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23"/>
  </p:notesMasterIdLst>
  <p:handoutMasterIdLst>
    <p:handoutMasterId r:id="rId24"/>
  </p:handoutMasterIdLst>
  <p:sldIdLst>
    <p:sldId id="256" r:id="rId5"/>
    <p:sldId id="310" r:id="rId6"/>
    <p:sldId id="393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73" autoAdjust="0"/>
  </p:normalViewPr>
  <p:slideViewPr>
    <p:cSldViewPr snapToGrid="0">
      <p:cViewPr varScale="1">
        <p:scale>
          <a:sx n="88" d="100"/>
          <a:sy n="88" d="100"/>
        </p:scale>
        <p:origin x="8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" TargetMode="External"/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sz="4800" dirty="0"/>
              <a:t>Angular Part 2 – Data &amp; Event Binding</a:t>
            </a:r>
            <a:br>
              <a:rPr lang="en-US" dirty="0"/>
            </a:br>
            <a:r>
              <a:rPr lang="en-US" sz="2800" dirty="0"/>
              <a:t>Wednesday, December 6,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 Binding</a:t>
            </a:r>
            <a:br>
              <a:rPr lang="en-US" dirty="0"/>
            </a:br>
            <a:r>
              <a:rPr lang="en-US" dirty="0"/>
              <a:t>Event Binding: (target) = “statement”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methods </a:t>
            </a:r>
            <a:r>
              <a:rPr lang="en-US" sz="2400" dirty="0" err="1"/>
              <a:t>e.g</a:t>
            </a:r>
            <a:r>
              <a:rPr lang="en-US" sz="2400" dirty="0"/>
              <a:t>: click.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Event binding allows one to listen to user input such as button is click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Element methods can be found @ 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https://www.w3schools.com/jsref/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34536" y="4636801"/>
            <a:ext cx="4146015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// Do something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678874" y="4856471"/>
            <a:ext cx="631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971694" y="4684861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166842"/>
            <a:ext cx="116615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instructions to add or modify the DOM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classified as following: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Component directives</a:t>
            </a:r>
            <a:r>
              <a:rPr lang="en-US" sz="2400" dirty="0"/>
              <a:t>. It is used as the main class of component and contain information of how the component is processed </a:t>
            </a:r>
            <a:r>
              <a:rPr lang="en-US" sz="2400" dirty="0" err="1"/>
              <a:t>e.g</a:t>
            </a:r>
            <a:r>
              <a:rPr lang="en-US" sz="2400" dirty="0"/>
              <a:t>: @Component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Structural directives</a:t>
            </a:r>
            <a:r>
              <a:rPr lang="en-US" sz="2400" dirty="0"/>
              <a:t>. It is used to modify the DOM elements </a:t>
            </a:r>
            <a:r>
              <a:rPr lang="en-US" sz="2400" dirty="0" err="1"/>
              <a:t>e.g</a:t>
            </a:r>
            <a:r>
              <a:rPr lang="en-US" sz="2400" dirty="0"/>
              <a:t>: *</a:t>
            </a:r>
            <a:r>
              <a:rPr lang="en-US" sz="2400" dirty="0" err="1"/>
              <a:t>ngIf</a:t>
            </a:r>
            <a:r>
              <a:rPr lang="en-US" sz="2400" dirty="0"/>
              <a:t>, *</a:t>
            </a:r>
            <a:r>
              <a:rPr lang="en-US" sz="2400" dirty="0" err="1"/>
              <a:t>ngFor</a:t>
            </a:r>
            <a:r>
              <a:rPr lang="en-US" sz="2400" dirty="0"/>
              <a:t>, and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Attribute directives</a:t>
            </a:r>
            <a:r>
              <a:rPr lang="en-US" sz="2400" dirty="0"/>
              <a:t>. It is used to modify the style of the DOM elements </a:t>
            </a:r>
            <a:r>
              <a:rPr lang="en-US" sz="2400" dirty="0" err="1"/>
              <a:t>e.g</a:t>
            </a:r>
            <a:r>
              <a:rPr lang="en-US" sz="2400" dirty="0"/>
              <a:t>: [</a:t>
            </a:r>
            <a:r>
              <a:rPr lang="en-US" sz="2400" dirty="0" err="1"/>
              <a:t>ngStyle</a:t>
            </a:r>
            <a:r>
              <a:rPr lang="en-US" sz="2400" dirty="0"/>
              <a:t>], [</a:t>
            </a:r>
            <a:r>
              <a:rPr lang="en-US" sz="2400" dirty="0" err="1"/>
              <a:t>ngClass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26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Component 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391814"/>
            <a:ext cx="116615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[‘./app.component.css’]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Selector: Tell Angular where to </a:t>
            </a:r>
            <a:r>
              <a:rPr lang="en-US" sz="2400" b="1" u="sng" dirty="0">
                <a:solidFill>
                  <a:srgbClr val="000000"/>
                </a:solidFill>
              </a:rPr>
              <a:t>create and insert</a:t>
            </a:r>
            <a:r>
              <a:rPr lang="en-US" sz="2400" dirty="0">
                <a:solidFill>
                  <a:srgbClr val="000000"/>
                </a:solidFill>
              </a:rPr>
              <a:t> this component  in the template HTML tag </a:t>
            </a:r>
            <a:r>
              <a:rPr lang="en-US" sz="2400" dirty="0" err="1">
                <a:solidFill>
                  <a:srgbClr val="000000"/>
                </a:solidFill>
              </a:rPr>
              <a:t>e.g</a:t>
            </a:r>
            <a:r>
              <a:rPr lang="en-US" sz="2400" dirty="0">
                <a:solidFill>
                  <a:srgbClr val="000000"/>
                </a:solidFill>
              </a:rPr>
              <a:t>: Insert this component between &lt;app-root&gt; tag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templateUrl</a:t>
            </a:r>
            <a:r>
              <a:rPr lang="en-US" sz="2400" dirty="0">
                <a:solidFill>
                  <a:srgbClr val="000000"/>
                </a:solidFill>
              </a:rPr>
              <a:t>: Defines HTML template file which is used by this component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styleUrl</a:t>
            </a:r>
            <a:r>
              <a:rPr lang="en-US" sz="2400" dirty="0">
                <a:solidFill>
                  <a:srgbClr val="000000"/>
                </a:solidFill>
              </a:rPr>
              <a:t>: Defines Style format file(s) which is used by this component</a:t>
            </a:r>
          </a:p>
        </p:txBody>
      </p:sp>
    </p:spTree>
    <p:extLst>
      <p:ext uri="{BB962C8B-B14F-4D97-AF65-F5344CB8AC3E}">
        <p14:creationId xmlns:p14="http://schemas.microsoft.com/office/powerpoint/2010/main" val="42681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ngIf</a:t>
            </a:r>
            <a:r>
              <a:rPr lang="en-US" sz="3200" dirty="0"/>
              <a:t> or @if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ngIf</a:t>
            </a:r>
            <a:r>
              <a:rPr lang="en-US" sz="2400" dirty="0">
                <a:solidFill>
                  <a:srgbClr val="000000"/>
                </a:solidFill>
              </a:rPr>
              <a:t> allows </a:t>
            </a:r>
            <a:r>
              <a:rPr lang="en-US" sz="2400" b="1" u="sng" dirty="0">
                <a:solidFill>
                  <a:srgbClr val="000000"/>
                </a:solidFill>
              </a:rPr>
              <a:t>conditionally adding or not adding element </a:t>
            </a:r>
            <a:r>
              <a:rPr lang="en-US" sz="2400" dirty="0">
                <a:solidFill>
                  <a:srgbClr val="000000"/>
                </a:solidFill>
              </a:rPr>
              <a:t>to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7" y="1956856"/>
            <a:ext cx="3528606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4143831" y="1956856"/>
            <a:ext cx="78460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else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#notLogin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@else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3948713" y="1956856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4230642" y="4178055"/>
            <a:ext cx="7563023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ngFor</a:t>
            </a:r>
            <a:r>
              <a:rPr lang="en-US" sz="3200" dirty="0"/>
              <a:t> or @for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ngFor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repeat adding/deleting data</a:t>
            </a:r>
            <a:r>
              <a:rPr lang="en-US" sz="2400" dirty="0">
                <a:solidFill>
                  <a:srgbClr val="000000"/>
                </a:solidFill>
              </a:rPr>
              <a:t>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.incrList.push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6161039" y="1861151"/>
            <a:ext cx="59205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="let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6291943" y="4178055"/>
            <a:ext cx="550172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8431B-9C9B-19B7-2835-D3F81D97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49" y="4571843"/>
            <a:ext cx="730288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- </a:t>
            </a:r>
            <a:r>
              <a:rPr lang="en-US" sz="3200" dirty="0" err="1"/>
              <a:t>ngStyle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ngStyle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change the style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747657" y="1861151"/>
            <a:ext cx="63339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ngStyle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? 'blue' : 'red'}"&gt;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Toggle Background Text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Click to Change Background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2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06" y="221725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– </a:t>
            </a:r>
            <a:r>
              <a:rPr lang="en-US" sz="3200" dirty="0" err="1"/>
              <a:t>ngClass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ngClass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add/delete the CSS class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7993" y="2487888"/>
            <a:ext cx="4253770" cy="209136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187A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607714" y="3840744"/>
            <a:ext cx="654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"&gt;Username&lt;/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83B4AE-BFAE-A324-F0F0-233BF2AB4E72}"/>
              </a:ext>
            </a:extLst>
          </p:cNvPr>
          <p:cNvSpPr txBox="1"/>
          <p:nvPr/>
        </p:nvSpPr>
        <p:spPr>
          <a:xfrm>
            <a:off x="6962332" y="2102049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app.component.css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green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76583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Exercise</a:t>
            </a:r>
            <a:br>
              <a:rPr lang="en-US" sz="3200" dirty="0"/>
            </a:br>
            <a:r>
              <a:rPr lang="en-US" sz="3200" dirty="0"/>
              <a:t>Todo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795B21-3B48-FF71-941A-6CF04B9F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44" y="3086443"/>
            <a:ext cx="6045511" cy="3549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0793B-4B7A-4387-2192-29D05F37536C}"/>
              </a:ext>
            </a:extLst>
          </p:cNvPr>
          <p:cNvSpPr txBox="1"/>
          <p:nvPr/>
        </p:nvSpPr>
        <p:spPr>
          <a:xfrm>
            <a:off x="232229" y="1042931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Visual Studio, use </a:t>
            </a:r>
            <a:r>
              <a:rPr lang="en-US" b="1" u="sng" dirty="0" err="1"/>
              <a:t>npm</a:t>
            </a:r>
            <a:r>
              <a:rPr lang="en-US" b="1" u="sng" dirty="0"/>
              <a:t> to install bootstrap as production </a:t>
            </a:r>
            <a:r>
              <a:rPr lang="en-US" dirty="0"/>
              <a:t>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command line within the project folder use: </a:t>
            </a:r>
            <a:r>
              <a:rPr lang="en-US" b="1" u="sng" dirty="0" err="1"/>
              <a:t>npm</a:t>
            </a:r>
            <a:r>
              <a:rPr lang="en-US" b="1" u="sng" dirty="0"/>
              <a:t> </a:t>
            </a:r>
            <a:r>
              <a:rPr lang="en-US" b="1" u="sng" dirty="0" err="1"/>
              <a:t>i</a:t>
            </a:r>
            <a:r>
              <a:rPr lang="en-US" b="1" u="sng" dirty="0"/>
              <a:t> </a:t>
            </a:r>
            <a:r>
              <a:rPr lang="en-US" b="1" u="sng" dirty="0" err="1"/>
              <a:t>boostrap</a:t>
            </a:r>
            <a:r>
              <a:rPr lang="en-US" b="1" u="sng" dirty="0"/>
              <a:t> --save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Place the below in the </a:t>
            </a:r>
            <a:r>
              <a:rPr lang="en-US" b="1" u="sng" dirty="0" err="1"/>
              <a:t>angular.json</a:t>
            </a:r>
            <a:endParaRPr lang="en-US" b="1" u="sng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"styles"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node_modules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css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/bootstrap.min.css"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/styles.css"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],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2561771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31028" y="4216239"/>
            <a:ext cx="8675233" cy="229092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Data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Event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Directives (</a:t>
            </a:r>
            <a:r>
              <a:rPr lang="en-US" dirty="0" err="1"/>
              <a:t>if,ngIf</a:t>
            </a:r>
            <a:r>
              <a:rPr lang="en-US" dirty="0"/>
              <a:t>, for,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ngModel</a:t>
            </a:r>
            <a:r>
              <a:rPr lang="en-US" dirty="0"/>
              <a:t>, </a:t>
            </a:r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ngClass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Small Exercise Todo List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0613" y="1252619"/>
            <a:ext cx="9983431" cy="4556915"/>
          </a:xfrm>
        </p:spPr>
        <p:txBody>
          <a:bodyPr/>
          <a:lstStyle/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 binding is the communication between Angular component and view/HTML/DOM</a:t>
            </a:r>
          </a:p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Two types of data binding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One-way: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OR</a:t>
            </a:r>
            <a:r>
              <a:rPr lang="en-US" sz="2400" dirty="0">
                <a:solidFill>
                  <a:schemeClr val="tx1"/>
                </a:solidFill>
              </a:rPr>
              <a:t> vice versa: changes in the component reflect the view 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Two-way: Recursive Binding -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changes in the component reflects the view  </a:t>
            </a:r>
          </a:p>
        </p:txBody>
      </p:sp>
    </p:spTree>
    <p:extLst>
      <p:ext uri="{BB962C8B-B14F-4D97-AF65-F5344CB8AC3E}">
        <p14:creationId xmlns:p14="http://schemas.microsoft.com/office/powerpoint/2010/main" val="37459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4A859-6918-7E4C-F82B-0F0710152704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8280402" y="3407670"/>
            <a:ext cx="3622000" cy="119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One-way Binding Example – String Interpolation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327" y="1431836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title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'AngularPart1’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31836"/>
            <a:ext cx="4767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!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6589487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updated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BF0D1-2925-9363-C6D6-39D9F7C7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54" y="3093329"/>
            <a:ext cx="5797848" cy="6286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F46149-7107-999E-FD72-22D169430725}"/>
              </a:ext>
            </a:extLst>
          </p:cNvPr>
          <p:cNvCxnSpPr>
            <a:endCxn id="8" idx="1"/>
          </p:cNvCxnSpPr>
          <p:nvPr/>
        </p:nvCxnSpPr>
        <p:spPr>
          <a:xfrm>
            <a:off x="6238813" y="3722011"/>
            <a:ext cx="598303" cy="55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2431142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is assigned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74EA5E-D10E-BB85-18C2-B704EA1779D7}"/>
              </a:ext>
            </a:extLst>
          </p:cNvPr>
          <p:cNvSpPr/>
          <p:nvPr/>
        </p:nvSpPr>
        <p:spPr>
          <a:xfrm>
            <a:off x="4122057" y="4376093"/>
            <a:ext cx="246743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Update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B5AAE-73C7-4AF9-F187-192E367CC21D}"/>
              </a:ext>
            </a:extLst>
          </p:cNvPr>
          <p:cNvSpPr txBox="1"/>
          <p:nvPr/>
        </p:nvSpPr>
        <p:spPr>
          <a:xfrm>
            <a:off x="3120572" y="5168478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Binding Collaboration Diagram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749E6-8A2E-35A8-0654-052E5D2E83BC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247250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Two-way Binding Example – Directive </a:t>
            </a:r>
            <a:r>
              <a:rPr lang="en-US" dirty="0" err="1"/>
              <a:t>ngModel</a:t>
            </a:r>
            <a:r>
              <a:rPr lang="en-US" dirty="0"/>
              <a:t>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6613" y="1470689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echo = ‘’;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70689"/>
            <a:ext cx="5893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[(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)]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=“echo"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ascadia Mono" panose="020B06090200000200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2344211" y="4050362"/>
            <a:ext cx="2227942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is Updated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6096000" y="4050362"/>
            <a:ext cx="1865085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Changed</a:t>
            </a: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A298EFD-4AE8-6E4B-407D-51FA690776F9}"/>
              </a:ext>
            </a:extLst>
          </p:cNvPr>
          <p:cNvSpPr/>
          <p:nvPr/>
        </p:nvSpPr>
        <p:spPr>
          <a:xfrm flipH="1">
            <a:off x="3614056" y="3201175"/>
            <a:ext cx="2879945" cy="849187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Update Component 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36CDE5AC-C59B-6396-AAD9-A32DA9E38202}"/>
              </a:ext>
            </a:extLst>
          </p:cNvPr>
          <p:cNvSpPr/>
          <p:nvPr/>
        </p:nvSpPr>
        <p:spPr>
          <a:xfrm>
            <a:off x="3686629" y="4817392"/>
            <a:ext cx="3135085" cy="93834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Update 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35BD34-F8E4-87CC-3505-1B22179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99" y="3014497"/>
            <a:ext cx="3238666" cy="99065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E8378-76F4-C0E9-9F35-290820CA4810}"/>
              </a:ext>
            </a:extLst>
          </p:cNvPr>
          <p:cNvCxnSpPr>
            <a:cxnSpLocks/>
            <a:stCxn id="6" idx="0"/>
            <a:endCxn id="25" idx="1"/>
          </p:cNvCxnSpPr>
          <p:nvPr/>
        </p:nvCxnSpPr>
        <p:spPr>
          <a:xfrm flipV="1">
            <a:off x="7028543" y="3509823"/>
            <a:ext cx="837056" cy="5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A00B15-626D-DA0A-F6AB-74C5CADF1E1F}"/>
              </a:ext>
            </a:extLst>
          </p:cNvPr>
          <p:cNvCxnSpPr>
            <a:cxnSpLocks/>
            <a:stCxn id="6" idx="5"/>
            <a:endCxn id="25" idx="2"/>
          </p:cNvCxnSpPr>
          <p:nvPr/>
        </p:nvCxnSpPr>
        <p:spPr>
          <a:xfrm flipV="1">
            <a:off x="7687950" y="4005148"/>
            <a:ext cx="1796982" cy="69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62987C-647E-EB99-0B76-CCC73D037B9D}"/>
              </a:ext>
            </a:extLst>
          </p:cNvPr>
          <p:cNvSpPr txBox="1"/>
          <p:nvPr/>
        </p:nvSpPr>
        <p:spPr>
          <a:xfrm>
            <a:off x="3076484" y="5813222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Binding Collaboration Diagram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E0D87B-F7F9-0A4D-1EE1-B389E940EBCF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1412964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620486" y="1277258"/>
            <a:ext cx="10951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data binding types are below. Their syntax is expressed in the view/HTML</a:t>
            </a:r>
          </a:p>
          <a:p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String Interpolation: {{ expression }}, </a:t>
            </a:r>
            <a:r>
              <a:rPr lang="en-US" sz="2800" dirty="0" err="1"/>
              <a:t>e.g</a:t>
            </a:r>
            <a:r>
              <a:rPr lang="en-US" sz="2800" dirty="0"/>
              <a:t> {{ title }}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Property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Attribute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Two-way binding: [(target)] = “expression”, </a:t>
            </a:r>
            <a:r>
              <a:rPr lang="en-US" sz="2800" dirty="0" err="1"/>
              <a:t>e.g</a:t>
            </a:r>
            <a:r>
              <a:rPr lang="en-US" sz="2800" dirty="0"/>
              <a:t>: </a:t>
            </a:r>
            <a:r>
              <a:rPr lang="en-US" sz="2800" dirty="0" err="1"/>
              <a:t>ngModel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Class and Style binding: [target] = “expression” - </a:t>
            </a:r>
            <a:r>
              <a:rPr lang="en-US" sz="2800" i="1" u="sng" dirty="0"/>
              <a:t>Will be discussed in the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38645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Property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properties </a:t>
            </a:r>
            <a:r>
              <a:rPr lang="en-US" sz="2400" dirty="0" err="1"/>
              <a:t>e.g</a:t>
            </a:r>
            <a:r>
              <a:rPr lang="en-US" sz="2400" dirty="0"/>
              <a:t>: </a:t>
            </a:r>
            <a:r>
              <a:rPr lang="en-US" sz="2400" dirty="0" err="1"/>
              <a:t>innerText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Element properties can be found @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https://www.w3schools.com/jsref/</a:t>
            </a:r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3486" y="4378234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"My Button Title"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307162" y="4378235"/>
            <a:ext cx="6619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innerText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820930" y="437823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5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1436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allows to set </a:t>
            </a:r>
            <a:r>
              <a:rPr lang="en-US" sz="2400" b="1" u="sng" dirty="0"/>
              <a:t>HTML attribute</a:t>
            </a:r>
            <a:r>
              <a:rPr lang="en-US" sz="2400" dirty="0"/>
              <a:t> during runtime such as button disabled. It must be prefix with </a:t>
            </a:r>
            <a:r>
              <a:rPr lang="en-US" sz="2400" dirty="0" err="1"/>
              <a:t>attr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Element attributes can be found @ </a:t>
            </a:r>
          </a:p>
          <a:p>
            <a:r>
              <a:rPr lang="en-US" sz="2400" dirty="0">
                <a:hlinkClick r:id="rId2"/>
              </a:rPr>
              <a:t>https://developer.mozilla.org/en-US/docs/Web/HTML/Element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https://www.w3schools.com/tags/</a:t>
            </a: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1725" y="4155441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4833257" y="4153264"/>
            <a:ext cx="7287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513942" y="415326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vs Property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080588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</a:t>
            </a:r>
            <a:r>
              <a:rPr lang="en-US" sz="2400" b="1" u="sng" dirty="0"/>
              <a:t>binds HTML attribute</a:t>
            </a:r>
            <a:r>
              <a:rPr lang="en-US" sz="2400" dirty="0"/>
              <a:t> and is prefix with </a:t>
            </a:r>
            <a:r>
              <a:rPr lang="en-US" sz="2400" dirty="0" err="1"/>
              <a:t>attr</a:t>
            </a:r>
            <a:r>
              <a:rPr lang="en-US" sz="2400" dirty="0"/>
              <a:t>.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Property binding </a:t>
            </a:r>
            <a:r>
              <a:rPr lang="en-US" sz="2400" b="1" u="sng" dirty="0"/>
              <a:t>binds DOM object property</a:t>
            </a:r>
            <a:r>
              <a:rPr lang="en-US" sz="2400" dirty="0"/>
              <a:t>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[disabled]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and Property </a:t>
            </a:r>
            <a:r>
              <a:rPr lang="en-US" sz="2400" b="1" u="sng" dirty="0"/>
              <a:t>usually but not always</a:t>
            </a:r>
            <a:r>
              <a:rPr lang="en-US" sz="2400" dirty="0"/>
              <a:t> have the same name such as attribute </a:t>
            </a:r>
            <a:r>
              <a:rPr lang="en-US" sz="2400" dirty="0" err="1"/>
              <a:t>rowspan</a:t>
            </a:r>
            <a:r>
              <a:rPr lang="en-US" sz="2400" dirty="0"/>
              <a:t> vs property </a:t>
            </a:r>
            <a:r>
              <a:rPr lang="en-US" sz="2400" dirty="0" err="1"/>
              <a:t>rowSpan</a:t>
            </a:r>
            <a:r>
              <a:rPr lang="en-US" sz="2400" dirty="0"/>
              <a:t>. Their semantic/meaning is the same but syntactically is different.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076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6509</TotalTime>
  <Words>1481</Words>
  <Application>Microsoft Office PowerPoint</Application>
  <PresentationFormat>Widescreen</PresentationFormat>
  <Paragraphs>236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Mono</vt:lpstr>
      <vt:lpstr>Century Gothic</vt:lpstr>
      <vt:lpstr>Consolas</vt:lpstr>
      <vt:lpstr>Wingdings</vt:lpstr>
      <vt:lpstr>Wingdings 3</vt:lpstr>
      <vt:lpstr>Wisp</vt:lpstr>
      <vt:lpstr>Angular Part 2 – Data &amp; Event Binding Wednesday, December 6, 2023</vt:lpstr>
      <vt:lpstr>Agenda</vt:lpstr>
      <vt:lpstr>Data Binding</vt:lpstr>
      <vt:lpstr>Data Binding One-way Binding Example – String Interpolation</vt:lpstr>
      <vt:lpstr>Data Binding Two-way Binding Example – Directive ngModel </vt:lpstr>
      <vt:lpstr>Data Binding </vt:lpstr>
      <vt:lpstr>Data Binding Property Binding: [target] = “expression” </vt:lpstr>
      <vt:lpstr>Data Binding Attribute Binding: [target] = “expression” </vt:lpstr>
      <vt:lpstr>Data Binding Attribute vs Property Binding </vt:lpstr>
      <vt:lpstr>Event Binding Event Binding: (target) = “statement” </vt:lpstr>
      <vt:lpstr>Directives</vt:lpstr>
      <vt:lpstr>Directives Component Directives</vt:lpstr>
      <vt:lpstr>Directives Structural Directives - *ngIf or @if</vt:lpstr>
      <vt:lpstr>Directives Structural Directives - *ngFor or @for</vt:lpstr>
      <vt:lpstr>Directives Attribute Directives - ngStyle</vt:lpstr>
      <vt:lpstr>Directives Attribute Directives – ngClass</vt:lpstr>
      <vt:lpstr>Exercise Todo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341</cp:revision>
  <dcterms:created xsi:type="dcterms:W3CDTF">2023-11-21T15:49:25Z</dcterms:created>
  <dcterms:modified xsi:type="dcterms:W3CDTF">2023-12-06T20:00:57Z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