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21"/>
  </p:notesMasterIdLst>
  <p:handoutMasterIdLst>
    <p:handoutMasterId r:id="rId22"/>
  </p:handoutMasterIdLst>
  <p:sldIdLst>
    <p:sldId id="256" r:id="rId5"/>
    <p:sldId id="310" r:id="rId6"/>
    <p:sldId id="393" r:id="rId7"/>
    <p:sldId id="379" r:id="rId8"/>
    <p:sldId id="384" r:id="rId9"/>
    <p:sldId id="385" r:id="rId10"/>
    <p:sldId id="391" r:id="rId11"/>
    <p:sldId id="394" r:id="rId12"/>
    <p:sldId id="380" r:id="rId13"/>
    <p:sldId id="386" r:id="rId14"/>
    <p:sldId id="387" r:id="rId15"/>
    <p:sldId id="388" r:id="rId16"/>
    <p:sldId id="389" r:id="rId17"/>
    <p:sldId id="390" r:id="rId18"/>
    <p:sldId id="39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676" y="4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" TargetMode="External"/><Relationship Id="rId2" Type="http://schemas.openxmlformats.org/officeDocument/2006/relationships/hyperlink" Target="https://visualstudio.microsoft.com/free-developer-offers/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 1 – Introduction</a:t>
            </a:r>
            <a:br>
              <a:rPr lang="en-US" dirty="0"/>
            </a:br>
            <a:r>
              <a:rPr lang="en-US" sz="2800" dirty="0"/>
              <a:t>Wednesday, November 29, 2023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230345"/>
            <a:ext cx="8348571" cy="58111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Files and Directories Structure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13DD-94E7-A7F0-AFD8-D3D6F34DF7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115" y="732426"/>
            <a:ext cx="8305029" cy="6046539"/>
          </a:xfrm>
        </p:spPr>
        <p:txBody>
          <a:bodyPr>
            <a:normAutofit fontScale="25000" lnSpcReduction="20000"/>
          </a:bodyPr>
          <a:lstStyle/>
          <a:p>
            <a:r>
              <a:rPr lang="en-US" sz="6800" dirty="0">
                <a:solidFill>
                  <a:schemeClr val="tx1"/>
                </a:solidFill>
              </a:rPr>
              <a:t>File </a:t>
            </a:r>
            <a:r>
              <a:rPr lang="en-US" sz="6800" b="1" u="sng" dirty="0" err="1">
                <a:solidFill>
                  <a:schemeClr val="tx1"/>
                </a:solidFill>
              </a:rPr>
              <a:t>angular.json</a:t>
            </a:r>
            <a:r>
              <a:rPr lang="en-US" sz="6800" u="sng" dirty="0">
                <a:solidFill>
                  <a:schemeClr val="tx1"/>
                </a:solidFill>
              </a:rPr>
              <a:t> </a:t>
            </a:r>
            <a:r>
              <a:rPr lang="en-US" sz="6800" dirty="0">
                <a:solidFill>
                  <a:schemeClr val="tx1"/>
                </a:solidFill>
              </a:rPr>
              <a:t>contains the overall configuration such as global styles and scripts that get auto loaded during runtime. And </a:t>
            </a:r>
            <a:r>
              <a:rPr lang="en-US" sz="6800" dirty="0" err="1">
                <a:solidFill>
                  <a:schemeClr val="tx1"/>
                </a:solidFill>
              </a:rPr>
              <a:t>preserveSymlinks</a:t>
            </a:r>
            <a:r>
              <a:rPr lang="en-US" sz="6800" dirty="0">
                <a:solidFill>
                  <a:schemeClr val="tx1"/>
                </a:solidFill>
              </a:rPr>
              <a:t> set to true to indicate not to use the real path when resolving module during ng build.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  "version"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1,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newProjectRoot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"projects"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"projects"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"AngularPart1"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      "</a:t>
            </a:r>
            <a:r>
              <a:rPr lang="en-US" sz="4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sourceRoot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"prefix"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"app"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"architect"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"build"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"builder"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"@angular-devkit/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build-angular:application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"options"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outputPath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dist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/angular-part1"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"index"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/index.html"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"browser"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main.ts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preserveSymlinks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polyfills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"zone.js"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],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tsConfig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tsconfig.app.json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"assets"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/favicon.ico"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/assets"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],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"styles"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4800" dirty="0">
                <a:solidFill>
                  <a:srgbClr val="A31515"/>
                </a:solidFill>
                <a:latin typeface="Cascadia Mono" panose="020B0609020000020004" pitchFamily="49" charset="0"/>
              </a:rPr>
              <a:t>/styles.css"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],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800" dirty="0">
                <a:solidFill>
                  <a:srgbClr val="2E75B6"/>
                </a:solidFill>
                <a:latin typeface="Cascadia Mono" panose="020B0609020000020004" pitchFamily="49" charset="0"/>
              </a:rPr>
              <a:t>"scripts"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: []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},</a:t>
            </a: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D14180-A815-43B5-EBA3-02397731153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751218" y="168275"/>
            <a:ext cx="3238666" cy="661069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230345"/>
            <a:ext cx="8348571" cy="58111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Files and Directories Structure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13DD-94E7-A7F0-AFD8-D3D6F34DF7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115" y="732426"/>
            <a:ext cx="8305029" cy="6046539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File </a:t>
            </a:r>
            <a:r>
              <a:rPr lang="en-US" sz="7200" b="1" u="sng" dirty="0" err="1">
                <a:solidFill>
                  <a:schemeClr val="tx1"/>
                </a:solidFill>
              </a:rPr>
              <a:t>tsconfig.json</a:t>
            </a:r>
            <a:r>
              <a:rPr lang="en-US" sz="7200" dirty="0">
                <a:solidFill>
                  <a:schemeClr val="tx1"/>
                </a:solidFill>
              </a:rPr>
              <a:t> contains typescript configuration such as strict mode to true to error uninitialized variable before use during compilation.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compileOnSave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compilerOptions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outDir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"./</a:t>
            </a:r>
            <a:r>
              <a:rPr lang="en-US" sz="5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dist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/out-</a:t>
            </a:r>
            <a:r>
              <a:rPr lang="en-US" sz="5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tsc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forceConsistentCasingInFileNames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"strict"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noImplicitOverride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noPropertyAccessFromIndexSignature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noImplicitReturns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noFallthroughCasesInSwitch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esModuleInterop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sourceMap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"declaration"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experimentalDecorators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moduleResolution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"node"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importHelpers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"target"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"ES2022"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"module"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"ES2022"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useDefineForClassFields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56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5600" dirty="0">
                <a:solidFill>
                  <a:srgbClr val="2E75B6"/>
                </a:solidFill>
                <a:latin typeface="Cascadia Mono" panose="020B0609020000020004" pitchFamily="49" charset="0"/>
              </a:rPr>
              <a:t>"lib"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"ES2022"</a:t>
            </a: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5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dom</a:t>
            </a:r>
            <a:r>
              <a:rPr lang="en-US" sz="5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5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  ]</a:t>
            </a:r>
          </a:p>
          <a:p>
            <a:pPr>
              <a:spcBef>
                <a:spcPts val="0"/>
              </a:spcBef>
            </a:pPr>
            <a:r>
              <a:rPr lang="en-US" sz="560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  <a:endParaRPr lang="en-US" sz="56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D14180-A815-43B5-EBA3-02397731153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751218" y="168275"/>
            <a:ext cx="3238666" cy="661069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5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230345"/>
            <a:ext cx="8348571" cy="58111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Files and Directories Structure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13DD-94E7-A7F0-AFD8-D3D6F34DF7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115" y="974035"/>
            <a:ext cx="8305029" cy="5804930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>
                <a:solidFill>
                  <a:schemeClr val="tx1"/>
                </a:solidFill>
              </a:rPr>
              <a:t>File </a:t>
            </a:r>
            <a:r>
              <a:rPr lang="en-US" sz="4500" b="1" u="sng" dirty="0">
                <a:solidFill>
                  <a:schemeClr val="tx1"/>
                </a:solidFill>
              </a:rPr>
              <a:t>index.html</a:t>
            </a:r>
            <a:r>
              <a:rPr lang="en-US" sz="4500" dirty="0">
                <a:solidFill>
                  <a:schemeClr val="tx1"/>
                </a:solidFill>
              </a:rPr>
              <a:t> is a home page for the web site. The &lt;app-root&gt; tag is the place holder to display all content from the app component folder here.</a:t>
            </a:r>
          </a:p>
          <a:p>
            <a:endParaRPr lang="en-US" sz="6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!doctype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ascadia Mono" panose="020B0609020000020004" pitchFamily="49" charset="0"/>
              </a:rPr>
              <a:t>html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ascadia Mono" panose="020B0609020000020004" pitchFamily="49" charset="0"/>
              </a:rPr>
              <a:t>lang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4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ascadia Mono" panose="020B0609020000020004" pitchFamily="49" charset="0"/>
              </a:rPr>
              <a:t>charset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="utf-8"&gt;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AngularPart1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base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="/"&gt;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="viewport"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ascadia Mono" panose="020B0609020000020004" pitchFamily="49" charset="0"/>
              </a:rPr>
              <a:t>content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="width=device-width, initial-scale=1"&gt;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link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rel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="icon"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="image/x-icon"</a:t>
            </a: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href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="favicon.ico"&gt;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app-root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app-root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48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D14180-A815-43B5-EBA3-02397731153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751218" y="168275"/>
            <a:ext cx="3238666" cy="661069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230345"/>
            <a:ext cx="8348571" cy="58111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Files and Directories Structure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13DD-94E7-A7F0-AFD8-D3D6F34DF7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115" y="974035"/>
            <a:ext cx="8305029" cy="5804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File </a:t>
            </a:r>
            <a:r>
              <a:rPr lang="en-US" b="1" u="sng" dirty="0" err="1">
                <a:solidFill>
                  <a:schemeClr val="tx1"/>
                </a:solidFill>
              </a:rPr>
              <a:t>main.ts</a:t>
            </a:r>
            <a:r>
              <a:rPr lang="en-US" dirty="0">
                <a:solidFill>
                  <a:schemeClr val="tx1"/>
                </a:solidFill>
              </a:rPr>
              <a:t> is a start program or main entry point to angular. It runs after the index.html </a:t>
            </a:r>
            <a:r>
              <a:rPr lang="en-US">
                <a:solidFill>
                  <a:schemeClr val="tx1"/>
                </a:solidFill>
              </a:rPr>
              <a:t>is loaded and </a:t>
            </a:r>
            <a:r>
              <a:rPr lang="en-US" dirty="0">
                <a:solidFill>
                  <a:schemeClr val="tx1"/>
                </a:solidFill>
              </a:rPr>
              <a:t>starts up the </a:t>
            </a:r>
            <a:r>
              <a:rPr lang="en-US" dirty="0" err="1">
                <a:solidFill>
                  <a:schemeClr val="tx1"/>
                </a:solidFill>
              </a:rPr>
              <a:t>AppComponent</a:t>
            </a:r>
            <a:r>
              <a:rPr lang="en-US" dirty="0">
                <a:solidFill>
                  <a:schemeClr val="tx1"/>
                </a:solidFill>
              </a:rPr>
              <a:t> and configuration </a:t>
            </a:r>
            <a:r>
              <a:rPr lang="en-US" dirty="0" err="1">
                <a:solidFill>
                  <a:schemeClr val="tx1"/>
                </a:solidFill>
              </a:rPr>
              <a:t>appConfig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bootstrapApplication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'@angular/platform-browser'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appConfig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'./app/</a:t>
            </a:r>
            <a:r>
              <a:rPr lang="en-US" sz="1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app.config</a:t>
            </a:r>
            <a:r>
              <a:rPr lang="en-US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'./app/</a:t>
            </a:r>
            <a:r>
              <a:rPr lang="en-US" sz="1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app.component</a:t>
            </a:r>
            <a:r>
              <a:rPr lang="en-US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bootstrapApplication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appConfig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.catch((err) =&gt; </a:t>
            </a:r>
            <a:r>
              <a:rPr lang="en-US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.error</a:t>
            </a: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(err));</a:t>
            </a:r>
          </a:p>
          <a:p>
            <a:pPr>
              <a:spcBef>
                <a:spcPts val="0"/>
              </a:spcBef>
            </a:pP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D14180-A815-43B5-EBA3-02397731153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751218" y="168275"/>
            <a:ext cx="3238666" cy="661069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5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230345"/>
            <a:ext cx="8348571" cy="58111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Files and Directories Structure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13DD-94E7-A7F0-AFD8-D3D6F34DF7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923" y="921459"/>
            <a:ext cx="8305029" cy="580493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File </a:t>
            </a:r>
            <a:r>
              <a:rPr lang="en-US" sz="2800" b="1" u="sng" dirty="0">
                <a:solidFill>
                  <a:schemeClr val="tx1"/>
                </a:solidFill>
              </a:rPr>
              <a:t>app/app.component.css</a:t>
            </a:r>
            <a:r>
              <a:rPr lang="en-US" sz="2800" dirty="0">
                <a:solidFill>
                  <a:schemeClr val="tx1"/>
                </a:solidFill>
              </a:rPr>
              <a:t> is style sheet for the app component. It overrides any CSS found in the global styles.css defined in </a:t>
            </a:r>
            <a:r>
              <a:rPr lang="en-US" sz="2800" dirty="0" err="1">
                <a:solidFill>
                  <a:schemeClr val="tx1"/>
                </a:solidFill>
              </a:rPr>
              <a:t>angular.json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US" sz="22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ascadia Mono" panose="020B0609020000020004" pitchFamily="49" charset="0"/>
              </a:rPr>
              <a:t>color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cadetblue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File </a:t>
            </a:r>
            <a:r>
              <a:rPr lang="en-US" sz="2800" b="1" u="sng" dirty="0">
                <a:solidFill>
                  <a:schemeClr val="tx1"/>
                </a:solidFill>
              </a:rPr>
              <a:t>app/app.component.html</a:t>
            </a:r>
            <a:r>
              <a:rPr lang="en-US" sz="2800" dirty="0">
                <a:solidFill>
                  <a:schemeClr val="tx1"/>
                </a:solidFill>
              </a:rPr>
              <a:t> is app component HTML. The {{ title }} is filled with title from the </a:t>
            </a:r>
            <a:r>
              <a:rPr lang="en-US" sz="2800" dirty="0" err="1">
                <a:solidFill>
                  <a:schemeClr val="tx1"/>
                </a:solidFill>
              </a:rPr>
              <a:t>app.component.ts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8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1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ascadia Mono" panose="020B0609020000020004" pitchFamily="49" charset="0"/>
              </a:rPr>
              <a:t>style</a:t>
            </a:r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1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text-align</a:t>
            </a:r>
            <a:r>
              <a:rPr lang="en-US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sz="2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sz="2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1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  Hello World 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2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sz="2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2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</a:p>
          <a:p>
            <a:pPr>
              <a:spcBef>
                <a:spcPts val="0"/>
              </a:spcBef>
            </a:pPr>
            <a:r>
              <a:rPr lang="en-US" sz="2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2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2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1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img</a:t>
            </a:r>
            <a:r>
              <a:rPr lang="en-US" sz="2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en-US" sz="2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="500"</a:t>
            </a:r>
            <a:r>
              <a:rPr lang="en-US" sz="2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alt</a:t>
            </a:r>
            <a:r>
              <a:rPr lang="en-US" sz="2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="Web Development Study Group Logo"</a:t>
            </a:r>
            <a:r>
              <a:rPr lang="en-US" sz="2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2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="./assets/WebDevelopmentStudyGroup.jpg"&gt;</a:t>
            </a:r>
            <a:endParaRPr lang="en-US" sz="2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2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2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D14180-A815-43B5-EBA3-02397731153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751218" y="168275"/>
            <a:ext cx="3238666" cy="661069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3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230345"/>
            <a:ext cx="8348571" cy="58111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Files and Directories Structure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13DD-94E7-A7F0-AFD8-D3D6F34DF7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923" y="974035"/>
            <a:ext cx="8305029" cy="5804930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File </a:t>
            </a:r>
            <a:r>
              <a:rPr lang="en-US" sz="3300" b="1" u="sng" dirty="0">
                <a:solidFill>
                  <a:schemeClr val="tx1"/>
                </a:solidFill>
              </a:rPr>
              <a:t>app/</a:t>
            </a:r>
            <a:r>
              <a:rPr lang="en-US" sz="3300" b="1" u="sng" dirty="0" err="1">
                <a:solidFill>
                  <a:schemeClr val="tx1"/>
                </a:solidFill>
              </a:rPr>
              <a:t>app.component.ts</a:t>
            </a:r>
            <a:r>
              <a:rPr lang="en-US" sz="3300" dirty="0">
                <a:solidFill>
                  <a:schemeClr val="tx1"/>
                </a:solidFill>
              </a:rPr>
              <a:t> is the typescript app component. The @Component decorator provides configuration metadata/information that determines how the component should be used.</a:t>
            </a:r>
            <a:br>
              <a:rPr lang="en-US" sz="3300" dirty="0">
                <a:solidFill>
                  <a:schemeClr val="tx1"/>
                </a:solidFill>
              </a:rPr>
            </a:br>
            <a:endParaRPr lang="en-US" sz="3300" dirty="0">
              <a:solidFill>
                <a:schemeClr val="tx1"/>
              </a:solidFill>
            </a:endParaRPr>
          </a:p>
          <a:p>
            <a:pPr marL="1557200" lvl="5" indent="-457200"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chemeClr val="tx1"/>
                </a:solidFill>
              </a:rPr>
              <a:t>The standalone set to true to indicate that this component will manage its own dependencies via imports property. Less boilerplate such as </a:t>
            </a:r>
            <a:r>
              <a:rPr lang="en-US" sz="3300" dirty="0" err="1">
                <a:solidFill>
                  <a:schemeClr val="tx1"/>
                </a:solidFill>
              </a:rPr>
              <a:t>NgModule</a:t>
            </a:r>
            <a:r>
              <a:rPr lang="en-US" sz="3300" dirty="0">
                <a:solidFill>
                  <a:schemeClr val="tx1"/>
                </a:solidFill>
              </a:rPr>
              <a:t> in </a:t>
            </a:r>
            <a:r>
              <a:rPr lang="en-US" sz="3300" dirty="0" err="1">
                <a:solidFill>
                  <a:schemeClr val="tx1"/>
                </a:solidFill>
              </a:rPr>
              <a:t>app.module.ts</a:t>
            </a:r>
            <a:endParaRPr lang="en-US" sz="3300" dirty="0">
              <a:solidFill>
                <a:schemeClr val="tx1"/>
              </a:solidFill>
            </a:endParaRPr>
          </a:p>
          <a:p>
            <a:pPr marL="1557200" lvl="5" indent="-457200"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chemeClr val="tx1"/>
                </a:solidFill>
              </a:rPr>
              <a:t>The selector app-root defines how this component is embedded in HTML DOM.</a:t>
            </a:r>
          </a:p>
          <a:p>
            <a:pPr marL="1557200" lvl="5" indent="-457200"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chemeClr val="tx1"/>
                </a:solidFill>
              </a:rPr>
              <a:t>The </a:t>
            </a:r>
            <a:r>
              <a:rPr lang="en-US" sz="3300" dirty="0" err="1">
                <a:solidFill>
                  <a:schemeClr val="tx1"/>
                </a:solidFill>
              </a:rPr>
              <a:t>templateUrl</a:t>
            </a:r>
            <a:r>
              <a:rPr lang="en-US" sz="3300" dirty="0">
                <a:solidFill>
                  <a:schemeClr val="tx1"/>
                </a:solidFill>
              </a:rPr>
              <a:t> and </a:t>
            </a:r>
            <a:r>
              <a:rPr lang="en-US" sz="3300" dirty="0" err="1">
                <a:solidFill>
                  <a:schemeClr val="tx1"/>
                </a:solidFill>
              </a:rPr>
              <a:t>styleUrl</a:t>
            </a:r>
            <a:r>
              <a:rPr lang="en-US" sz="3300" dirty="0">
                <a:solidFill>
                  <a:schemeClr val="tx1"/>
                </a:solidFill>
              </a:rPr>
              <a:t> signify that the template HTML and CSS will be used by the component.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300" dirty="0">
              <a:solidFill>
                <a:srgbClr val="8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{ Component } </a:t>
            </a: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'@angular/core'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'@angular/common'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dirty="0">
                <a:solidFill>
                  <a:srgbClr val="A31515"/>
                </a:solidFill>
                <a:latin typeface="Cascadia Mono" panose="020B0609020000020004" pitchFamily="49" charset="0"/>
              </a:rPr>
              <a:t>'@angular/router'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2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25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25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'app-root'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standalone: </a:t>
            </a: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imports: [</a:t>
            </a:r>
            <a:r>
              <a:rPr lang="en-US" sz="2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CommonModule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RouterOutlet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],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5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5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'./app.component.css’</a:t>
            </a:r>
            <a:endParaRPr lang="en-US" sz="2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pPr>
              <a:spcBef>
                <a:spcPts val="0"/>
              </a:spcBef>
            </a:pPr>
            <a:endParaRPr lang="en-US" sz="2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  title = </a:t>
            </a:r>
            <a:r>
              <a:rPr lang="en-US" sz="2500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'AngularPart1'</a:t>
            </a: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D14180-A815-43B5-EBA3-02397731153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751218" y="168275"/>
            <a:ext cx="3238666" cy="661069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8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854" y="3652677"/>
            <a:ext cx="7549408" cy="296068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Preliminary Study Structure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Angular 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Installation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Create Default App Component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Files and Directory Structure Explained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Small Exercise to Echo What You </a:t>
            </a:r>
            <a:r>
              <a:rPr lang="en-US"/>
              <a:t>Typed &amp; Background </a:t>
            </a:r>
            <a:r>
              <a:rPr lang="en-US" dirty="0"/>
              <a:t>Changed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Preliminary Study Structure</a:t>
            </a:r>
            <a:br>
              <a:rPr lang="en-US" dirty="0"/>
            </a:br>
            <a:r>
              <a:rPr lang="en-US" sz="3100" dirty="0"/>
              <a:t>Derived from https://www.koderhq.com/tutorial/angular/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13DD-94E7-A7F0-AFD8-D3D6F34DF7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1547" y="1318591"/>
            <a:ext cx="11643961" cy="4913934"/>
          </a:xfrm>
        </p:spPr>
        <p:txBody>
          <a:bodyPr>
            <a:normAutofit fontScale="25000" lnSpcReduction="20000"/>
          </a:bodyPr>
          <a:lstStyle/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tx1"/>
                </a:solidFill>
              </a:rPr>
              <a:t>Angular Part 1 – Introduction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tx1"/>
                </a:solidFill>
              </a:rPr>
              <a:t>Angular Part 2 – Data and Event Binding: Learn 2-way data binding, string interpolation and how events are handled and also will look at Angular </a:t>
            </a:r>
            <a:r>
              <a:rPr lang="en-US" sz="7200" dirty="0" err="1">
                <a:solidFill>
                  <a:schemeClr val="tx1"/>
                </a:solidFill>
              </a:rPr>
              <a:t>ngIf</a:t>
            </a:r>
            <a:r>
              <a:rPr lang="en-US" sz="7200" dirty="0">
                <a:solidFill>
                  <a:schemeClr val="tx1"/>
                </a:solidFill>
              </a:rPr>
              <a:t>, if, </a:t>
            </a:r>
            <a:r>
              <a:rPr lang="en-US" sz="7200" dirty="0" err="1">
                <a:solidFill>
                  <a:schemeClr val="tx1"/>
                </a:solidFill>
              </a:rPr>
              <a:t>ngFor</a:t>
            </a:r>
            <a:r>
              <a:rPr lang="en-US" sz="7200" dirty="0">
                <a:solidFill>
                  <a:schemeClr val="tx1"/>
                </a:solidFill>
              </a:rPr>
              <a:t>, for, and </a:t>
            </a:r>
            <a:r>
              <a:rPr lang="en-US" sz="7200" dirty="0" err="1">
                <a:solidFill>
                  <a:schemeClr val="tx1"/>
                </a:solidFill>
              </a:rPr>
              <a:t>ngModel</a:t>
            </a:r>
            <a:r>
              <a:rPr lang="en-US" sz="7200" dirty="0">
                <a:solidFill>
                  <a:schemeClr val="tx1"/>
                </a:solidFill>
              </a:rPr>
              <a:t> directives.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tx1"/>
                </a:solidFill>
              </a:rPr>
              <a:t>Angular Part 3 – Custom Data and Event Binding: L</a:t>
            </a:r>
            <a:r>
              <a:rPr lang="en-US" sz="7200" b="0" i="0" dirty="0">
                <a:solidFill>
                  <a:schemeClr val="tx1"/>
                </a:solidFill>
                <a:effectLst/>
              </a:rPr>
              <a:t>earn how to communicate between parent and child components with custom property binding and the @Input and @Output decorators.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tx1"/>
                </a:solidFill>
              </a:rPr>
              <a:t>Angular Part 4 – Custom Directives: Learn how to create custom directives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tx1"/>
                </a:solidFill>
              </a:rPr>
              <a:t>Angular Part 5 – Services and Dependency Injection: Learn how common services are injected into component.</a:t>
            </a:r>
          </a:p>
          <a:p>
            <a:pPr lvl="4">
              <a:spcBef>
                <a:spcPts val="0"/>
              </a:spcBef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tx1"/>
                </a:solidFill>
              </a:rPr>
              <a:t>Angular Part 6 – Pipes – Learn how to transform output. 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tx1"/>
                </a:solidFill>
              </a:rPr>
              <a:t>Angular Part 7 – Routing: Learn how to navigate between HTML pages.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tx1"/>
                </a:solidFill>
              </a:rPr>
              <a:t>Angular </a:t>
            </a:r>
            <a:r>
              <a:rPr lang="en-US" sz="7200">
                <a:solidFill>
                  <a:schemeClr val="tx1"/>
                </a:solidFill>
              </a:rPr>
              <a:t>Part 8 </a:t>
            </a:r>
            <a:r>
              <a:rPr lang="en-US" sz="7200" dirty="0">
                <a:solidFill>
                  <a:schemeClr val="tx1"/>
                </a:solidFill>
              </a:rPr>
              <a:t>– Reactive Forms: Learn how to handle user input such as data validator.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 err="1">
                <a:solidFill>
                  <a:schemeClr val="tx1"/>
                </a:solidFill>
              </a:rPr>
              <a:t>.Net</a:t>
            </a:r>
            <a:r>
              <a:rPr lang="en-US" sz="7200" dirty="0">
                <a:solidFill>
                  <a:schemeClr val="tx1"/>
                </a:solidFill>
              </a:rPr>
              <a:t> &amp; Angular Part 1 - </a:t>
            </a:r>
            <a:r>
              <a:rPr lang="en-US" sz="7200" dirty="0" err="1">
                <a:solidFill>
                  <a:schemeClr val="tx1"/>
                </a:solidFill>
              </a:rPr>
              <a:t>.Net</a:t>
            </a:r>
            <a:r>
              <a:rPr lang="en-US" sz="7200" dirty="0">
                <a:solidFill>
                  <a:schemeClr val="tx1"/>
                </a:solidFill>
              </a:rPr>
              <a:t> Introduction.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 err="1">
                <a:solidFill>
                  <a:schemeClr val="tx1"/>
                </a:solidFill>
              </a:rPr>
              <a:t>.Net</a:t>
            </a:r>
            <a:r>
              <a:rPr lang="en-US" sz="7200" dirty="0">
                <a:solidFill>
                  <a:schemeClr val="tx1"/>
                </a:solidFill>
              </a:rPr>
              <a:t> &amp; Angular Part 2 – Entity Framework: Learn </a:t>
            </a:r>
            <a:r>
              <a:rPr lang="en-US" sz="7200" dirty="0" err="1">
                <a:solidFill>
                  <a:schemeClr val="tx1"/>
                </a:solidFill>
              </a:rPr>
              <a:t>.Net</a:t>
            </a:r>
            <a:r>
              <a:rPr lang="en-US" sz="7200" dirty="0">
                <a:solidFill>
                  <a:schemeClr val="tx1"/>
                </a:solidFill>
              </a:rPr>
              <a:t> database framework.</a:t>
            </a: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7200" dirty="0">
              <a:solidFill>
                <a:schemeClr val="tx1"/>
              </a:solidFill>
            </a:endParaRPr>
          </a:p>
          <a:p>
            <a:pPr marL="342900" lvl="4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dirty="0" err="1">
                <a:solidFill>
                  <a:schemeClr val="tx1"/>
                </a:solidFill>
              </a:rPr>
              <a:t>.Net</a:t>
            </a:r>
            <a:r>
              <a:rPr lang="en-US" sz="7200" dirty="0">
                <a:solidFill>
                  <a:schemeClr val="tx1"/>
                </a:solidFill>
              </a:rPr>
              <a:t> &amp; Angular Part 3..n – TBD: Learn how Angular frontend interfaces with </a:t>
            </a:r>
            <a:r>
              <a:rPr lang="en-US" sz="7200" dirty="0" err="1">
                <a:solidFill>
                  <a:schemeClr val="tx1"/>
                </a:solidFill>
              </a:rPr>
              <a:t>.Net</a:t>
            </a:r>
            <a:r>
              <a:rPr lang="en-US" sz="7200" dirty="0">
                <a:solidFill>
                  <a:schemeClr val="tx1"/>
                </a:solidFill>
              </a:rPr>
              <a:t> backend with Entity Framework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Angular Part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AD0A9-C3A7-6DA8-453B-F0B7A8C1CA4A}"/>
              </a:ext>
            </a:extLst>
          </p:cNvPr>
          <p:cNvSpPr txBox="1"/>
          <p:nvPr/>
        </p:nvSpPr>
        <p:spPr>
          <a:xfrm>
            <a:off x="731752" y="1057414"/>
            <a:ext cx="107284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000" dirty="0"/>
              <a:t>Angular is a front-end </a:t>
            </a:r>
            <a:r>
              <a:rPr lang="en-US" sz="4000" dirty="0" err="1"/>
              <a:t>Javascript</a:t>
            </a:r>
            <a:r>
              <a:rPr lang="en-US" sz="4000" dirty="0"/>
              <a:t> framework, component-based, for creating single-page applications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000" dirty="0"/>
              <a:t>Developed by Google</a:t>
            </a:r>
          </a:p>
          <a:p>
            <a:endParaRPr lang="en-US" sz="4000" dirty="0"/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000" dirty="0"/>
              <a:t>Initial Released in 2016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4000" dirty="0"/>
              <a:t>Home page @ https://angular.io/</a:t>
            </a:r>
          </a:p>
        </p:txBody>
      </p:sp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5765-5B6A-BDAC-4162-C5256C8E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615" y="283156"/>
            <a:ext cx="5410197" cy="779275"/>
          </a:xfrm>
        </p:spPr>
        <p:txBody>
          <a:bodyPr/>
          <a:lstStyle/>
          <a:p>
            <a:pPr algn="ctr"/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78F0-C4C0-FD9F-9237-9E23A499C5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1858" y="1261081"/>
            <a:ext cx="11115139" cy="5133094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8600" dirty="0">
                <a:solidFill>
                  <a:schemeClr val="tx1"/>
                </a:solidFill>
              </a:rPr>
              <a:t>Download and install Visual Studio Community version @ </a:t>
            </a:r>
            <a:r>
              <a:rPr lang="en-US" sz="8600" dirty="0">
                <a:solidFill>
                  <a:schemeClr val="tx1"/>
                </a:solidFill>
                <a:hlinkClick r:id="rId2"/>
              </a:rPr>
              <a:t>https://visualstudio.microsoft.com/free-developer-offers/</a:t>
            </a:r>
            <a:br>
              <a:rPr lang="en-US" sz="8600" dirty="0">
                <a:solidFill>
                  <a:schemeClr val="tx1"/>
                </a:solidFill>
              </a:rPr>
            </a:br>
            <a:r>
              <a:rPr lang="en-US" sz="8600" b="1" dirty="0">
                <a:solidFill>
                  <a:schemeClr val="tx1"/>
                </a:solidFill>
              </a:rPr>
              <a:t>Remember</a:t>
            </a:r>
            <a:r>
              <a:rPr lang="en-US" sz="8600" dirty="0">
                <a:solidFill>
                  <a:schemeClr val="tx1"/>
                </a:solidFill>
              </a:rPr>
              <a:t> to select ASP.NET and .NET Framework project and item templates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8600" dirty="0">
                <a:solidFill>
                  <a:schemeClr val="tx1"/>
                </a:solidFill>
              </a:rPr>
              <a:t>Angular cli uses Node.js under the hood and thus we need to download and install Node.js @ </a:t>
            </a:r>
            <a:r>
              <a:rPr lang="en-US" sz="8600" dirty="0">
                <a:solidFill>
                  <a:schemeClr val="tx1"/>
                </a:solidFill>
                <a:hlinkClick r:id="rId3"/>
              </a:rPr>
              <a:t>https://nodejs.org/en/download</a:t>
            </a:r>
            <a:endParaRPr lang="en-US" sz="8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8600" b="0" i="0" dirty="0">
                <a:solidFill>
                  <a:schemeClr val="tx1"/>
                </a:solidFill>
                <a:effectLst/>
              </a:rPr>
              <a:t>Install Angular: </a:t>
            </a:r>
            <a:r>
              <a:rPr lang="en-US" sz="8600" b="0" i="0" dirty="0" err="1">
                <a:solidFill>
                  <a:schemeClr val="tx1"/>
                </a:solidFill>
                <a:effectLst/>
              </a:rPr>
              <a:t>npm</a:t>
            </a:r>
            <a:r>
              <a:rPr lang="en-US" sz="8600" b="0" i="0" dirty="0">
                <a:solidFill>
                  <a:schemeClr val="tx1"/>
                </a:solidFill>
                <a:effectLst/>
              </a:rPr>
              <a:t> install -g @angular/cli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8600" dirty="0">
                <a:solidFill>
                  <a:schemeClr val="tx1"/>
                </a:solidFill>
              </a:rPr>
              <a:t>Install ESLINT extension from Visual Studio</a:t>
            </a:r>
            <a:endParaRPr lang="en-US" sz="8600" b="0" i="0" dirty="0">
              <a:solidFill>
                <a:schemeClr val="tx1"/>
              </a:solidFill>
              <a:effectLst/>
            </a:endParaRPr>
          </a:p>
          <a:p>
            <a:r>
              <a:rPr lang="en-US" sz="8600" dirty="0">
                <a:solidFill>
                  <a:schemeClr val="tx1"/>
                </a:solidFill>
              </a:rPr>
              <a:t>Notes: </a:t>
            </a:r>
            <a:r>
              <a:rPr lang="en-US" sz="8600" b="0" i="0" dirty="0">
                <a:solidFill>
                  <a:schemeClr val="tx1"/>
                </a:solidFill>
                <a:effectLst/>
              </a:rPr>
              <a:t>In the case where the project needs ESLINT configuration file then the below commands</a:t>
            </a:r>
            <a:r>
              <a:rPr lang="en-US" sz="8600" dirty="0">
                <a:solidFill>
                  <a:schemeClr val="tx1"/>
                </a:solidFill>
              </a:rPr>
              <a:t> will install and create .</a:t>
            </a:r>
            <a:r>
              <a:rPr lang="en-US" sz="8600" dirty="0" err="1">
                <a:solidFill>
                  <a:schemeClr val="tx1"/>
                </a:solidFill>
              </a:rPr>
              <a:t>eslintrc.json</a:t>
            </a:r>
            <a:br>
              <a:rPr lang="en-US" sz="8600" dirty="0">
                <a:solidFill>
                  <a:schemeClr val="tx1"/>
                </a:solidFill>
              </a:rPr>
            </a:br>
            <a:r>
              <a:rPr lang="en-US" sz="8600" dirty="0">
                <a:solidFill>
                  <a:schemeClr val="tx1"/>
                </a:solidFill>
              </a:rPr>
              <a:t>-&gt; </a:t>
            </a:r>
            <a:r>
              <a:rPr lang="en-US" sz="8600" dirty="0" err="1">
                <a:solidFill>
                  <a:schemeClr val="tx1"/>
                </a:solidFill>
              </a:rPr>
              <a:t>n</a:t>
            </a:r>
            <a:r>
              <a:rPr lang="en-US" sz="8600" b="0" i="0" dirty="0" err="1">
                <a:solidFill>
                  <a:schemeClr val="tx1"/>
                </a:solidFill>
                <a:effectLst/>
              </a:rPr>
              <a:t>pm</a:t>
            </a:r>
            <a:r>
              <a:rPr lang="en-US" sz="86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8600" b="0" i="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86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8600" b="0" i="0" dirty="0" err="1">
                <a:solidFill>
                  <a:schemeClr val="tx1"/>
                </a:solidFill>
                <a:effectLst/>
              </a:rPr>
              <a:t>eslint</a:t>
            </a:r>
            <a:r>
              <a:rPr lang="en-US" sz="8600" b="0" i="0" dirty="0">
                <a:solidFill>
                  <a:schemeClr val="tx1"/>
                </a:solidFill>
                <a:effectLst/>
              </a:rPr>
              <a:t> --save-dev</a:t>
            </a:r>
            <a:br>
              <a:rPr lang="en-US" sz="8600" b="0" i="0" dirty="0">
                <a:solidFill>
                  <a:schemeClr val="tx1"/>
                </a:solidFill>
                <a:effectLst/>
              </a:rPr>
            </a:br>
            <a:r>
              <a:rPr lang="en-US" sz="8600" b="0" i="0" dirty="0">
                <a:solidFill>
                  <a:schemeClr val="tx1"/>
                </a:solidFill>
                <a:effectLst/>
              </a:rPr>
              <a:t>-&gt; .\</a:t>
            </a:r>
            <a:r>
              <a:rPr lang="en-US" sz="8600" b="0" i="0" dirty="0" err="1">
                <a:solidFill>
                  <a:schemeClr val="tx1"/>
                </a:solidFill>
                <a:effectLst/>
              </a:rPr>
              <a:t>node_modules</a:t>
            </a:r>
            <a:r>
              <a:rPr lang="en-US" sz="8600" b="0" i="0" dirty="0">
                <a:solidFill>
                  <a:schemeClr val="tx1"/>
                </a:solidFill>
                <a:effectLst/>
              </a:rPr>
              <a:t>\.bin\</a:t>
            </a:r>
            <a:r>
              <a:rPr lang="en-US" sz="8600" b="0" i="0" dirty="0" err="1">
                <a:solidFill>
                  <a:schemeClr val="tx1"/>
                </a:solidFill>
                <a:effectLst/>
              </a:rPr>
              <a:t>eslint</a:t>
            </a:r>
            <a:r>
              <a:rPr lang="en-US" sz="8600" b="0" i="0" dirty="0">
                <a:solidFill>
                  <a:schemeClr val="tx1"/>
                </a:solidFill>
                <a:effectLst/>
              </a:rPr>
              <a:t> -- </a:t>
            </a:r>
            <a:r>
              <a:rPr lang="en-US" sz="8600" b="0" i="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8600" b="0" i="0" dirty="0">
                <a:solidFill>
                  <a:schemeClr val="tx1"/>
                </a:solidFill>
                <a:effectLst/>
              </a:rPr>
              <a:t> </a:t>
            </a:r>
            <a:br>
              <a:rPr lang="en-US" sz="8600" b="0" i="0" dirty="0">
                <a:solidFill>
                  <a:schemeClr val="tx1"/>
                </a:solidFill>
                <a:effectLst/>
              </a:rPr>
            </a:br>
            <a:r>
              <a:rPr lang="en-US" sz="8600" b="0" i="0" dirty="0">
                <a:solidFill>
                  <a:schemeClr val="tx1"/>
                </a:solidFill>
                <a:effectLst/>
              </a:rPr>
              <a:t>-&gt; Modify .</a:t>
            </a:r>
            <a:r>
              <a:rPr lang="en-US" sz="8600" b="0" i="0" dirty="0" err="1">
                <a:solidFill>
                  <a:schemeClr val="tx1"/>
                </a:solidFill>
                <a:effectLst/>
              </a:rPr>
              <a:t>eslintrc.json</a:t>
            </a:r>
            <a:r>
              <a:rPr lang="en-US" sz="88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8800" dirty="0">
                <a:solidFill>
                  <a:srgbClr val="000000"/>
                </a:solidFill>
              </a:rPr>
              <a:t> to include:</a:t>
            </a:r>
            <a:br>
              <a:rPr lang="en-US" sz="8800" dirty="0">
                <a:solidFill>
                  <a:srgbClr val="000000"/>
                </a:solidFill>
              </a:rPr>
            </a:br>
            <a:r>
              <a:rPr lang="en-US" sz="8800" dirty="0">
                <a:solidFill>
                  <a:srgbClr val="000000"/>
                </a:solidFill>
              </a:rPr>
              <a:t>	</a:t>
            </a:r>
            <a:r>
              <a:rPr lang="en-US" sz="8800" dirty="0">
                <a:solidFill>
                  <a:srgbClr val="2E75B6"/>
                </a:solidFill>
              </a:rPr>
              <a:t>"</a:t>
            </a:r>
            <a:r>
              <a:rPr lang="en-US" sz="8800" dirty="0" err="1">
                <a:solidFill>
                  <a:srgbClr val="2E75B6"/>
                </a:solidFill>
              </a:rPr>
              <a:t>parserOptions</a:t>
            </a:r>
            <a:r>
              <a:rPr lang="en-US" sz="8800" dirty="0">
                <a:solidFill>
                  <a:srgbClr val="2E75B6"/>
                </a:solidFill>
              </a:rPr>
              <a:t>"</a:t>
            </a:r>
            <a:r>
              <a:rPr lang="en-US" sz="8800" dirty="0">
                <a:solidFill>
                  <a:srgbClr val="000000"/>
                </a:solidFill>
              </a:rPr>
              <a:t>: {</a:t>
            </a:r>
            <a:r>
              <a:rPr lang="en-US" sz="8800" dirty="0">
                <a:solidFill>
                  <a:srgbClr val="2E75B6"/>
                </a:solidFill>
              </a:rPr>
              <a:t>"</a:t>
            </a:r>
            <a:r>
              <a:rPr lang="en-US" sz="8800" dirty="0" err="1">
                <a:solidFill>
                  <a:srgbClr val="2E75B6"/>
                </a:solidFill>
              </a:rPr>
              <a:t>tsconfigRootDir</a:t>
            </a:r>
            <a:r>
              <a:rPr lang="en-US" sz="8800" dirty="0">
                <a:solidFill>
                  <a:srgbClr val="2E75B6"/>
                </a:solidFill>
              </a:rPr>
              <a:t>"</a:t>
            </a:r>
            <a:r>
              <a:rPr lang="en-US" sz="8800" dirty="0">
                <a:solidFill>
                  <a:srgbClr val="000000"/>
                </a:solidFill>
              </a:rPr>
              <a:t>: </a:t>
            </a:r>
            <a:r>
              <a:rPr lang="en-US" sz="8800" dirty="0">
                <a:solidFill>
                  <a:srgbClr val="A31515"/>
                </a:solidFill>
              </a:rPr>
              <a:t>"__</a:t>
            </a:r>
            <a:r>
              <a:rPr lang="en-US" sz="8800" dirty="0" err="1">
                <a:solidFill>
                  <a:srgbClr val="A31515"/>
                </a:solidFill>
              </a:rPr>
              <a:t>dirname</a:t>
            </a:r>
            <a:r>
              <a:rPr lang="en-US" sz="8800" dirty="0">
                <a:solidFill>
                  <a:srgbClr val="A31515"/>
                </a:solidFill>
              </a:rPr>
              <a:t>"</a:t>
            </a:r>
            <a:r>
              <a:rPr lang="en-US" sz="8800" dirty="0">
                <a:solidFill>
                  <a:srgbClr val="000000"/>
                </a:solidFill>
              </a:rPr>
              <a:t>, …</a:t>
            </a:r>
            <a:br>
              <a:rPr lang="en-US" sz="8800" b="0" i="0" dirty="0">
                <a:solidFill>
                  <a:schemeClr val="tx1"/>
                </a:solidFill>
                <a:effectLst/>
              </a:rPr>
            </a:br>
            <a:endParaRPr lang="en-US" sz="8800" b="0" i="0" dirty="0">
              <a:solidFill>
                <a:schemeClr val="tx1"/>
              </a:solidFill>
              <a:effectLst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2AF59-E16D-F02D-F689-2F19F24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3963-21B0-023B-013C-68035BC9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439" y="168275"/>
            <a:ext cx="7165127" cy="83808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Default App Component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147596F-6310-CFF1-429F-07947FFDC632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279206" y="1095884"/>
            <a:ext cx="11775721" cy="559384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1479-A5D4-4ACC-0A22-7BF849F9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90B4-2A10-20E1-1DEC-CA1E6A90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87" y="168275"/>
            <a:ext cx="7266241" cy="87185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Default App Component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0AE6B20-AD4A-E94B-DB06-9C83B79A0895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787101" y="1319711"/>
            <a:ext cx="9761662" cy="525141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D6943-FC7B-8C88-694D-FBFEA03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90B4-2A10-20E1-1DEC-CA1E6A90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168275"/>
            <a:ext cx="11582400" cy="8718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1</a:t>
            </a:r>
            <a:r>
              <a:rPr lang="en-US" baseline="30000" dirty="0"/>
              <a:t>st</a:t>
            </a:r>
            <a:r>
              <a:rPr lang="en-US" dirty="0"/>
              <a:t> App</a:t>
            </a:r>
            <a:br>
              <a:rPr lang="en-US" dirty="0"/>
            </a:br>
            <a:r>
              <a:rPr lang="en-US" dirty="0"/>
              <a:t>After Modified </a:t>
            </a:r>
            <a:r>
              <a:rPr lang="en-US" sz="4800" b="1" u="sng" dirty="0">
                <a:solidFill>
                  <a:schemeClr val="tx1"/>
                </a:solidFill>
              </a:rPr>
              <a:t>app/app.component.html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D6943-FC7B-8C88-694D-FBFEA03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75C0E-E315-9EC1-EED0-BD5BEAED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80" y="1687919"/>
            <a:ext cx="6464632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2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168275"/>
            <a:ext cx="8348571" cy="816678"/>
          </a:xfrm>
        </p:spPr>
        <p:txBody>
          <a:bodyPr>
            <a:normAutofit/>
          </a:bodyPr>
          <a:lstStyle/>
          <a:p>
            <a:r>
              <a:rPr lang="en-US" sz="3200" dirty="0"/>
              <a:t>Files and Directories Structure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13DD-94E7-A7F0-AFD8-D3D6F34DF7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5657" y="989262"/>
            <a:ext cx="8305029" cy="5695701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File </a:t>
            </a:r>
            <a:r>
              <a:rPr lang="en-US" sz="1900" b="1" u="sng" dirty="0" err="1">
                <a:solidFill>
                  <a:schemeClr val="tx1"/>
                </a:solidFill>
              </a:rPr>
              <a:t>package.json</a:t>
            </a:r>
            <a:r>
              <a:rPr lang="en-US" sz="1900" b="1" u="sng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contains (1) scripts to run ng, (2) run-time dependencies and (3) development dependencies. An example is below. </a:t>
            </a:r>
            <a:r>
              <a:rPr lang="en-US" sz="2000" dirty="0">
                <a:solidFill>
                  <a:schemeClr val="tx1"/>
                </a:solidFill>
              </a:rPr>
              <a:t>The option poll in msec allows ng serve to poll for any updates on source files. 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"angular-part1"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"0.0.0"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"scripts"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"ng"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"start"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"ng serve --host=127.0.0.1 --poll=200"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"build"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"ng build"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"private"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"dependencies"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    "@angular/common"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"^17.0.0"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"@angular/compiler"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"^17.0.0"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"^17.0.0"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"^17.0.0"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devDependencies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    "@angular/cli"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"^17.0.1"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"@angular/compiler-cli"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"^17.0.0"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2E75B6"/>
                </a:solidFill>
                <a:latin typeface="Cascadia Mono" panose="020B0609020000020004" pitchFamily="49" charset="0"/>
              </a:rPr>
              <a:t>    "typescript"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"~5.2.2"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D14180-A815-43B5-EBA3-023977311536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751218" y="168275"/>
            <a:ext cx="3238666" cy="661069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22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5387</TotalTime>
  <Words>1563</Words>
  <Application>Microsoft Office PowerPoint</Application>
  <PresentationFormat>Widescreen</PresentationFormat>
  <Paragraphs>205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Cascadia Mono</vt:lpstr>
      <vt:lpstr>Century Gothic</vt:lpstr>
      <vt:lpstr>Wingdings</vt:lpstr>
      <vt:lpstr>Wingdings 3</vt:lpstr>
      <vt:lpstr>Wisp</vt:lpstr>
      <vt:lpstr>Angular Part 1 – Introduction Wednesday, November 29, 2023</vt:lpstr>
      <vt:lpstr>Agenda</vt:lpstr>
      <vt:lpstr>Preliminary Study Structure Derived from https://www.koderhq.com/tutorial/angular/</vt:lpstr>
      <vt:lpstr>Angular Part 1 - Introduction</vt:lpstr>
      <vt:lpstr>Installation</vt:lpstr>
      <vt:lpstr>Create Default App Component</vt:lpstr>
      <vt:lpstr>Create Default App Component</vt:lpstr>
      <vt:lpstr>My 1st App After Modified app/app.component.html </vt:lpstr>
      <vt:lpstr>Files and Directories Structure Explained</vt:lpstr>
      <vt:lpstr>Files and Directories Structure Explained</vt:lpstr>
      <vt:lpstr>Files and Directories Structure Explained</vt:lpstr>
      <vt:lpstr>Files and Directories Structure Explained</vt:lpstr>
      <vt:lpstr>Files and Directories Structure Explained</vt:lpstr>
      <vt:lpstr>Files and Directories Structure Explained</vt:lpstr>
      <vt:lpstr>Files and Directories Structure Explained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193</cp:revision>
  <dcterms:created xsi:type="dcterms:W3CDTF">2023-11-21T15:49:25Z</dcterms:created>
  <dcterms:modified xsi:type="dcterms:W3CDTF">2023-12-05T21:22:03Z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