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19" r:id="rId4"/>
  </p:sldMasterIdLst>
  <p:notesMasterIdLst>
    <p:notesMasterId r:id="rId16"/>
  </p:notesMasterIdLst>
  <p:handoutMasterIdLst>
    <p:handoutMasterId r:id="rId17"/>
  </p:handoutMasterIdLst>
  <p:sldIdLst>
    <p:sldId id="256" r:id="rId5"/>
    <p:sldId id="310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0" autoAdjust="0"/>
    <p:restoredTop sz="95226" autoAdjust="0"/>
  </p:normalViewPr>
  <p:slideViewPr>
    <p:cSldViewPr snapToGrid="0">
      <p:cViewPr varScale="1">
        <p:scale>
          <a:sx n="93" d="100"/>
          <a:sy n="93" d="100"/>
        </p:scale>
        <p:origin x="824" y="60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D8C1-C93D-42CA-9A97-FF499558D459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3D83-8D1A-4DFC-A85C-775CC8A199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6F56-1468-4900-AFBA-9E5EE306BC08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02109-9DB5-4930-9529-97D0F7F71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1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3349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6633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62015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5488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957173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1567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9667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0942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60139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50" name="Picture Placeholder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1" name="Picture Placeholder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Date Placeholder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88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2" name="Content Placeholder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6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98339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0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4473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0917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557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7198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939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2421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5425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  <p:sldLayoutId id="2147484533" r:id="rId14"/>
    <p:sldLayoutId id="2147484534" r:id="rId15"/>
    <p:sldLayoutId id="2147484535" r:id="rId16"/>
    <p:sldLayoutId id="2147484536" r:id="rId17"/>
    <p:sldLayoutId id="2147484537" r:id="rId18"/>
    <p:sldLayoutId id="2147484538" r:id="rId19"/>
    <p:sldLayoutId id="2147484539" r:id="rId2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Part 3 – </a:t>
            </a:r>
            <a:br>
              <a:rPr lang="en-US" dirty="0"/>
            </a:br>
            <a:r>
              <a:rPr lang="en-US" dirty="0"/>
              <a:t>Custom Databinding</a:t>
            </a:r>
            <a:br>
              <a:rPr lang="en-US" dirty="0"/>
            </a:br>
            <a:r>
              <a:rPr lang="en-US" sz="2800" dirty="0"/>
              <a:t>Wednesday, December 13, 2023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B4804645-4362-C92D-31DE-5647E25CD096}"/>
              </a:ext>
            </a:extLst>
          </p:cNvPr>
          <p:cNvPicPr preferRelativeResize="0">
            <a:picLocks noGrp="1"/>
          </p:cNvPicPr>
          <p:nvPr>
            <p:ph type="pic" sz="quarter" idx="13"/>
          </p:nvPr>
        </p:nvPicPr>
        <p:blipFill>
          <a:blip r:embed="rId2"/>
          <a:srcRect t="19692" b="19692"/>
          <a:stretch>
            <a:fillRect/>
          </a:stretch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252384"/>
            <a:ext cx="11684775" cy="8869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Small Exercise Todo List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AE062F-42D2-7277-6B7C-C92E585DA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308" y="2908124"/>
            <a:ext cx="7112366" cy="34164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2B201B-F7D2-C605-41ED-1945E7FA63A8}"/>
              </a:ext>
            </a:extLst>
          </p:cNvPr>
          <p:cNvSpPr txBox="1"/>
          <p:nvPr/>
        </p:nvSpPr>
        <p:spPr>
          <a:xfrm>
            <a:off x="705852" y="1425478"/>
            <a:ext cx="10780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This </a:t>
            </a:r>
            <a:r>
              <a:rPr lang="en-US" dirty="0" err="1"/>
              <a:t>Powerpoint</a:t>
            </a:r>
            <a:r>
              <a:rPr lang="en-US" dirty="0"/>
              <a:t> slides and Exercise solution (AngularPart3.zip) is located @</a:t>
            </a:r>
            <a:br>
              <a:rPr lang="en-US" dirty="0"/>
            </a:br>
            <a:r>
              <a:rPr lang="en-US" b="1" dirty="0"/>
              <a:t>https://github.com/sthoang62/Web-Development-Study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0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Sonny Hoang</a:t>
            </a:r>
          </a:p>
          <a:p>
            <a:r>
              <a:rPr lang="en-US" dirty="0"/>
              <a:t>sthoang62@gmail.com</a:t>
            </a:r>
          </a:p>
        </p:txBody>
      </p:sp>
      <p:pic>
        <p:nvPicPr>
          <p:cNvPr id="23" name="Picture Placeholder 22" descr="Person Writing at a desk ">
            <a:extLst>
              <a:ext uri="{FF2B5EF4-FFF2-40B4-BE49-F238E27FC236}">
                <a16:creationId xmlns:a16="http://schemas.microsoft.com/office/drawing/2014/main" id="{AFE73D3A-07DF-48F7-99A6-5D29F73D85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" b="27"/>
          <a:stretch/>
        </p:blipFill>
        <p:spPr/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373538-F429-4D6C-BCA4-1AF41CA6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4277360" cy="272748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6" name="Picture Placeholder 15" descr="Desk, pencils and books on a wooden table">
            <a:extLst>
              <a:ext uri="{FF2B5EF4-FFF2-40B4-BE49-F238E27FC236}">
                <a16:creationId xmlns:a16="http://schemas.microsoft.com/office/drawing/2014/main" id="{530E2939-7141-45BF-9EC1-F7E0536B16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/>
        </p:blipFill>
        <p:spPr/>
      </p:pic>
      <p:pic>
        <p:nvPicPr>
          <p:cNvPr id="3" name="Picture Placeholder 2" descr="People working and talking, library">
            <a:extLst>
              <a:ext uri="{FF2B5EF4-FFF2-40B4-BE49-F238E27FC236}">
                <a16:creationId xmlns:a16="http://schemas.microsoft.com/office/drawing/2014/main" id="{C45C634B-D025-40A6-AD06-5E5FE8BB6E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1644" b="11644"/>
          <a:stretch/>
        </p:blipFill>
        <p:spPr/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FA4165-8A1E-438E-9708-21F5EB58C4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56854" y="3652677"/>
            <a:ext cx="7549408" cy="2960687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Custom Property Binding with @Input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Custom Event Binding with @Output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Local Template Reference using #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@Viewchild Property Decorator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Content Projection using ng-content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@ContentChild Property Decorator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Small Exercise Todo List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252384"/>
            <a:ext cx="11684775" cy="886948"/>
          </a:xfrm>
        </p:spPr>
        <p:txBody>
          <a:bodyPr/>
          <a:lstStyle/>
          <a:p>
            <a:pPr algn="ctr"/>
            <a:r>
              <a:rPr lang="en-US" dirty="0"/>
              <a:t>Custom Property Binding with @Input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AD0A9-C3A7-6DA8-453B-F0B7A8C1CA4A}"/>
              </a:ext>
            </a:extLst>
          </p:cNvPr>
          <p:cNvSpPr txBox="1"/>
          <p:nvPr/>
        </p:nvSpPr>
        <p:spPr>
          <a:xfrm>
            <a:off x="6954025" y="4440464"/>
            <a:ext cx="5319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Cascadia Mono" panose="020B0609020000020004" pitchFamily="49" charset="0"/>
              </a:rPr>
              <a:t>File: </a:t>
            </a:r>
            <a:r>
              <a:rPr lang="en-US" sz="1400" b="1" u="sng" dirty="0" err="1">
                <a:latin typeface="Cascadia Mono" panose="020B0609020000020004" pitchFamily="49" charset="0"/>
              </a:rPr>
              <a:t>child.component.ts</a:t>
            </a:r>
            <a:endParaRPr lang="en-US" sz="1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ChildComponent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@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parentList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any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FBDA1-D055-A8B1-3FB5-7AAA00A1E6B9}"/>
              </a:ext>
            </a:extLst>
          </p:cNvPr>
          <p:cNvSpPr txBox="1"/>
          <p:nvPr/>
        </p:nvSpPr>
        <p:spPr>
          <a:xfrm>
            <a:off x="6872441" y="2371278"/>
            <a:ext cx="51660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Cascadia Mono" panose="020B0609020000020004" pitchFamily="49" charset="0"/>
              </a:rPr>
              <a:t>File: child.component.html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ul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@for (item of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parentList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track item)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{{</a:t>
            </a:r>
            <a:r>
              <a:rPr lang="en-US" sz="1400" b="0" dirty="0">
                <a:solidFill>
                  <a:srgbClr val="800080"/>
                </a:solidFill>
                <a:latin typeface="Cascadia Mono" panose="020B0609020000020004" pitchFamily="49" charset="0"/>
              </a:rPr>
              <a:t>item</a:t>
            </a:r>
            <a:r>
              <a:rPr lang="en-US" sz="1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b="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ul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742520" y="1210033"/>
            <a:ext cx="10780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Custom property binding is used with @Input directive to </a:t>
            </a:r>
            <a:r>
              <a:rPr lang="en-US" b="1" u="sng" dirty="0"/>
              <a:t>pass data from parent to the child.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below example shows how the parent list in app component is passed to the child using (1) custom property [</a:t>
            </a:r>
            <a:r>
              <a:rPr lang="en-US" dirty="0" err="1"/>
              <a:t>parentList</a:t>
            </a:r>
            <a:r>
              <a:rPr lang="en-US" dirty="0"/>
              <a:t>]=“list” and (2) declare @Input in the child component. And then (3) </a:t>
            </a:r>
            <a:r>
              <a:rPr lang="en-US" dirty="0" err="1"/>
              <a:t>parentList</a:t>
            </a:r>
            <a:r>
              <a:rPr lang="en-US" dirty="0"/>
              <a:t> is used to render in the child 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DF373-2275-14C0-9213-FD9BCF89D1AA}"/>
              </a:ext>
            </a:extLst>
          </p:cNvPr>
          <p:cNvSpPr txBox="1"/>
          <p:nvPr/>
        </p:nvSpPr>
        <p:spPr>
          <a:xfrm>
            <a:off x="60276" y="4746785"/>
            <a:ext cx="6581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Cascadia Mono" panose="020B0609020000020004" pitchFamily="49" charset="0"/>
              </a:rPr>
              <a:t>File: app.component.html</a:t>
            </a:r>
            <a:endParaRPr lang="en-US" sz="1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(click)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onAdd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()"&gt;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Press to add to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parentList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app-child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parentList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]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="list"&gt;&lt;/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app-child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7DD86A-6353-6A1C-7C93-43BF820F83EE}"/>
              </a:ext>
            </a:extLst>
          </p:cNvPr>
          <p:cNvSpPr txBox="1"/>
          <p:nvPr/>
        </p:nvSpPr>
        <p:spPr>
          <a:xfrm>
            <a:off x="60276" y="2499176"/>
            <a:ext cx="5473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Cascadia Mono" panose="020B0609020000020004" pitchFamily="49" charset="0"/>
              </a:rPr>
              <a:t>File: </a:t>
            </a:r>
            <a:r>
              <a:rPr lang="en-US" sz="1400" b="1" u="sng" dirty="0" err="1">
                <a:latin typeface="Cascadia Mono" panose="020B0609020000020004" pitchFamily="49" charset="0"/>
              </a:rPr>
              <a:t>app.component.ts</a:t>
            </a:r>
            <a:endParaRPr lang="en-US" sz="1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list: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[] = []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incr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0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onAdd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():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.list.push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(++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incr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C464F8-0687-37DB-8F62-8D1252673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157" y="2841058"/>
            <a:ext cx="1943200" cy="101605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B70685-223F-3441-5B36-DF3C616599F4}"/>
              </a:ext>
            </a:extLst>
          </p:cNvPr>
          <p:cNvCxnSpPr>
            <a:cxnSpLocks/>
          </p:cNvCxnSpPr>
          <p:nvPr/>
        </p:nvCxnSpPr>
        <p:spPr>
          <a:xfrm flipH="1">
            <a:off x="1920469" y="2070912"/>
            <a:ext cx="1854009" cy="34292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0E7CAC-AF93-1725-0C10-A0C647EFF1DA}"/>
              </a:ext>
            </a:extLst>
          </p:cNvPr>
          <p:cNvCxnSpPr>
            <a:cxnSpLocks/>
          </p:cNvCxnSpPr>
          <p:nvPr/>
        </p:nvCxnSpPr>
        <p:spPr>
          <a:xfrm flipH="1">
            <a:off x="7212072" y="2070912"/>
            <a:ext cx="185057" cy="29823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367CE5-DE7E-C569-5D38-FF1459869ACC}"/>
              </a:ext>
            </a:extLst>
          </p:cNvPr>
          <p:cNvCxnSpPr>
            <a:cxnSpLocks/>
          </p:cNvCxnSpPr>
          <p:nvPr/>
        </p:nvCxnSpPr>
        <p:spPr>
          <a:xfrm>
            <a:off x="2974207" y="2352675"/>
            <a:ext cx="6259170" cy="541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31B220B-1A70-8B29-D7FE-DB0CBA0EC943}"/>
              </a:ext>
            </a:extLst>
          </p:cNvPr>
          <p:cNvSpPr/>
          <p:nvPr/>
        </p:nvSpPr>
        <p:spPr>
          <a:xfrm>
            <a:off x="2232944" y="4262693"/>
            <a:ext cx="593369" cy="48409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8362A3-E1FC-396B-4D70-7972FB2C1A52}"/>
              </a:ext>
            </a:extLst>
          </p:cNvPr>
          <p:cNvSpPr/>
          <p:nvPr/>
        </p:nvSpPr>
        <p:spPr>
          <a:xfrm>
            <a:off x="7007915" y="3857110"/>
            <a:ext cx="593369" cy="48409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C9E138-0BCD-4554-A023-F56185DE4AC2}"/>
              </a:ext>
            </a:extLst>
          </p:cNvPr>
          <p:cNvSpPr/>
          <p:nvPr/>
        </p:nvSpPr>
        <p:spPr>
          <a:xfrm>
            <a:off x="9021840" y="3032556"/>
            <a:ext cx="593369" cy="48409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1532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252384"/>
            <a:ext cx="11684775" cy="886948"/>
          </a:xfrm>
        </p:spPr>
        <p:txBody>
          <a:bodyPr/>
          <a:lstStyle/>
          <a:p>
            <a:pPr algn="ctr"/>
            <a:r>
              <a:rPr lang="en-US" dirty="0"/>
              <a:t>Custom Event Binding with @Output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AD0A9-C3A7-6DA8-453B-F0B7A8C1CA4A}"/>
              </a:ext>
            </a:extLst>
          </p:cNvPr>
          <p:cNvSpPr txBox="1"/>
          <p:nvPr/>
        </p:nvSpPr>
        <p:spPr>
          <a:xfrm>
            <a:off x="6670325" y="4180344"/>
            <a:ext cx="53195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Cascadia Mono" panose="020B0609020000020004" pitchFamily="49" charset="0"/>
              </a:rPr>
              <a:t>File: </a:t>
            </a:r>
            <a:r>
              <a:rPr lang="en-US" sz="1400" b="1" u="sng" dirty="0" err="1">
                <a:latin typeface="Cascadia Mono" panose="020B0609020000020004" pitchFamily="49" charset="0"/>
              </a:rPr>
              <a:t>child.component.ts</a:t>
            </a:r>
            <a:endParaRPr lang="en-US" sz="1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ChildComponent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@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parentList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any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incr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0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@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toParent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onNotifyParent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(event: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):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.incr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++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toParent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.emit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.incr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FBDA1-D055-A8B1-3FB5-7AAA00A1E6B9}"/>
              </a:ext>
            </a:extLst>
          </p:cNvPr>
          <p:cNvSpPr txBox="1"/>
          <p:nvPr/>
        </p:nvSpPr>
        <p:spPr>
          <a:xfrm>
            <a:off x="6517678" y="2111215"/>
            <a:ext cx="55345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Cascadia Mono" panose="020B0609020000020004" pitchFamily="49" charset="0"/>
              </a:rPr>
              <a:t>File: child.component.html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ul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@for (item of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parentList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track item)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{{</a:t>
            </a:r>
            <a:r>
              <a:rPr lang="en-US" sz="1400" b="0" dirty="0">
                <a:solidFill>
                  <a:srgbClr val="800080"/>
                </a:solidFill>
                <a:latin typeface="Cascadia Mono" panose="020B0609020000020004" pitchFamily="49" charset="0"/>
              </a:rPr>
              <a:t>item</a:t>
            </a:r>
            <a:r>
              <a:rPr lang="en-US" sz="1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b="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ul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latin typeface="Cascadia Mono" panose="020B0609020000020004" pitchFamily="49" charset="0"/>
              </a:rPr>
              <a:t>(click)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4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onNotifyParent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($event)"&gt;</a:t>
            </a:r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Notify Parent of Child Click Event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705852" y="921668"/>
            <a:ext cx="107802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Custom event binding is used with @Output directive to </a:t>
            </a:r>
            <a:r>
              <a:rPr lang="en-US" sz="1600" b="1" u="sng" dirty="0"/>
              <a:t>pass data from child to the parent.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The below example shows how the child component notify parent component. It is declared with (1) @Output and (2) notify the parent by using emit which trigger (3) </a:t>
            </a:r>
            <a:r>
              <a:rPr lang="en-US" sz="1600" dirty="0" err="1"/>
              <a:t>onChildClick</a:t>
            </a:r>
            <a:r>
              <a:rPr lang="en-US" sz="1600" dirty="0"/>
              <a:t>() in the parent component. Note on #3 that how $event is used as a parameter holder for the data of number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DF373-2275-14C0-9213-FD9BCF89D1AA}"/>
              </a:ext>
            </a:extLst>
          </p:cNvPr>
          <p:cNvSpPr txBox="1"/>
          <p:nvPr/>
        </p:nvSpPr>
        <p:spPr>
          <a:xfrm>
            <a:off x="60276" y="4746785"/>
            <a:ext cx="6581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Cascadia Mono" panose="020B0609020000020004" pitchFamily="49" charset="0"/>
              </a:rPr>
              <a:t>File: app.component.html</a:t>
            </a:r>
            <a:endParaRPr lang="en-US" sz="1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app-child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toParent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)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onChildClick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($event)"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parentList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]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="list"&gt;&lt;/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app-child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7DD86A-6353-6A1C-7C93-43BF820F83EE}"/>
              </a:ext>
            </a:extLst>
          </p:cNvPr>
          <p:cNvSpPr txBox="1"/>
          <p:nvPr/>
        </p:nvSpPr>
        <p:spPr>
          <a:xfrm>
            <a:off x="60276" y="2499176"/>
            <a:ext cx="54731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Cascadia Mono" panose="020B0609020000020004" pitchFamily="49" charset="0"/>
              </a:rPr>
              <a:t>File: </a:t>
            </a:r>
            <a:r>
              <a:rPr lang="en-US" sz="1400" b="1" u="sng" dirty="0" err="1">
                <a:latin typeface="Cascadia Mono" panose="020B0609020000020004" pitchFamily="49" charset="0"/>
              </a:rPr>
              <a:t>app.component.ts</a:t>
            </a:r>
            <a:endParaRPr lang="en-US" sz="1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list: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[] = []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onChildClick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idx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):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.list.push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idx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B70685-223F-3441-5B36-DF3C616599F4}"/>
              </a:ext>
            </a:extLst>
          </p:cNvPr>
          <p:cNvCxnSpPr>
            <a:cxnSpLocks/>
          </p:cNvCxnSpPr>
          <p:nvPr/>
        </p:nvCxnSpPr>
        <p:spPr>
          <a:xfrm>
            <a:off x="1622544" y="1662552"/>
            <a:ext cx="5342021" cy="3741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89DB89-F871-7A28-0276-B35CBA3C0654}"/>
              </a:ext>
            </a:extLst>
          </p:cNvPr>
          <p:cNvCxnSpPr>
            <a:cxnSpLocks/>
          </p:cNvCxnSpPr>
          <p:nvPr/>
        </p:nvCxnSpPr>
        <p:spPr>
          <a:xfrm>
            <a:off x="5603278" y="1697722"/>
            <a:ext cx="3265714" cy="4489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09EB14-6594-B268-76C0-FCD876D12FCF}"/>
              </a:ext>
            </a:extLst>
          </p:cNvPr>
          <p:cNvCxnSpPr>
            <a:cxnSpLocks/>
          </p:cNvCxnSpPr>
          <p:nvPr/>
        </p:nvCxnSpPr>
        <p:spPr>
          <a:xfrm flipH="1">
            <a:off x="2880704" y="1697722"/>
            <a:ext cx="5073888" cy="3259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1083CB-D600-C78F-AC91-9181A7D89765}"/>
              </a:ext>
            </a:extLst>
          </p:cNvPr>
          <p:cNvSpPr/>
          <p:nvPr/>
        </p:nvSpPr>
        <p:spPr>
          <a:xfrm>
            <a:off x="5488787" y="4370237"/>
            <a:ext cx="593369" cy="48409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C8D16A-E8A3-FE12-D7D3-BF2795A834E4}"/>
              </a:ext>
            </a:extLst>
          </p:cNvPr>
          <p:cNvSpPr/>
          <p:nvPr/>
        </p:nvSpPr>
        <p:spPr>
          <a:xfrm>
            <a:off x="8693766" y="6373908"/>
            <a:ext cx="593369" cy="48409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A60544-EA8B-746F-8EE9-456E5C64036F}"/>
              </a:ext>
            </a:extLst>
          </p:cNvPr>
          <p:cNvSpPr/>
          <p:nvPr/>
        </p:nvSpPr>
        <p:spPr>
          <a:xfrm>
            <a:off x="3458859" y="4271649"/>
            <a:ext cx="593369" cy="48409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0BA408A-774E-225C-B5E0-86AE19762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770" y="5457223"/>
            <a:ext cx="2406774" cy="11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0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252384"/>
            <a:ext cx="11684775" cy="886948"/>
          </a:xfrm>
        </p:spPr>
        <p:txBody>
          <a:bodyPr/>
          <a:lstStyle/>
          <a:p>
            <a:pPr algn="ctr"/>
            <a:r>
              <a:rPr lang="en-US" dirty="0"/>
              <a:t>Local Template Reference using #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742520" y="1210033"/>
            <a:ext cx="10780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Local template reference allows template to have local variable that reference the HTML element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below example shows #usrInput as local template variable and it is used to pass the element to the component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DF373-2275-14C0-9213-FD9BCF89D1AA}"/>
              </a:ext>
            </a:extLst>
          </p:cNvPr>
          <p:cNvSpPr txBox="1"/>
          <p:nvPr/>
        </p:nvSpPr>
        <p:spPr>
          <a:xfrm>
            <a:off x="1920987" y="4145130"/>
            <a:ext cx="5731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Cascadia Mono" panose="020B0609020000020004" pitchFamily="49" charset="0"/>
              </a:rPr>
              <a:t>File: </a:t>
            </a:r>
            <a:r>
              <a:rPr lang="en-US" sz="1400" b="1" u="sng" dirty="0" err="1">
                <a:latin typeface="Cascadia Mono" panose="020B0609020000020004" pitchFamily="49" charset="0"/>
              </a:rPr>
              <a:t>app.component.ts</a:t>
            </a:r>
            <a:endParaRPr lang="en-US" sz="1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onUsrInput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inputEle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HTMLInputElement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):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.log(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`User typed: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${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inputEle.value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`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7DD86A-6353-6A1C-7C93-43BF820F83EE}"/>
              </a:ext>
            </a:extLst>
          </p:cNvPr>
          <p:cNvSpPr txBox="1"/>
          <p:nvPr/>
        </p:nvSpPr>
        <p:spPr>
          <a:xfrm>
            <a:off x="1920987" y="2757160"/>
            <a:ext cx="82125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Cascadia Mono" panose="020B0609020000020004" pitchFamily="49" charset="0"/>
              </a:rPr>
              <a:t>File: app.component.html</a:t>
            </a:r>
            <a:endParaRPr lang="en-US" sz="1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#usrInput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placeholder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="Type Anything"/&gt;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(click)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onUsrInput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usrInput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)"&gt;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Press to acquire user input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CB160D0-FC15-F6C7-7DBD-5970E0DBF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902" y="4238077"/>
            <a:ext cx="3886400" cy="4191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2751A0-FCED-8D3A-209B-61C73949F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902" y="4739557"/>
            <a:ext cx="1473276" cy="15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5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252384"/>
            <a:ext cx="11684775" cy="8869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@ViewChild Property Decorator</a:t>
            </a:r>
            <a:br>
              <a:rPr lang="en-US" dirty="0"/>
            </a:br>
            <a:r>
              <a:rPr lang="en-US" dirty="0"/>
              <a:t>DOM Access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705852" y="1425478"/>
            <a:ext cx="10780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ViewChild</a:t>
            </a:r>
            <a:r>
              <a:rPr lang="en-US" dirty="0"/>
              <a:t> is used by the component to get access to the DOM element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below example shows how #usrInput is accessed from the component. Its type is </a:t>
            </a:r>
            <a:r>
              <a:rPr lang="en-US" dirty="0" err="1"/>
              <a:t>ElementRef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DF373-2275-14C0-9213-FD9BCF89D1AA}"/>
              </a:ext>
            </a:extLst>
          </p:cNvPr>
          <p:cNvSpPr txBox="1"/>
          <p:nvPr/>
        </p:nvSpPr>
        <p:spPr>
          <a:xfrm>
            <a:off x="1900360" y="4230470"/>
            <a:ext cx="82125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Cascadia Mono" panose="020B0609020000020004" pitchFamily="49" charset="0"/>
              </a:rPr>
              <a:t>File: </a:t>
            </a:r>
            <a:r>
              <a:rPr lang="en-US" sz="1400" b="1" u="sng" dirty="0" err="1">
                <a:latin typeface="Cascadia Mono" panose="020B0609020000020004" pitchFamily="49" charset="0"/>
              </a:rPr>
              <a:t>app.component.ts</a:t>
            </a:r>
            <a:endParaRPr lang="en-US" sz="1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@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'usrInput'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inputEle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!: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ElementRef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onUsrInput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():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.log(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`User typed: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${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.inputEle.nativeElement.value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`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7DD86A-6353-6A1C-7C93-43BF820F83EE}"/>
              </a:ext>
            </a:extLst>
          </p:cNvPr>
          <p:cNvSpPr txBox="1"/>
          <p:nvPr/>
        </p:nvSpPr>
        <p:spPr>
          <a:xfrm>
            <a:off x="1900361" y="2842500"/>
            <a:ext cx="82125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Cascadia Mono" panose="020B0609020000020004" pitchFamily="49" charset="0"/>
              </a:rPr>
              <a:t>File: app.component.html</a:t>
            </a:r>
            <a:endParaRPr lang="en-US" sz="1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#usrInput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placeholder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="Type Anything"/&gt;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(click)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onUsrInput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()"&gt;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Press to acquire user input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CB160D0-FC15-F6C7-7DBD-5970E0DBF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028" y="3888939"/>
            <a:ext cx="3886400" cy="4191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2751A0-FCED-8D3A-209B-61C73949F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028" y="4390419"/>
            <a:ext cx="1473276" cy="15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5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252384"/>
            <a:ext cx="11684775" cy="8869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@ViewChild Property Decorator</a:t>
            </a:r>
            <a:br>
              <a:rPr lang="en-US" dirty="0"/>
            </a:br>
            <a:r>
              <a:rPr lang="en-US" dirty="0"/>
              <a:t>Child Component Access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705852" y="1425478"/>
            <a:ext cx="10780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ViewChild</a:t>
            </a:r>
            <a:r>
              <a:rPr lang="en-US" dirty="0"/>
              <a:t> is also used by the </a:t>
            </a:r>
            <a:r>
              <a:rPr lang="en-US" b="1" u="sng" dirty="0"/>
              <a:t>parent component </a:t>
            </a:r>
            <a:r>
              <a:rPr lang="en-US" dirty="0"/>
              <a:t>to get </a:t>
            </a:r>
            <a:r>
              <a:rPr lang="en-US" b="1" u="sng" dirty="0"/>
              <a:t>access</a:t>
            </a:r>
            <a:r>
              <a:rPr lang="en-US" dirty="0"/>
              <a:t> to the </a:t>
            </a:r>
            <a:r>
              <a:rPr lang="en-US" b="1" u="sng" dirty="0"/>
              <a:t>child component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below example shows how the parent access the child component. It is 1</a:t>
            </a:r>
            <a:r>
              <a:rPr lang="en-US" baseline="30000" dirty="0"/>
              <a:t>st</a:t>
            </a:r>
            <a:r>
              <a:rPr lang="en-US" dirty="0"/>
              <a:t> declared the child component using @ViewChild. And 2nd it calls the child component method </a:t>
            </a:r>
            <a:r>
              <a:rPr lang="en-US" dirty="0" err="1"/>
              <a:t>addItem</a:t>
            </a:r>
            <a:r>
              <a:rPr lang="en-US" dirty="0"/>
              <a:t>. And 3</a:t>
            </a:r>
            <a:r>
              <a:rPr lang="en-US" baseline="30000" dirty="0"/>
              <a:t>rd</a:t>
            </a:r>
            <a:r>
              <a:rPr lang="en-US" dirty="0"/>
              <a:t> the child component adds the item into </a:t>
            </a:r>
            <a:r>
              <a:rPr lang="en-US" dirty="0" err="1"/>
              <a:t>itemList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4F9DE2-2CE9-63C5-BCD1-7D1E8A612670}"/>
              </a:ext>
            </a:extLst>
          </p:cNvPr>
          <p:cNvSpPr txBox="1"/>
          <p:nvPr/>
        </p:nvSpPr>
        <p:spPr>
          <a:xfrm>
            <a:off x="7326786" y="5005178"/>
            <a:ext cx="4063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Cascadia Mono" panose="020B0609020000020004" pitchFamily="49" charset="0"/>
              </a:rPr>
              <a:t>File: </a:t>
            </a:r>
            <a:r>
              <a:rPr lang="en-US" sz="1400" b="1" u="sng" dirty="0" err="1">
                <a:latin typeface="Cascadia Mono" panose="020B0609020000020004" pitchFamily="49" charset="0"/>
              </a:rPr>
              <a:t>child.component.ts</a:t>
            </a:r>
            <a:endParaRPr lang="en-US" sz="1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ChildComponent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itemList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[] = []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addItem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(item: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):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.itemList.push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(item)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C1936-62EB-46CC-8195-86315F66216D}"/>
              </a:ext>
            </a:extLst>
          </p:cNvPr>
          <p:cNvSpPr txBox="1"/>
          <p:nvPr/>
        </p:nvSpPr>
        <p:spPr>
          <a:xfrm>
            <a:off x="7326785" y="2910979"/>
            <a:ext cx="45927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Cascadia Mono" panose="020B0609020000020004" pitchFamily="49" charset="0"/>
              </a:rPr>
              <a:t>File: child.component.html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ul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@for (item of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itemList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track item)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{{</a:t>
            </a:r>
            <a:r>
              <a:rPr lang="en-US" sz="1400" b="0" dirty="0">
                <a:solidFill>
                  <a:srgbClr val="800080"/>
                </a:solidFill>
                <a:latin typeface="Cascadia Mono" panose="020B0609020000020004" pitchFamily="49" charset="0"/>
              </a:rPr>
              <a:t>item</a:t>
            </a:r>
            <a:r>
              <a:rPr lang="en-US" sz="1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b="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ul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08F07-48A4-2B4E-CAAC-6019F63C09A9}"/>
              </a:ext>
            </a:extLst>
          </p:cNvPr>
          <p:cNvSpPr txBox="1"/>
          <p:nvPr/>
        </p:nvSpPr>
        <p:spPr>
          <a:xfrm>
            <a:off x="377616" y="4881154"/>
            <a:ext cx="57908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Cascadia Mono" panose="020B0609020000020004" pitchFamily="49" charset="0"/>
              </a:rPr>
              <a:t>File: </a:t>
            </a:r>
            <a:r>
              <a:rPr lang="en-US" sz="1400" b="1" u="sng" dirty="0" err="1">
                <a:latin typeface="Cascadia Mono" panose="020B0609020000020004" pitchFamily="49" charset="0"/>
              </a:rPr>
              <a:t>app.component.ts</a:t>
            </a:r>
            <a:endParaRPr lang="en-US" sz="1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@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ChildComponent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child!: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ChildComponent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onUsrInput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eleRef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HTMLInputElement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):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.child.addItem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eleRef.value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0DC5C-5699-4D6E-0CE5-5026902C3372}"/>
              </a:ext>
            </a:extLst>
          </p:cNvPr>
          <p:cNvSpPr txBox="1"/>
          <p:nvPr/>
        </p:nvSpPr>
        <p:spPr>
          <a:xfrm>
            <a:off x="377616" y="2910979"/>
            <a:ext cx="64944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Cascadia Mono" panose="020B0609020000020004" pitchFamily="49" charset="0"/>
              </a:rPr>
              <a:t>File: app.component.html</a:t>
            </a:r>
            <a:endParaRPr lang="en-US" sz="1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app-child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&gt;&lt;/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app-child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#usrInput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placeholder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="Type Anything"/&gt;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(click)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onUsrInput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usrInput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)"&gt;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Press to acquire user input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78A2D0-065B-8DB5-3DB3-7E063F80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944" y="4052629"/>
            <a:ext cx="3797495" cy="95254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C5C35D-2535-5951-E012-CB95AF985896}"/>
              </a:ext>
            </a:extLst>
          </p:cNvPr>
          <p:cNvCxnSpPr>
            <a:cxnSpLocks/>
          </p:cNvCxnSpPr>
          <p:nvPr/>
        </p:nvCxnSpPr>
        <p:spPr>
          <a:xfrm flipH="1">
            <a:off x="1203158" y="2255062"/>
            <a:ext cx="3038833" cy="3177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FECC044-3810-6C86-9E3B-FE3A82C67C68}"/>
              </a:ext>
            </a:extLst>
          </p:cNvPr>
          <p:cNvSpPr/>
          <p:nvPr/>
        </p:nvSpPr>
        <p:spPr>
          <a:xfrm>
            <a:off x="1844938" y="4256453"/>
            <a:ext cx="593369" cy="48409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9870DD-1C6A-3B42-2330-96E4596FA92C}"/>
              </a:ext>
            </a:extLst>
          </p:cNvPr>
          <p:cNvCxnSpPr>
            <a:cxnSpLocks/>
          </p:cNvCxnSpPr>
          <p:nvPr/>
        </p:nvCxnSpPr>
        <p:spPr>
          <a:xfrm flipH="1">
            <a:off x="2646947" y="2273344"/>
            <a:ext cx="7873236" cy="3532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3337676-9CF6-24BD-EDF7-9FA689F2256B}"/>
              </a:ext>
            </a:extLst>
          </p:cNvPr>
          <p:cNvSpPr/>
          <p:nvPr/>
        </p:nvSpPr>
        <p:spPr>
          <a:xfrm>
            <a:off x="4883771" y="4407754"/>
            <a:ext cx="593369" cy="48409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A0D300-B837-01D4-7735-97552421D04C}"/>
              </a:ext>
            </a:extLst>
          </p:cNvPr>
          <p:cNvCxnSpPr>
            <a:cxnSpLocks/>
          </p:cNvCxnSpPr>
          <p:nvPr/>
        </p:nvCxnSpPr>
        <p:spPr>
          <a:xfrm>
            <a:off x="4647627" y="2625807"/>
            <a:ext cx="3120600" cy="33899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DC9E955-5C77-E155-0BE9-47E80CED0AC8}"/>
              </a:ext>
            </a:extLst>
          </p:cNvPr>
          <p:cNvSpPr/>
          <p:nvPr/>
        </p:nvSpPr>
        <p:spPr>
          <a:xfrm>
            <a:off x="6355505" y="4546333"/>
            <a:ext cx="593369" cy="48409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4224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252384"/>
            <a:ext cx="11684775" cy="8869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Content Projection using ng-content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705852" y="1080557"/>
            <a:ext cx="10780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Content projection is used to insert the HTML inside child component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below example use ng-content to insert header1 attribute, header1class, and idHeader3 into child component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C1936-62EB-46CC-8195-86315F66216D}"/>
              </a:ext>
            </a:extLst>
          </p:cNvPr>
          <p:cNvSpPr txBox="1"/>
          <p:nvPr/>
        </p:nvSpPr>
        <p:spPr>
          <a:xfrm>
            <a:off x="3684581" y="4210389"/>
            <a:ext cx="45927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Cascadia Mono" panose="020B0609020000020004" pitchFamily="49" charset="0"/>
              </a:rPr>
              <a:t>File: child.component.html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ng-content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&gt;&lt;/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ng-content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select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="[header1]"&gt;&lt;/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ng-content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select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=".classHeader2"&gt;&lt;/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ng-content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select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="#idHeader3"&gt;&lt;/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ng-content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0DC5C-5699-4D6E-0CE5-5026902C3372}"/>
              </a:ext>
            </a:extLst>
          </p:cNvPr>
          <p:cNvSpPr txBox="1"/>
          <p:nvPr/>
        </p:nvSpPr>
        <p:spPr>
          <a:xfrm>
            <a:off x="3684581" y="2420873"/>
            <a:ext cx="64944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Cascadia Mono" panose="020B0609020000020004" pitchFamily="49" charset="0"/>
              </a:rPr>
              <a:t>File: app.component.html</a:t>
            </a:r>
            <a:endParaRPr lang="en-US" sz="1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app-child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Default ng-content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#header1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header1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Header1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h2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#header2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="classHeader2"&gt;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Header2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h2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#header3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id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="idHeader3"&gt;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Header3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app-child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2F251A-FBCC-BDA7-3D1F-E1FE6289B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022" y="2874118"/>
            <a:ext cx="1378021" cy="205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20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252384"/>
            <a:ext cx="11684775" cy="8869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@ContentChild Property Decorator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705852" y="1425478"/>
            <a:ext cx="10780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ContentChild</a:t>
            </a:r>
            <a:r>
              <a:rPr lang="en-US" dirty="0"/>
              <a:t> is used by the child to get the element references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below example shows how we use </a:t>
            </a:r>
            <a:r>
              <a:rPr lang="en-US" dirty="0" err="1"/>
              <a:t>ContentChild</a:t>
            </a:r>
            <a:r>
              <a:rPr lang="en-US" dirty="0"/>
              <a:t> in the child component to get element of header1 that is passed from the parent component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4F9DE2-2CE9-63C5-BCD1-7D1E8A612670}"/>
              </a:ext>
            </a:extLst>
          </p:cNvPr>
          <p:cNvSpPr txBox="1"/>
          <p:nvPr/>
        </p:nvSpPr>
        <p:spPr>
          <a:xfrm>
            <a:off x="5562028" y="4288087"/>
            <a:ext cx="65589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Cascadia Mono" panose="020B0609020000020004" pitchFamily="49" charset="0"/>
              </a:rPr>
              <a:t>File: </a:t>
            </a:r>
            <a:r>
              <a:rPr lang="en-US" sz="1400" b="1" u="sng" dirty="0" err="1">
                <a:latin typeface="Cascadia Mono" panose="020B0609020000020004" pitchFamily="49" charset="0"/>
              </a:rPr>
              <a:t>child.component.ts</a:t>
            </a:r>
            <a:endParaRPr lang="en-US" sz="1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ChildComponent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@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ContentChild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'header1'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headerEle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!: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ElementRef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changeHeader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():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.headerEle.nativeElement.textContent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'New Header1'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08F07-48A4-2B4E-CAAC-6019F63C09A9}"/>
              </a:ext>
            </a:extLst>
          </p:cNvPr>
          <p:cNvSpPr txBox="1"/>
          <p:nvPr/>
        </p:nvSpPr>
        <p:spPr>
          <a:xfrm>
            <a:off x="157737" y="4325613"/>
            <a:ext cx="54936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Cascadia Mono" panose="020B0609020000020004" pitchFamily="49" charset="0"/>
              </a:rPr>
              <a:t>File: </a:t>
            </a:r>
            <a:r>
              <a:rPr lang="en-US" sz="1400" b="1" u="sng" dirty="0" err="1">
                <a:latin typeface="Cascadia Mono" panose="020B0609020000020004" pitchFamily="49" charset="0"/>
              </a:rPr>
              <a:t>app.component.ts</a:t>
            </a:r>
            <a:endParaRPr lang="en-US" sz="1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@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ChildComponent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childComponent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!: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ChildComponent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onHeaderChange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():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.childComponent.changeHeader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C5C35D-2535-5951-E012-CB95AF985896}"/>
              </a:ext>
            </a:extLst>
          </p:cNvPr>
          <p:cNvCxnSpPr>
            <a:cxnSpLocks/>
          </p:cNvCxnSpPr>
          <p:nvPr/>
        </p:nvCxnSpPr>
        <p:spPr>
          <a:xfrm flipH="1">
            <a:off x="1562412" y="2311667"/>
            <a:ext cx="5768424" cy="885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9870DD-1C6A-3B42-2330-96E4596FA92C}"/>
              </a:ext>
            </a:extLst>
          </p:cNvPr>
          <p:cNvCxnSpPr>
            <a:cxnSpLocks/>
          </p:cNvCxnSpPr>
          <p:nvPr/>
        </p:nvCxnSpPr>
        <p:spPr>
          <a:xfrm>
            <a:off x="6022665" y="2041929"/>
            <a:ext cx="124831" cy="2784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3337676-9CF6-24BD-EDF7-9FA689F2256B}"/>
              </a:ext>
            </a:extLst>
          </p:cNvPr>
          <p:cNvSpPr/>
          <p:nvPr/>
        </p:nvSpPr>
        <p:spPr>
          <a:xfrm>
            <a:off x="4779501" y="2451262"/>
            <a:ext cx="593369" cy="48409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2DDC6-8529-7F3D-E8D5-A56BC35A2EC3}"/>
              </a:ext>
            </a:extLst>
          </p:cNvPr>
          <p:cNvSpPr txBox="1"/>
          <p:nvPr/>
        </p:nvSpPr>
        <p:spPr>
          <a:xfrm>
            <a:off x="5562028" y="2662884"/>
            <a:ext cx="52344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Cascadia Mono" panose="020B0609020000020004" pitchFamily="49" charset="0"/>
              </a:rPr>
              <a:t>File: child.component.html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select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="[header1]"&gt;&lt;/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ng-content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select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=".classHeader2"&gt;&lt;/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ng-content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select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="#idHeader3"&gt;&lt;/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ng-content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1513D-782E-F076-5720-B7A936EAFEFA}"/>
              </a:ext>
            </a:extLst>
          </p:cNvPr>
          <p:cNvSpPr txBox="1"/>
          <p:nvPr/>
        </p:nvSpPr>
        <p:spPr>
          <a:xfrm>
            <a:off x="157737" y="2695940"/>
            <a:ext cx="52530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Cascadia Mono" panose="020B0609020000020004" pitchFamily="49" charset="0"/>
              </a:rPr>
              <a:t>File: app.component.html</a:t>
            </a:r>
            <a:endParaRPr lang="en-US" sz="1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app-child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#header1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header1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Header1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h2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#header2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="classHeader2"&gt;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Header2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h2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#header3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id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="idHeader3"&gt;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Header3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app-child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F0B230-286A-66CB-B436-094D95C06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07" y="3560089"/>
            <a:ext cx="1573359" cy="1174005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7FECC044-3810-6C86-9E3B-FE3A82C67C68}"/>
              </a:ext>
            </a:extLst>
          </p:cNvPr>
          <p:cNvSpPr/>
          <p:nvPr/>
        </p:nvSpPr>
        <p:spPr>
          <a:xfrm>
            <a:off x="5799314" y="3731567"/>
            <a:ext cx="593369" cy="48409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289418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6284</TotalTime>
  <Words>1336</Words>
  <Application>Microsoft Office PowerPoint</Application>
  <PresentationFormat>Widescreen</PresentationFormat>
  <Paragraphs>192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Cascadia Mono</vt:lpstr>
      <vt:lpstr>Century Gothic</vt:lpstr>
      <vt:lpstr>Wingdings</vt:lpstr>
      <vt:lpstr>Wingdings 3</vt:lpstr>
      <vt:lpstr>Wisp</vt:lpstr>
      <vt:lpstr>Angular Part 3 –  Custom Databinding Wednesday, December 13, 2023</vt:lpstr>
      <vt:lpstr>Agenda</vt:lpstr>
      <vt:lpstr>Custom Property Binding with @Input</vt:lpstr>
      <vt:lpstr>Custom Event Binding with @Output</vt:lpstr>
      <vt:lpstr>Local Template Reference using #</vt:lpstr>
      <vt:lpstr>@ViewChild Property Decorator DOM Access</vt:lpstr>
      <vt:lpstr>@ViewChild Property Decorator Child Component Access</vt:lpstr>
      <vt:lpstr>Content Projection using ng-content</vt:lpstr>
      <vt:lpstr>@ContentChild Property Decorator </vt:lpstr>
      <vt:lpstr>Small Exercise Todo List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Part 1 - Introduction</dc:title>
  <dc:creator>Sonny Hoang</dc:creator>
  <cp:lastModifiedBy>Sonny Hoang</cp:lastModifiedBy>
  <cp:revision>281</cp:revision>
  <dcterms:created xsi:type="dcterms:W3CDTF">2023-11-21T15:49:25Z</dcterms:created>
  <dcterms:modified xsi:type="dcterms:W3CDTF">2023-12-13T16:40:20Z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