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519" r:id="rId4"/>
  </p:sldMasterIdLst>
  <p:notesMasterIdLst>
    <p:notesMasterId r:id="rId23"/>
  </p:notesMasterIdLst>
  <p:handoutMasterIdLst>
    <p:handoutMasterId r:id="rId24"/>
  </p:handoutMasterIdLst>
  <p:sldIdLst>
    <p:sldId id="256" r:id="rId5"/>
    <p:sldId id="310" r:id="rId6"/>
    <p:sldId id="393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673" autoAdjust="0"/>
  </p:normalViewPr>
  <p:slideViewPr>
    <p:cSldViewPr snapToGrid="0">
      <p:cViewPr varScale="1">
        <p:scale>
          <a:sx n="88" d="100"/>
          <a:sy n="88" d="100"/>
        </p:scale>
        <p:origin x="13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F37830-0032-42FE-BB7D-4D0AEAE76A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4F4FE-5BC5-49AA-86B9-F83168970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8D8C1-C93D-42CA-9A97-FF499558D459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F02CC-5414-4BB2-A7DD-9EF9BB13A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91B5D-A255-454F-9ABC-4D3310921B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B3D83-8D1A-4DFC-A85C-775CC8A199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77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46F56-1468-4900-AFBA-9E5EE306BC08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02109-9DB5-4930-9529-97D0F7F71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5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12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02109-9DB5-4930-9529-97D0F7F71D9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874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02109-9DB5-4930-9529-97D0F7F71D9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083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02109-9DB5-4930-9529-97D0F7F71D9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56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02109-9DB5-4930-9529-97D0F7F71D9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83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8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3349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6633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62015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5488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9571739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15679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96674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09424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C27E24-5B5B-4605-9165-13141795F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72869"/>
            <a:ext cx="12191998" cy="3200134"/>
          </a:xfrm>
          <a:custGeom>
            <a:avLst/>
            <a:gdLst>
              <a:gd name="connsiteX0" fmla="*/ 0 w 12191998"/>
              <a:gd name="connsiteY0" fmla="*/ 0 h 2476346"/>
              <a:gd name="connsiteX1" fmla="*/ 12191998 w 12191998"/>
              <a:gd name="connsiteY1" fmla="*/ 0 h 2476346"/>
              <a:gd name="connsiteX2" fmla="*/ 12191998 w 12191998"/>
              <a:gd name="connsiteY2" fmla="*/ 2476346 h 2476346"/>
              <a:gd name="connsiteX3" fmla="*/ 0 w 12191998"/>
              <a:gd name="connsiteY3" fmla="*/ 2476346 h 2476346"/>
              <a:gd name="connsiteX4" fmla="*/ 0 w 12191998"/>
              <a:gd name="connsiteY4" fmla="*/ 0 h 2476346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36125 h 2757568"/>
              <a:gd name="connsiteX1" fmla="*/ 12191998 w 12191998"/>
              <a:gd name="connsiteY1" fmla="*/ 281222 h 2757568"/>
              <a:gd name="connsiteX2" fmla="*/ 12191998 w 12191998"/>
              <a:gd name="connsiteY2" fmla="*/ 2757568 h 2757568"/>
              <a:gd name="connsiteX3" fmla="*/ 0 w 12191998"/>
              <a:gd name="connsiteY3" fmla="*/ 2757568 h 2757568"/>
              <a:gd name="connsiteX4" fmla="*/ 0 w 12191998"/>
              <a:gd name="connsiteY4" fmla="*/ 36125 h 2757568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403170 h 3124613"/>
              <a:gd name="connsiteX1" fmla="*/ 6591300 w 12191998"/>
              <a:gd name="connsiteY1" fmla="*/ 15890 h 3124613"/>
              <a:gd name="connsiteX2" fmla="*/ 12191998 w 12191998"/>
              <a:gd name="connsiteY2" fmla="*/ 648267 h 3124613"/>
              <a:gd name="connsiteX3" fmla="*/ 12191998 w 12191998"/>
              <a:gd name="connsiteY3" fmla="*/ 3124613 h 3124613"/>
              <a:gd name="connsiteX4" fmla="*/ 0 w 12191998"/>
              <a:gd name="connsiteY4" fmla="*/ 3124613 h 3124613"/>
              <a:gd name="connsiteX5" fmla="*/ 0 w 12191998"/>
              <a:gd name="connsiteY5" fmla="*/ 403170 h 312461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530729 h 3252172"/>
              <a:gd name="connsiteX1" fmla="*/ 6591300 w 12191998"/>
              <a:gd name="connsiteY1" fmla="*/ 143449 h 3252172"/>
              <a:gd name="connsiteX2" fmla="*/ 12191998 w 12191998"/>
              <a:gd name="connsiteY2" fmla="*/ 189086 h 3252172"/>
              <a:gd name="connsiteX3" fmla="*/ 12191998 w 12191998"/>
              <a:gd name="connsiteY3" fmla="*/ 3252172 h 3252172"/>
              <a:gd name="connsiteX4" fmla="*/ 0 w 12191998"/>
              <a:gd name="connsiteY4" fmla="*/ 3252172 h 3252172"/>
              <a:gd name="connsiteX5" fmla="*/ 0 w 12191998"/>
              <a:gd name="connsiteY5" fmla="*/ 530729 h 3252172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4563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405622 h 3127065"/>
              <a:gd name="connsiteX1" fmla="*/ 6591300 w 12191998"/>
              <a:gd name="connsiteY1" fmla="*/ 18342 h 3127065"/>
              <a:gd name="connsiteX2" fmla="*/ 12191998 w 12191998"/>
              <a:gd name="connsiteY2" fmla="*/ 63979 h 3127065"/>
              <a:gd name="connsiteX3" fmla="*/ 12191998 w 12191998"/>
              <a:gd name="connsiteY3" fmla="*/ 3127065 h 3127065"/>
              <a:gd name="connsiteX4" fmla="*/ 0 w 12191998"/>
              <a:gd name="connsiteY4" fmla="*/ 3127065 h 3127065"/>
              <a:gd name="connsiteX5" fmla="*/ 0 w 12191998"/>
              <a:gd name="connsiteY5" fmla="*/ 405622 h 3127065"/>
              <a:gd name="connsiteX0" fmla="*/ 0 w 12191998"/>
              <a:gd name="connsiteY0" fmla="*/ 478691 h 3200134"/>
              <a:gd name="connsiteX1" fmla="*/ 6591300 w 12191998"/>
              <a:gd name="connsiteY1" fmla="*/ 91411 h 3200134"/>
              <a:gd name="connsiteX2" fmla="*/ 12191998 w 12191998"/>
              <a:gd name="connsiteY2" fmla="*/ 137048 h 3200134"/>
              <a:gd name="connsiteX3" fmla="*/ 12191998 w 12191998"/>
              <a:gd name="connsiteY3" fmla="*/ 3200134 h 3200134"/>
              <a:gd name="connsiteX4" fmla="*/ 0 w 12191998"/>
              <a:gd name="connsiteY4" fmla="*/ 3200134 h 3200134"/>
              <a:gd name="connsiteX5" fmla="*/ 0 w 12191998"/>
              <a:gd name="connsiteY5" fmla="*/ 478691 h 32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8" h="3200134">
                <a:moveTo>
                  <a:pt x="0" y="478691"/>
                </a:moveTo>
                <a:cubicBezTo>
                  <a:pt x="1786890" y="448251"/>
                  <a:pt x="2044700" y="530622"/>
                  <a:pt x="6591300" y="91411"/>
                </a:cubicBezTo>
                <a:cubicBezTo>
                  <a:pt x="8577580" y="-65860"/>
                  <a:pt x="10438128" y="-72"/>
                  <a:pt x="12191998" y="137048"/>
                </a:cubicBezTo>
                <a:lnTo>
                  <a:pt x="12191998" y="3200134"/>
                </a:lnTo>
                <a:lnTo>
                  <a:pt x="0" y="3200134"/>
                </a:lnTo>
                <a:lnTo>
                  <a:pt x="0" y="478691"/>
                </a:ln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txBody>
          <a:bodyPr lIns="182880" tIns="0" anchor="ctr"/>
          <a:lstStyle>
            <a:lvl1pPr marL="731520" algn="l">
              <a:lnSpc>
                <a:spcPct val="100000"/>
              </a:lnSpc>
              <a:spcBef>
                <a:spcPts val="800"/>
              </a:spcBef>
              <a:defRPr sz="5400"/>
            </a:lvl1pPr>
          </a:lstStyle>
          <a:p>
            <a:r>
              <a:rPr lang="en-US" dirty="0"/>
              <a:t>Click to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290432B-E439-40FF-A9AA-F20D8672B1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4151560"/>
          </a:xfrm>
          <a:custGeom>
            <a:avLst/>
            <a:gdLst>
              <a:gd name="connsiteX0" fmla="*/ 0 w 12191998"/>
              <a:gd name="connsiteY0" fmla="*/ 0 h 4151560"/>
              <a:gd name="connsiteX1" fmla="*/ 12191998 w 12191998"/>
              <a:gd name="connsiteY1" fmla="*/ 0 h 4151560"/>
              <a:gd name="connsiteX2" fmla="*/ 12191998 w 12191998"/>
              <a:gd name="connsiteY2" fmla="*/ 3809917 h 4151560"/>
              <a:gd name="connsiteX3" fmla="*/ 6591300 w 12191998"/>
              <a:gd name="connsiteY3" fmla="*/ 3764280 h 4151560"/>
              <a:gd name="connsiteX4" fmla="*/ 0 w 12191998"/>
              <a:gd name="connsiteY4" fmla="*/ 4151560 h 41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4151560">
                <a:moveTo>
                  <a:pt x="0" y="0"/>
                </a:moveTo>
                <a:lnTo>
                  <a:pt x="12191998" y="0"/>
                </a:lnTo>
                <a:lnTo>
                  <a:pt x="12191998" y="3809917"/>
                </a:lnTo>
                <a:cubicBezTo>
                  <a:pt x="10438128" y="3672797"/>
                  <a:pt x="8577580" y="3607009"/>
                  <a:pt x="6591300" y="3764280"/>
                </a:cubicBezTo>
                <a:cubicBezTo>
                  <a:pt x="2044700" y="4203491"/>
                  <a:pt x="1786890" y="4121120"/>
                  <a:pt x="0" y="415156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FD77643-24B8-4D2F-9CCC-3BCE807F70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4800" y="4246790"/>
            <a:ext cx="3581400" cy="20812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60139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0F25F0BC-3414-4A4E-82FD-7DE1761A5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36E80E-F44A-4A08-AD5C-C4E6E83A7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4F02106-B95B-4137-ABA0-DE89F934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3107" y="-6055"/>
            <a:ext cx="12185786" cy="2656696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6F50E1B-B981-4FF3-B7D0-ED31A0707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6903" y="3535448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E35541-C201-4A8C-8E97-2CF46579A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273" y="5198354"/>
            <a:ext cx="2602925" cy="1671572"/>
          </a:xfrm>
          <a:custGeom>
            <a:avLst/>
            <a:gdLst>
              <a:gd name="connsiteX0" fmla="*/ 281723 w 2602925"/>
              <a:gd name="connsiteY0" fmla="*/ 0 h 1671572"/>
              <a:gd name="connsiteX1" fmla="*/ 2538665 w 2602925"/>
              <a:gd name="connsiteY1" fmla="*/ 1496001 h 1671572"/>
              <a:gd name="connsiteX2" fmla="*/ 2602925 w 2602925"/>
              <a:gd name="connsiteY2" fmla="*/ 1671572 h 1671572"/>
              <a:gd name="connsiteX3" fmla="*/ 1714953 w 2602925"/>
              <a:gd name="connsiteY3" fmla="*/ 1671572 h 1671572"/>
              <a:gd name="connsiteX4" fmla="*/ 1633707 w 2602925"/>
              <a:gd name="connsiteY4" fmla="*/ 1537837 h 1671572"/>
              <a:gd name="connsiteX5" fmla="*/ 281722 w 2602925"/>
              <a:gd name="connsiteY5" fmla="*/ 818992 h 1671572"/>
              <a:gd name="connsiteX6" fmla="*/ 115019 w 2602925"/>
              <a:gd name="connsiteY6" fmla="*/ 827410 h 1671572"/>
              <a:gd name="connsiteX7" fmla="*/ 0 w 2602925"/>
              <a:gd name="connsiteY7" fmla="*/ 844964 h 1671572"/>
              <a:gd name="connsiteX8" fmla="*/ 0 w 2602925"/>
              <a:gd name="connsiteY8" fmla="*/ 17421 h 1671572"/>
              <a:gd name="connsiteX9" fmla="*/ 31283 w 2602925"/>
              <a:gd name="connsiteY9" fmla="*/ 12646 h 1671572"/>
              <a:gd name="connsiteX10" fmla="*/ 281723 w 2602925"/>
              <a:gd name="connsiteY10" fmla="*/ 0 h 167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925" h="1671572">
                <a:moveTo>
                  <a:pt x="281723" y="0"/>
                </a:moveTo>
                <a:cubicBezTo>
                  <a:pt x="1296311" y="0"/>
                  <a:pt x="2166821" y="616864"/>
                  <a:pt x="2538665" y="1496001"/>
                </a:cubicBezTo>
                <a:lnTo>
                  <a:pt x="2602925" y="1671572"/>
                </a:lnTo>
                <a:lnTo>
                  <a:pt x="1714953" y="1671572"/>
                </a:lnTo>
                <a:lnTo>
                  <a:pt x="1633707" y="1537837"/>
                </a:lnTo>
                <a:cubicBezTo>
                  <a:pt x="1340706" y="1104138"/>
                  <a:pt x="844514" y="818992"/>
                  <a:pt x="281722" y="818992"/>
                </a:cubicBezTo>
                <a:cubicBezTo>
                  <a:pt x="225443" y="818992"/>
                  <a:pt x="169830" y="821844"/>
                  <a:pt x="115019" y="827410"/>
                </a:cubicBezTo>
                <a:lnTo>
                  <a:pt x="0" y="844964"/>
                </a:lnTo>
                <a:lnTo>
                  <a:pt x="0" y="17421"/>
                </a:lnTo>
                <a:lnTo>
                  <a:pt x="31283" y="12646"/>
                </a:lnTo>
                <a:cubicBezTo>
                  <a:pt x="113626" y="4284"/>
                  <a:pt x="197174" y="0"/>
                  <a:pt x="28172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77D8A9-52A9-426B-A7FA-8F0D57A0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BA36D2-108E-4BCE-B00B-7AADE262EBA8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7CCA430-E045-49A4-BBFA-58E62DB70C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A8F23F5-C38C-4F4D-AC9D-53EE5C805B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F8BEAE-4D02-4E92-BF07-2B52C1DC6AAC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ECE1E3-E88F-4BF4-91A1-21CE42A919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3597D0-8C2B-4DF1-A82D-B7AED489FAA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88A03C0-2CF4-4311-BFE9-050460F9B2B4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DD4F0C-1AB6-4919-A06A-C33148C95772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F9DCDAB-1034-49DC-B20D-5B3AC4DDA949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3569C8-7E1D-4D32-880E-03A713BC8EC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87C248-294D-4430-9163-A18DB7A0E58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E8BBE7-F812-4E02-8220-479D4B2E9DB2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AA42D07-05F3-4BE3-81BF-B5F84474EF1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1C5E67-B32B-49DC-BF5E-D25C7CF208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6B1788E-1754-47A2-853A-6FE39EEB1E0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682792-A763-4918-B362-26D487DE471E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52BF25-0CAE-4903-A7E6-8A7768DD1F7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14A49A-F4B0-444F-8BA5-9DC89AC760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09471A-4DE2-47CD-AED8-27D5B1050B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C0A412-5D4A-44E9-9738-BD17D84887C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2F41B69-68CE-41EF-BBED-1CD4FF7A9F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3B5DECC-07DB-431C-88EC-3AEE965EC1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CE55D3-190F-47D1-98A6-D7281E51E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0324378-6046-45CC-A273-AE16EFF671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190AD03-D044-4A15-879F-BC87B702AB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B3C48A-196D-4BE2-A7CD-848178CCFC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4F5DF92-38A4-42C0-8492-7C34DBFEF3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C093942-8F5E-4520-8571-946A6E5CEBA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648E900-15FD-4793-A783-15BD868526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5DF337DA-C179-4649-9021-51ECBB84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sp>
        <p:nvSpPr>
          <p:cNvPr id="50" name="Picture Placeholder 44">
            <a:extLst>
              <a:ext uri="{FF2B5EF4-FFF2-40B4-BE49-F238E27FC236}">
                <a16:creationId xmlns:a16="http://schemas.microsoft.com/office/drawing/2014/main" id="{CDAEDC08-93B5-4CC2-A77F-91F47AD1D7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0500" y="195263"/>
            <a:ext cx="5837238" cy="29606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1" name="Picture Placeholder 48">
            <a:extLst>
              <a:ext uri="{FF2B5EF4-FFF2-40B4-BE49-F238E27FC236}">
                <a16:creationId xmlns:a16="http://schemas.microsoft.com/office/drawing/2014/main" id="{C34DF4FD-6356-4CA5-9E6F-749666E2D4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4265" y="184840"/>
            <a:ext cx="5841996" cy="29871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9C696AEE-49AB-4D07-90D6-AD190251723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9663" y="3525611"/>
            <a:ext cx="5816600" cy="2720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Date Placeholder 3">
            <a:extLst>
              <a:ext uri="{FF2B5EF4-FFF2-40B4-BE49-F238E27FC236}">
                <a16:creationId xmlns:a16="http://schemas.microsoft.com/office/drawing/2014/main" id="{CEABCB88-BA9F-47D3-A787-DF88895F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6244155B-5D28-4D19-90C2-1FBB57AA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E2F1D5A7-A160-4678-8595-C5E21729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88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88878880-76F2-45B5-916B-36E7EE2B1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5C3C8-6E32-4269-9316-DC942E00A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47C2144-3704-461F-AEA4-5AD7F2A4B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5C2F4A0D-E022-45C1-A4F2-BDD40ECBB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95DAD1-C9F8-42EA-938C-AD799D0D1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106CB0-0456-42D2-9064-D8307EE2EE6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564272-B469-4B76-89B3-EAE1C5EA55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C812937-53FC-4F40-9E1F-62BD5DC5C8E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5C30D30-0592-4A8D-9BFB-E39327DEB0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EF5218-294E-41E0-B835-6CD21C0AB50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EAD817-B289-4780-AF71-3A814DA15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5FE1B7-342F-44E3-9A5F-4320F4B56F1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F304BD3-68AC-49BC-8B74-71637404CE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0859D2C-72C4-411A-BD82-8368DDC03513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B22EA31-AED9-4314-8509-4087F82F11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4E3D353-A425-4930-AC93-9A9F93EC07E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5827C0-9081-4304-98D0-28375902854E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FBC916B-3AAC-4825-8D0F-923D60C0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3085D6A-11B7-416E-9A80-0855507129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619986-89C6-4164-BD69-5117CB5E3D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D63A74F-F1A7-4546-BCB1-3C49033B344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8BEE97-AC71-4466-82E9-05302D19D2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FB7EA87-48DE-40EC-97C4-1119D6E0BC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09E735-55F1-46BE-964B-17589798C4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AE224F2-AB69-40F3-83FC-5A1C2985F1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841DFB-48FF-4E4C-BD80-FAEDD9869C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F2079C-0840-41A3-B649-BFA2657D7F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4F5B96-0C46-4542-959C-A0AB18C7DA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E7EDBA-8F85-4F7A-A17D-6B49A51D41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43D3094-2C9C-4299-9065-669FFD8F5D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307EDA-19A4-4312-920D-EC02D2A70C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953220-FAE3-4A55-B3C5-632C82C456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2B2B007-553A-4A33-B077-9CA9D03133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E213DEB-4CFC-46B3-8DB4-77581E46552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EBBBF2BB-36BE-45E7-A35B-260E76E7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42" name="Content Placeholder 38">
            <a:extLst>
              <a:ext uri="{FF2B5EF4-FFF2-40B4-BE49-F238E27FC236}">
                <a16:creationId xmlns:a16="http://schemas.microsoft.com/office/drawing/2014/main" id="{03257FF4-6F58-4A1E-866D-198569F917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32195099-4E20-48F3-8272-F12592AD44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19875" y="725487"/>
            <a:ext cx="5388490" cy="55194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CFCED92E-6EA8-410D-90AD-DF0B229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FC6D7D3E-FCD8-42CA-A1BB-9112B55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A49CA3E6-DD23-4395-AE34-560EA112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6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98339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987528D-293D-419F-B6B1-A104443B2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467263-FC60-4269-BE10-A00F3AE96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0A2143FD-5B7E-4844-9056-07C72D17C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FD193356-2BA7-4BBE-A881-735188BBD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ABB6A4E-AAF5-46BC-AF70-EFB826898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098CE0A-07AF-475D-847B-BC2C09B11257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AF8888-5C58-4210-9B6C-8453116F89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5DA967-527D-4EF5-BC5B-C9A4D0AE670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D4B90F1-FA63-44F8-AFBD-EAA664F266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79BC52E-5A86-4380-BDBD-4A8C8F79F3D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18DD47-B72F-4572-8652-594CB38C7C77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BB75A49-D451-4D82-A22C-FF0946E6DED9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BCB1FB9-CC9B-48F2-90C3-821F3F616C17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6D00A7D-DC23-4315-9EC0-B669EB491DB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E76C2DE-1D31-4289-AE7D-6C34B9BEE7E0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62E9492-F409-482D-B645-10FF6AC41AF9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2DC565F-0CA2-4501-8213-735FFE3DF6B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5A3D38-7FDD-4709-88C6-590F3E5AEA78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F34FB10-A2A2-42BE-89D3-59CDCDF82C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0EB0B65-231B-4586-AB6F-5AB3DE9FAADA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19DB94B-4BD3-4672-BD6B-3994D5B9C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806E7D0-A3FD-43BC-B099-D9AD77116F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9D3F4C0-B895-47F1-B38A-1D86C2396A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2FA5DF4-DE8F-4EF8-BC50-0BDA1ED6BA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41CF04F-8C94-4781-839F-DCABB2D7BC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08DF419-049D-4C31-BE0A-E5F9FADA510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19C9CF-0817-4920-8D58-4983252BD9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5B031B-FA3D-4738-BB48-5143A29B800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D8098E-5CEA-4903-A146-23D553F698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900A38-58AC-40D4-896C-5B66E97123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3E623E7-180E-4DB5-91B3-48CE8414D8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C3F2957-4A6D-4C53-A2BC-0ED300AE530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9A34577-91E4-43A1-965D-0E340D1398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7E108E-58D2-4FB5-AFA0-27A86DA9630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B22350-AB76-4020-9872-4E63DFBF96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04" y="689389"/>
            <a:ext cx="5465225" cy="263745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89A872D6-4D76-4CD1-9873-C29D72DF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91" name="Date Placeholder 3">
            <a:extLst>
              <a:ext uri="{FF2B5EF4-FFF2-40B4-BE49-F238E27FC236}">
                <a16:creationId xmlns:a16="http://schemas.microsoft.com/office/drawing/2014/main" id="{4986AE78-551F-477B-AF47-E26167A6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7" name="Picture Placeholder 4">
            <a:extLst>
              <a:ext uri="{FF2B5EF4-FFF2-40B4-BE49-F238E27FC236}">
                <a16:creationId xmlns:a16="http://schemas.microsoft.com/office/drawing/2014/main" id="{5C9DFB21-140A-4BCA-8D67-8581312FE9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6630" y="443884"/>
            <a:ext cx="5909831" cy="587938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2" name="Footer Placeholder 4">
            <a:extLst>
              <a:ext uri="{FF2B5EF4-FFF2-40B4-BE49-F238E27FC236}">
                <a16:creationId xmlns:a16="http://schemas.microsoft.com/office/drawing/2014/main" id="{19C3F2E1-5471-4835-8A24-5F00674F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3" name="Slide Number Placeholder 5">
            <a:extLst>
              <a:ext uri="{FF2B5EF4-FFF2-40B4-BE49-F238E27FC236}">
                <a16:creationId xmlns:a16="http://schemas.microsoft.com/office/drawing/2014/main" id="{24B165E2-B012-4272-BBB2-66D70B29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0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4473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0917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557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7198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939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2421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5425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0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  <p:sldLayoutId id="2147484531" r:id="rId12"/>
    <p:sldLayoutId id="2147484532" r:id="rId13"/>
    <p:sldLayoutId id="2147484533" r:id="rId14"/>
    <p:sldLayoutId id="2147484534" r:id="rId15"/>
    <p:sldLayoutId id="2147484535" r:id="rId16"/>
    <p:sldLayoutId id="2147484536" r:id="rId17"/>
    <p:sldLayoutId id="2147484537" r:id="rId18"/>
    <p:sldLayoutId id="2147484538" r:id="rId19"/>
    <p:sldLayoutId id="2147484539" r:id="rId20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HTMLButtonElement" TargetMode="External"/><Relationship Id="rId2" Type="http://schemas.openxmlformats.org/officeDocument/2006/relationships/hyperlink" Target="https://www.w3schools.com/jsref/dom_obj_event.asp" TargetMode="Externa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HTMLButtonElement" TargetMode="External"/><Relationship Id="rId2" Type="http://schemas.openxmlformats.org/officeDocument/2006/relationships/hyperlink" Target="https://www.w3schools.com/jsref/dom_obj_pushbutton.asp" TargetMode="Externa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button" TargetMode="External"/><Relationship Id="rId2" Type="http://schemas.openxmlformats.org/officeDocument/2006/relationships/hyperlink" Target="https://www.w3schools.com/tags/tag_button.asp" TargetMode="Externa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237725B-2565-4774-93C0-E26EF713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72869"/>
            <a:ext cx="12191998" cy="3200134"/>
          </a:xfrm>
        </p:spPr>
        <p:txBody>
          <a:bodyPr/>
          <a:lstStyle/>
          <a:p>
            <a:r>
              <a:rPr lang="en-US" sz="4800" dirty="0"/>
              <a:t>Angular Part 2 – Data &amp; Event Binding</a:t>
            </a:r>
            <a:br>
              <a:rPr lang="en-US" dirty="0"/>
            </a:br>
            <a:r>
              <a:rPr lang="en-US" sz="2800" dirty="0"/>
              <a:t>Wednesday, December 6, 2023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B4804645-4362-C92D-31DE-5647E25CD096}"/>
              </a:ext>
            </a:extLst>
          </p:cNvPr>
          <p:cNvPicPr preferRelativeResize="0">
            <a:picLocks noGrp="1"/>
          </p:cNvPicPr>
          <p:nvPr>
            <p:ph type="pic" sz="quarter" idx="13"/>
          </p:nvPr>
        </p:nvPicPr>
        <p:blipFill>
          <a:blip r:embed="rId2"/>
          <a:srcRect t="19692" b="19692"/>
          <a:stretch>
            <a:fillRect/>
          </a:stretch>
        </p:blipFill>
        <p:spPr>
          <a:noFill/>
        </p:spPr>
      </p:pic>
    </p:spTree>
    <p:extLst>
      <p:ext uri="{BB962C8B-B14F-4D97-AF65-F5344CB8AC3E}">
        <p14:creationId xmlns:p14="http://schemas.microsoft.com/office/powerpoint/2010/main" val="377786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7" y="187537"/>
            <a:ext cx="11403495" cy="9086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Event Binding</a:t>
            </a:r>
            <a:br>
              <a:rPr lang="en-US" dirty="0"/>
            </a:br>
            <a:r>
              <a:rPr lang="en-US" dirty="0"/>
              <a:t>Event Binding: (target) = “statement” </a:t>
            </a:r>
            <a:endParaRPr lang="en-US" sz="31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5B421A-02F4-2CC4-FF3F-D83CFCC804D2}"/>
              </a:ext>
            </a:extLst>
          </p:cNvPr>
          <p:cNvSpPr txBox="1"/>
          <p:nvPr/>
        </p:nvSpPr>
        <p:spPr>
          <a:xfrm>
            <a:off x="265243" y="1255486"/>
            <a:ext cx="116615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</a:t>
            </a:r>
            <a:r>
              <a:rPr lang="en-US" sz="2400" b="1" u="sng" dirty="0"/>
              <a:t>DOM is constructed</a:t>
            </a:r>
            <a:r>
              <a:rPr lang="en-US" sz="2400" dirty="0"/>
              <a:t> from the </a:t>
            </a:r>
            <a:r>
              <a:rPr lang="en-US" sz="2400" b="1" u="sng" dirty="0"/>
              <a:t>parsed</a:t>
            </a:r>
            <a:r>
              <a:rPr lang="en-US" sz="2400" dirty="0"/>
              <a:t> HTML during runtime. And thus, every element has its own runtime </a:t>
            </a:r>
            <a:r>
              <a:rPr lang="en-US" sz="2400" dirty="0" err="1"/>
              <a:t>Javascript</a:t>
            </a:r>
            <a:r>
              <a:rPr lang="en-US" sz="2400" dirty="0"/>
              <a:t> object such as button object (</a:t>
            </a:r>
            <a:r>
              <a:rPr lang="en-US" sz="2400" dirty="0" err="1"/>
              <a:t>HTMLButtonElement</a:t>
            </a:r>
            <a:r>
              <a:rPr lang="en-US" sz="2400" dirty="0"/>
              <a:t>). Then each </a:t>
            </a:r>
            <a:r>
              <a:rPr lang="en-US" sz="2400" dirty="0" err="1"/>
              <a:t>Javascript</a:t>
            </a:r>
            <a:r>
              <a:rPr lang="en-US" sz="2400" dirty="0"/>
              <a:t> object has methods </a:t>
            </a:r>
            <a:r>
              <a:rPr lang="en-US" sz="2400" dirty="0" err="1"/>
              <a:t>e.g</a:t>
            </a:r>
            <a:r>
              <a:rPr lang="en-US" sz="2400" dirty="0"/>
              <a:t>: click.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Event binding allows one to listen to user input such as button is click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Button methods can be found @ </a:t>
            </a:r>
            <a:r>
              <a:rPr lang="en-US" sz="2400" dirty="0">
                <a:hlinkClick r:id="rId2"/>
              </a:rPr>
              <a:t>https://www.w3schools.com/jsref/dom_obj_event.asp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https://developer.mozilla.org/en-US/docs/Web/API/HTMLButtonElement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45D3B93-68D4-AA4C-641B-B412312BB65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34536" y="4636801"/>
            <a:ext cx="4146015" cy="2221199"/>
          </a:xfrm>
        </p:spPr>
        <p:txBody>
          <a:bodyPr>
            <a:noAutofit/>
          </a:bodyPr>
          <a:lstStyle/>
          <a:p>
            <a:r>
              <a:rPr lang="en-US" u="sng" dirty="0">
                <a:solidFill>
                  <a:schemeClr val="tx1"/>
                </a:solidFill>
                <a:latin typeface="Cascadia Mono" panose="020B0609020000020004" pitchFamily="49" charset="0"/>
              </a:rPr>
              <a:t>File: </a:t>
            </a:r>
            <a:r>
              <a:rPr lang="en-US" u="sng" dirty="0" err="1">
                <a:solidFill>
                  <a:schemeClr val="tx1"/>
                </a:solidFill>
                <a:latin typeface="Cascadia Mono" panose="020B0609020000020004" pitchFamily="49" charset="0"/>
              </a:rPr>
              <a:t>app.component.ts</a:t>
            </a:r>
            <a:endParaRPr lang="en-US" u="sng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AppComponent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onButtonPressed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(): </a:t>
            </a: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// Do something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E2D61D-88B9-1DF3-3500-7BA015E3407A}"/>
              </a:ext>
            </a:extLst>
          </p:cNvPr>
          <p:cNvSpPr txBox="1"/>
          <p:nvPr/>
        </p:nvSpPr>
        <p:spPr>
          <a:xfrm>
            <a:off x="5678874" y="4856471"/>
            <a:ext cx="63110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0000"/>
                </a:solidFill>
                <a:latin typeface="Cascadia Mono" panose="020B0609020000020004" pitchFamily="49" charset="0"/>
              </a:rPr>
              <a:t>File: app.component.html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(click)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=“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onButtonPressed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()"&gt;&lt;/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45F556-8B47-6AA9-49CA-40D790A4D3EC}"/>
              </a:ext>
            </a:extLst>
          </p:cNvPr>
          <p:cNvCxnSpPr>
            <a:cxnSpLocks/>
          </p:cNvCxnSpPr>
          <p:nvPr/>
        </p:nvCxnSpPr>
        <p:spPr>
          <a:xfrm>
            <a:off x="4971694" y="4684861"/>
            <a:ext cx="0" cy="2060278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54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7" y="187537"/>
            <a:ext cx="11403495" cy="82120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Directives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5B421A-02F4-2CC4-FF3F-D83CFCC804D2}"/>
              </a:ext>
            </a:extLst>
          </p:cNvPr>
          <p:cNvSpPr txBox="1"/>
          <p:nvPr/>
        </p:nvSpPr>
        <p:spPr>
          <a:xfrm>
            <a:off x="328375" y="1166842"/>
            <a:ext cx="116615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Directives are instructions to add or modify the DOM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Directives are classified as following:</a:t>
            </a:r>
            <a:br>
              <a:rPr lang="en-US" sz="2400" dirty="0"/>
            </a:b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u="sng" dirty="0"/>
              <a:t>Component directives</a:t>
            </a:r>
            <a:r>
              <a:rPr lang="en-US" sz="2400" dirty="0"/>
              <a:t>. It is used as the main class of component and contain information of how the component is processed </a:t>
            </a:r>
            <a:r>
              <a:rPr lang="en-US" sz="2400" dirty="0" err="1"/>
              <a:t>e.g</a:t>
            </a:r>
            <a:r>
              <a:rPr lang="en-US" sz="2400" dirty="0"/>
              <a:t>: @Component</a:t>
            </a:r>
            <a:br>
              <a:rPr lang="en-US" sz="2400" dirty="0"/>
            </a:b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u="sng" dirty="0"/>
              <a:t>Structural directives</a:t>
            </a:r>
            <a:r>
              <a:rPr lang="en-US" sz="2400" dirty="0"/>
              <a:t>. It is used to modify the DOM elements </a:t>
            </a:r>
            <a:r>
              <a:rPr lang="en-US" sz="2400" dirty="0" err="1"/>
              <a:t>e.g</a:t>
            </a:r>
            <a:r>
              <a:rPr lang="en-US" sz="2400" dirty="0"/>
              <a:t>: *</a:t>
            </a:r>
            <a:r>
              <a:rPr lang="en-US" sz="2400" dirty="0" err="1"/>
              <a:t>ngIf</a:t>
            </a:r>
            <a:r>
              <a:rPr lang="en-US" sz="2400" dirty="0"/>
              <a:t>, *</a:t>
            </a:r>
            <a:r>
              <a:rPr lang="en-US" sz="2400" dirty="0" err="1"/>
              <a:t>ngFor</a:t>
            </a:r>
            <a:r>
              <a:rPr lang="en-US" sz="2400" dirty="0"/>
              <a:t>, and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u="sng" dirty="0"/>
              <a:t>Attribute directives</a:t>
            </a:r>
            <a:r>
              <a:rPr lang="en-US" sz="2400" dirty="0"/>
              <a:t>. It is used to modify the style of the DOM elements </a:t>
            </a:r>
            <a:r>
              <a:rPr lang="en-US" sz="2400" dirty="0" err="1"/>
              <a:t>e.g</a:t>
            </a:r>
            <a:r>
              <a:rPr lang="en-US" sz="2400" dirty="0"/>
              <a:t>: [</a:t>
            </a:r>
            <a:r>
              <a:rPr lang="en-US" sz="2400" dirty="0" err="1"/>
              <a:t>ngStyle</a:t>
            </a:r>
            <a:r>
              <a:rPr lang="en-US" sz="2400" dirty="0"/>
              <a:t>], [</a:t>
            </a:r>
            <a:r>
              <a:rPr lang="en-US" sz="2400" dirty="0" err="1"/>
              <a:t>ngClass</a:t>
            </a:r>
            <a:r>
              <a:rPr lang="en-US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12666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7" y="187537"/>
            <a:ext cx="11403495" cy="8212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Directives</a:t>
            </a:r>
            <a:br>
              <a:rPr lang="en-US" sz="3200" dirty="0"/>
            </a:br>
            <a:r>
              <a:rPr lang="en-US" sz="3200" dirty="0"/>
              <a:t>Component Directives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5B421A-02F4-2CC4-FF3F-D83CFCC804D2}"/>
              </a:ext>
            </a:extLst>
          </p:cNvPr>
          <p:cNvSpPr txBox="1"/>
          <p:nvPr/>
        </p:nvSpPr>
        <p:spPr>
          <a:xfrm>
            <a:off x="328375" y="1391814"/>
            <a:ext cx="1166150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Component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selector: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'app-root’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templateUrl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'./app.component.html'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styleUrl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[‘./app.component.css’]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</a:rPr>
              <a:t>Selector: Tell Angular where to </a:t>
            </a:r>
            <a:r>
              <a:rPr lang="en-US" sz="2400" b="1" u="sng" dirty="0">
                <a:solidFill>
                  <a:srgbClr val="000000"/>
                </a:solidFill>
              </a:rPr>
              <a:t>create and insert</a:t>
            </a:r>
            <a:r>
              <a:rPr lang="en-US" sz="2400" dirty="0">
                <a:solidFill>
                  <a:srgbClr val="000000"/>
                </a:solidFill>
              </a:rPr>
              <a:t> this component  in the template HTML tag </a:t>
            </a:r>
            <a:r>
              <a:rPr lang="en-US" sz="2400" dirty="0" err="1">
                <a:solidFill>
                  <a:srgbClr val="000000"/>
                </a:solidFill>
              </a:rPr>
              <a:t>e.g</a:t>
            </a:r>
            <a:r>
              <a:rPr lang="en-US" sz="2400" dirty="0">
                <a:solidFill>
                  <a:srgbClr val="000000"/>
                </a:solidFill>
              </a:rPr>
              <a:t>: Insert this component between &lt;app-root&gt; tag</a:t>
            </a:r>
            <a:br>
              <a:rPr lang="en-US" sz="2400" dirty="0">
                <a:solidFill>
                  <a:srgbClr val="000000"/>
                </a:solidFill>
              </a:rPr>
            </a:br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rgbClr val="000000"/>
                </a:solidFill>
              </a:rPr>
              <a:t>templateUrl</a:t>
            </a:r>
            <a:r>
              <a:rPr lang="en-US" sz="2400" dirty="0">
                <a:solidFill>
                  <a:srgbClr val="000000"/>
                </a:solidFill>
              </a:rPr>
              <a:t>: Defines HTML template file which is used by this component</a:t>
            </a:r>
            <a:br>
              <a:rPr lang="en-US" sz="2400" dirty="0">
                <a:solidFill>
                  <a:srgbClr val="000000"/>
                </a:solidFill>
              </a:rPr>
            </a:br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rgbClr val="000000"/>
                </a:solidFill>
              </a:rPr>
              <a:t>styleUrl</a:t>
            </a:r>
            <a:r>
              <a:rPr lang="en-US" sz="2400" dirty="0">
                <a:solidFill>
                  <a:srgbClr val="000000"/>
                </a:solidFill>
              </a:rPr>
              <a:t>: Defines Style format file(s) which is used by this component</a:t>
            </a:r>
          </a:p>
        </p:txBody>
      </p:sp>
    </p:spTree>
    <p:extLst>
      <p:ext uri="{BB962C8B-B14F-4D97-AF65-F5344CB8AC3E}">
        <p14:creationId xmlns:p14="http://schemas.microsoft.com/office/powerpoint/2010/main" val="4268193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7" y="187537"/>
            <a:ext cx="11403495" cy="8212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Directives</a:t>
            </a:r>
            <a:br>
              <a:rPr lang="en-US" sz="3200" dirty="0"/>
            </a:br>
            <a:r>
              <a:rPr lang="en-US" sz="3200" dirty="0"/>
              <a:t>Structural Directives - *</a:t>
            </a:r>
            <a:r>
              <a:rPr lang="en-US" sz="3200" dirty="0" err="1"/>
              <a:t>ngIf</a:t>
            </a:r>
            <a:r>
              <a:rPr lang="en-US" sz="3200" dirty="0"/>
              <a:t> or @if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5B421A-02F4-2CC4-FF3F-D83CFCC804D2}"/>
              </a:ext>
            </a:extLst>
          </p:cNvPr>
          <p:cNvSpPr txBox="1"/>
          <p:nvPr/>
        </p:nvSpPr>
        <p:spPr>
          <a:xfrm>
            <a:off x="328375" y="1287559"/>
            <a:ext cx="11661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</a:rPr>
              <a:t>*</a:t>
            </a:r>
            <a:r>
              <a:rPr lang="en-US" sz="2400" dirty="0" err="1">
                <a:solidFill>
                  <a:srgbClr val="000000"/>
                </a:solidFill>
              </a:rPr>
              <a:t>ngIf</a:t>
            </a:r>
            <a:r>
              <a:rPr lang="en-US" sz="2400" dirty="0">
                <a:solidFill>
                  <a:srgbClr val="000000"/>
                </a:solidFill>
              </a:rPr>
              <a:t> allows </a:t>
            </a:r>
            <a:r>
              <a:rPr lang="en-US" sz="2400" b="1" u="sng" dirty="0">
                <a:solidFill>
                  <a:srgbClr val="000000"/>
                </a:solidFill>
              </a:rPr>
              <a:t>conditionally adding or not adding element </a:t>
            </a:r>
            <a:r>
              <a:rPr lang="en-US" sz="2400" dirty="0">
                <a:solidFill>
                  <a:srgbClr val="000000"/>
                </a:solidFill>
              </a:rPr>
              <a:t>to the DOM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7645905-35C6-7AFF-79C2-EC81E3D86E3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0107" y="1956856"/>
            <a:ext cx="3528606" cy="2221199"/>
          </a:xfrm>
        </p:spPr>
        <p:txBody>
          <a:bodyPr>
            <a:noAutofit/>
          </a:bodyPr>
          <a:lstStyle/>
          <a:p>
            <a:r>
              <a:rPr lang="en-US" u="sng" dirty="0">
                <a:solidFill>
                  <a:schemeClr val="tx1"/>
                </a:solidFill>
                <a:latin typeface="Cascadia Mono" panose="020B0609020000020004" pitchFamily="49" charset="0"/>
              </a:rPr>
              <a:t>File: </a:t>
            </a:r>
            <a:r>
              <a:rPr lang="en-US" u="sng" dirty="0" err="1">
                <a:solidFill>
                  <a:schemeClr val="tx1"/>
                </a:solidFill>
                <a:latin typeface="Cascadia Mono" panose="020B0609020000020004" pitchFamily="49" charset="0"/>
              </a:rPr>
              <a:t>app.component.ts</a:t>
            </a:r>
            <a:endParaRPr lang="en-US" u="sng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AppComponent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isLogin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DF6C9-ED02-D2F3-BF43-C242D4337986}"/>
              </a:ext>
            </a:extLst>
          </p:cNvPr>
          <p:cNvSpPr txBox="1"/>
          <p:nvPr/>
        </p:nvSpPr>
        <p:spPr>
          <a:xfrm>
            <a:off x="4143831" y="1956856"/>
            <a:ext cx="784605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0000"/>
                </a:solidFill>
                <a:latin typeface="Cascadia Mono" panose="020B0609020000020004" pitchFamily="49" charset="0"/>
              </a:rPr>
              <a:t>File: app.component.html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*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ngIf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isLogin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else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notLogin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"&gt;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You are logged in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ng-template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#notLogin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You are NOT logged in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ng-template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</a:p>
          <a:p>
            <a:endParaRPr lang="en-US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@if 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isLogin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You are logged in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@else {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You are NOT logged in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800" dirty="0">
              <a:solidFill>
                <a:srgbClr val="0000FF"/>
              </a:solidFill>
              <a:latin typeface="Cascadia Mono" panose="020B06090200000200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3B9707-0A83-7BF4-8257-4466C2A96A28}"/>
              </a:ext>
            </a:extLst>
          </p:cNvPr>
          <p:cNvCxnSpPr>
            <a:cxnSpLocks/>
          </p:cNvCxnSpPr>
          <p:nvPr/>
        </p:nvCxnSpPr>
        <p:spPr>
          <a:xfrm flipH="1">
            <a:off x="3948713" y="1956856"/>
            <a:ext cx="65039" cy="4654401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F33E4B-9479-7821-A590-C6114735CC3B}"/>
              </a:ext>
            </a:extLst>
          </p:cNvPr>
          <p:cNvCxnSpPr>
            <a:cxnSpLocks/>
          </p:cNvCxnSpPr>
          <p:nvPr/>
        </p:nvCxnSpPr>
        <p:spPr>
          <a:xfrm>
            <a:off x="4230642" y="4178055"/>
            <a:ext cx="7563023" cy="0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138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7" y="187537"/>
            <a:ext cx="11403495" cy="8212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Directives</a:t>
            </a:r>
            <a:br>
              <a:rPr lang="en-US" sz="3200" dirty="0"/>
            </a:br>
            <a:r>
              <a:rPr lang="en-US" sz="3200" dirty="0"/>
              <a:t>Structural Directives - *</a:t>
            </a:r>
            <a:r>
              <a:rPr lang="en-US" sz="3200" dirty="0" err="1"/>
              <a:t>ngFor</a:t>
            </a:r>
            <a:r>
              <a:rPr lang="en-US" sz="3200" dirty="0"/>
              <a:t> or @for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5B421A-02F4-2CC4-FF3F-D83CFCC804D2}"/>
              </a:ext>
            </a:extLst>
          </p:cNvPr>
          <p:cNvSpPr txBox="1"/>
          <p:nvPr/>
        </p:nvSpPr>
        <p:spPr>
          <a:xfrm>
            <a:off x="328375" y="1287559"/>
            <a:ext cx="11661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</a:rPr>
              <a:t>*</a:t>
            </a:r>
            <a:r>
              <a:rPr lang="en-US" sz="2400" dirty="0" err="1">
                <a:solidFill>
                  <a:srgbClr val="000000"/>
                </a:solidFill>
              </a:rPr>
              <a:t>ngFor</a:t>
            </a:r>
            <a:r>
              <a:rPr lang="en-US" sz="2400" dirty="0">
                <a:solidFill>
                  <a:srgbClr val="000000"/>
                </a:solidFill>
              </a:rPr>
              <a:t> allows to </a:t>
            </a:r>
            <a:r>
              <a:rPr lang="en-US" sz="2400" b="1" u="sng" dirty="0">
                <a:solidFill>
                  <a:srgbClr val="000000"/>
                </a:solidFill>
              </a:rPr>
              <a:t>repeat adding/deleting data</a:t>
            </a:r>
            <a:r>
              <a:rPr lang="en-US" sz="2400" dirty="0">
                <a:solidFill>
                  <a:srgbClr val="000000"/>
                </a:solidFill>
              </a:rPr>
              <a:t> in the DOM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7645905-35C6-7AFF-79C2-EC81E3D86E3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0106" y="1861150"/>
            <a:ext cx="4939103" cy="3842963"/>
          </a:xfrm>
        </p:spPr>
        <p:txBody>
          <a:bodyPr>
            <a:noAutofit/>
          </a:bodyPr>
          <a:lstStyle/>
          <a:p>
            <a:r>
              <a:rPr lang="en-US" u="sng" dirty="0">
                <a:solidFill>
                  <a:schemeClr val="tx1"/>
                </a:solidFill>
                <a:latin typeface="Cascadia Mono" panose="020B0609020000020004" pitchFamily="49" charset="0"/>
              </a:rPr>
              <a:t>File: </a:t>
            </a:r>
            <a:r>
              <a:rPr lang="en-US" u="sng" dirty="0" err="1">
                <a:solidFill>
                  <a:schemeClr val="tx1"/>
                </a:solidFill>
                <a:latin typeface="Cascadia Mono" panose="020B0609020000020004" pitchFamily="49" charset="0"/>
              </a:rPr>
              <a:t>app.component.ts</a:t>
            </a:r>
            <a:endParaRPr lang="en-US" u="sng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AppComponent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incrList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number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= [];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incr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onIncr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{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.incrList.push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(++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.incr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DF6C9-ED02-D2F3-BF43-C242D4337986}"/>
              </a:ext>
            </a:extLst>
          </p:cNvPr>
          <p:cNvSpPr txBox="1"/>
          <p:nvPr/>
        </p:nvSpPr>
        <p:spPr>
          <a:xfrm>
            <a:off x="6161039" y="1861151"/>
            <a:ext cx="592057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0000"/>
                </a:solidFill>
                <a:latin typeface="Cascadia Mono" panose="020B0609020000020004" pitchFamily="49" charset="0"/>
              </a:rPr>
              <a:t>File: app.component.html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ul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*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ngFor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="let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of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incrList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"&gt;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{{</a:t>
            </a:r>
            <a:r>
              <a:rPr lang="en-US" sz="1800" b="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}}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b="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ul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8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(click)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onIncr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()"&gt;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Incr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8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8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b="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ul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@for (</a:t>
            </a:r>
            <a:r>
              <a:rPr lang="en-US" sz="18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of </a:t>
            </a:r>
            <a:r>
              <a:rPr lang="en-US" sz="18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incrList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; track </a:t>
            </a:r>
            <a:r>
              <a:rPr lang="en-US" sz="18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{{</a:t>
            </a:r>
            <a:r>
              <a:rPr lang="en-US" sz="1800" b="0" dirty="0" err="1">
                <a:solidFill>
                  <a:srgbClr val="800080"/>
                </a:solidFill>
                <a:latin typeface="Cascadia Mono" panose="020B06090200000200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}}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b="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ul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3B9707-0A83-7BF4-8257-4466C2A96A28}"/>
              </a:ext>
            </a:extLst>
          </p:cNvPr>
          <p:cNvCxnSpPr>
            <a:cxnSpLocks/>
          </p:cNvCxnSpPr>
          <p:nvPr/>
        </p:nvCxnSpPr>
        <p:spPr>
          <a:xfrm flipH="1">
            <a:off x="5450942" y="2069728"/>
            <a:ext cx="65039" cy="4654401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F33E4B-9479-7821-A590-C6114735CC3B}"/>
              </a:ext>
            </a:extLst>
          </p:cNvPr>
          <p:cNvCxnSpPr>
            <a:cxnSpLocks/>
          </p:cNvCxnSpPr>
          <p:nvPr/>
        </p:nvCxnSpPr>
        <p:spPr>
          <a:xfrm>
            <a:off x="6291943" y="4178055"/>
            <a:ext cx="5501722" cy="0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EB8431B-9C9B-19B7-2835-D3F81D97F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3549" y="4571843"/>
            <a:ext cx="730288" cy="135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62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7" y="187537"/>
            <a:ext cx="11403495" cy="8212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Directives</a:t>
            </a:r>
            <a:br>
              <a:rPr lang="en-US" sz="3200" dirty="0"/>
            </a:br>
            <a:r>
              <a:rPr lang="en-US" sz="3200" dirty="0"/>
              <a:t>Attribute Directives - </a:t>
            </a:r>
            <a:r>
              <a:rPr lang="en-US" sz="3200" dirty="0" err="1"/>
              <a:t>ngStyle</a:t>
            </a:r>
            <a:endParaRPr lang="en-US" sz="3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5B421A-02F4-2CC4-FF3F-D83CFCC804D2}"/>
              </a:ext>
            </a:extLst>
          </p:cNvPr>
          <p:cNvSpPr txBox="1"/>
          <p:nvPr/>
        </p:nvSpPr>
        <p:spPr>
          <a:xfrm>
            <a:off x="328375" y="1287559"/>
            <a:ext cx="11661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rgbClr val="000000"/>
                </a:solidFill>
              </a:rPr>
              <a:t>ngStyle</a:t>
            </a:r>
            <a:r>
              <a:rPr lang="en-US" sz="2400" dirty="0">
                <a:solidFill>
                  <a:srgbClr val="000000"/>
                </a:solidFill>
              </a:rPr>
              <a:t> allows to </a:t>
            </a:r>
            <a:r>
              <a:rPr lang="en-US" sz="2400" b="1" u="sng" dirty="0">
                <a:solidFill>
                  <a:srgbClr val="000000"/>
                </a:solidFill>
              </a:rPr>
              <a:t>change the style</a:t>
            </a:r>
            <a:r>
              <a:rPr lang="en-US" sz="2400" dirty="0">
                <a:solidFill>
                  <a:srgbClr val="000000"/>
                </a:solidFill>
              </a:rPr>
              <a:t> of the element in the DOM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7645905-35C6-7AFF-79C2-EC81E3D86E3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0106" y="1861150"/>
            <a:ext cx="4939103" cy="3842963"/>
          </a:xfrm>
        </p:spPr>
        <p:txBody>
          <a:bodyPr>
            <a:noAutofit/>
          </a:bodyPr>
          <a:lstStyle/>
          <a:p>
            <a:r>
              <a:rPr lang="en-US" u="sng" dirty="0">
                <a:solidFill>
                  <a:schemeClr val="tx1"/>
                </a:solidFill>
                <a:latin typeface="Cascadia Mono" panose="020B0609020000020004" pitchFamily="49" charset="0"/>
              </a:rPr>
              <a:t>File: </a:t>
            </a:r>
            <a:r>
              <a:rPr lang="en-US" u="sng" dirty="0" err="1">
                <a:solidFill>
                  <a:schemeClr val="tx1"/>
                </a:solidFill>
                <a:latin typeface="Cascadia Mono" panose="020B0609020000020004" pitchFamily="49" charset="0"/>
              </a:rPr>
              <a:t>app.component.ts</a:t>
            </a:r>
            <a:endParaRPr lang="en-US" u="sng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AppComponent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toggleBackground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onToggleBackground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.toggleBackground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!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.toggleBackground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DF6C9-ED02-D2F3-BF43-C242D4337986}"/>
              </a:ext>
            </a:extLst>
          </p:cNvPr>
          <p:cNvSpPr txBox="1"/>
          <p:nvPr/>
        </p:nvSpPr>
        <p:spPr>
          <a:xfrm>
            <a:off x="5747657" y="1861151"/>
            <a:ext cx="633395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0000"/>
                </a:solidFill>
                <a:latin typeface="Cascadia Mono" panose="020B0609020000020004" pitchFamily="49" charset="0"/>
              </a:rPr>
              <a:t>File: app.component.html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ngStyle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"{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backgroundColor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: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toggleBackground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? 'blue' : 'red'}"&gt;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Toggle Background Text</a:t>
            </a:r>
            <a:endParaRPr lang="en-US" sz="18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b="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</a:p>
          <a:p>
            <a:endParaRPr lang="en-US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(click)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onToggleBackground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()"&gt;</a:t>
            </a: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Click to Change Background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3B9707-0A83-7BF4-8257-4466C2A96A28}"/>
              </a:ext>
            </a:extLst>
          </p:cNvPr>
          <p:cNvCxnSpPr>
            <a:cxnSpLocks/>
          </p:cNvCxnSpPr>
          <p:nvPr/>
        </p:nvCxnSpPr>
        <p:spPr>
          <a:xfrm flipH="1">
            <a:off x="5450942" y="2069728"/>
            <a:ext cx="65039" cy="4654401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627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106" y="221725"/>
            <a:ext cx="11403495" cy="8212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Directives</a:t>
            </a:r>
            <a:br>
              <a:rPr lang="en-US" sz="3200" dirty="0"/>
            </a:br>
            <a:r>
              <a:rPr lang="en-US" sz="3200" dirty="0"/>
              <a:t>Attribute Directives – </a:t>
            </a:r>
            <a:r>
              <a:rPr lang="en-US" sz="3200" dirty="0" err="1"/>
              <a:t>ngClass</a:t>
            </a:r>
            <a:endParaRPr lang="en-US" sz="3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5B421A-02F4-2CC4-FF3F-D83CFCC804D2}"/>
              </a:ext>
            </a:extLst>
          </p:cNvPr>
          <p:cNvSpPr txBox="1"/>
          <p:nvPr/>
        </p:nvSpPr>
        <p:spPr>
          <a:xfrm>
            <a:off x="328375" y="1287559"/>
            <a:ext cx="11661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rgbClr val="000000"/>
                </a:solidFill>
              </a:rPr>
              <a:t>ngClass</a:t>
            </a:r>
            <a:r>
              <a:rPr lang="en-US" sz="2400" dirty="0">
                <a:solidFill>
                  <a:srgbClr val="000000"/>
                </a:solidFill>
              </a:rPr>
              <a:t> allows to </a:t>
            </a:r>
            <a:r>
              <a:rPr lang="en-US" sz="2400" b="1" u="sng" dirty="0">
                <a:solidFill>
                  <a:srgbClr val="000000"/>
                </a:solidFill>
              </a:rPr>
              <a:t>add/delete the CSS class</a:t>
            </a:r>
            <a:r>
              <a:rPr lang="en-US" sz="2400" dirty="0">
                <a:solidFill>
                  <a:srgbClr val="000000"/>
                </a:solidFill>
              </a:rPr>
              <a:t> of the element in the DOM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7645905-35C6-7AFF-79C2-EC81E3D86E3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7993" y="2487888"/>
            <a:ext cx="4253770" cy="2091369"/>
          </a:xfrm>
        </p:spPr>
        <p:txBody>
          <a:bodyPr>
            <a:noAutofit/>
          </a:bodyPr>
          <a:lstStyle/>
          <a:p>
            <a:r>
              <a:rPr lang="en-US" u="sng" dirty="0">
                <a:solidFill>
                  <a:schemeClr val="tx1"/>
                </a:solidFill>
                <a:latin typeface="Cascadia Mono" panose="020B0609020000020004" pitchFamily="49" charset="0"/>
              </a:rPr>
              <a:t>File: </a:t>
            </a:r>
            <a:r>
              <a:rPr lang="en-US" u="sng" dirty="0" err="1">
                <a:solidFill>
                  <a:schemeClr val="tx1"/>
                </a:solidFill>
                <a:latin typeface="Cascadia Mono" panose="020B0609020000020004" pitchFamily="49" charset="0"/>
              </a:rPr>
              <a:t>app.component.ts</a:t>
            </a:r>
            <a:endParaRPr lang="en-US" u="sng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AppComponent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isOnline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187A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DF6C9-ED02-D2F3-BF43-C242D4337986}"/>
              </a:ext>
            </a:extLst>
          </p:cNvPr>
          <p:cNvSpPr txBox="1"/>
          <p:nvPr/>
        </p:nvSpPr>
        <p:spPr>
          <a:xfrm>
            <a:off x="5607714" y="3840744"/>
            <a:ext cx="65410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0000"/>
                </a:solidFill>
                <a:latin typeface="Cascadia Mono" panose="020B0609020000020004" pitchFamily="49" charset="0"/>
              </a:rPr>
              <a:t>File: app.component.html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9020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90202"/>
                </a:solidFill>
                <a:effectLst/>
                <a:latin typeface="Consolas" panose="020B0609020204030204" pitchFamily="49" charset="0"/>
              </a:rPr>
              <a:t>ngClass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90202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4CFF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4CFF"/>
                </a:solidFill>
                <a:effectLst/>
                <a:latin typeface="Consolas" panose="020B0609020204030204" pitchFamily="49" charset="0"/>
              </a:rPr>
              <a:t>online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4C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4CFF"/>
                </a:solidFill>
                <a:effectLst/>
                <a:latin typeface="Consolas" panose="020B0609020204030204" pitchFamily="49" charset="0"/>
              </a:rPr>
              <a:t>isOnline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4CFF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"&gt;Username&lt;/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&gt;</a:t>
            </a:r>
            <a:endParaRPr lang="en-US" sz="1800" dirty="0">
              <a:latin typeface="Cascadia Mono" panose="020B06090200000200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3B9707-0A83-7BF4-8257-4466C2A96A28}"/>
              </a:ext>
            </a:extLst>
          </p:cNvPr>
          <p:cNvCxnSpPr>
            <a:cxnSpLocks/>
          </p:cNvCxnSpPr>
          <p:nvPr/>
        </p:nvCxnSpPr>
        <p:spPr>
          <a:xfrm flipH="1">
            <a:off x="5450942" y="2069728"/>
            <a:ext cx="65039" cy="4654401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83B4AE-BFAE-A324-F0F0-233BF2AB4E72}"/>
              </a:ext>
            </a:extLst>
          </p:cNvPr>
          <p:cNvSpPr txBox="1"/>
          <p:nvPr/>
        </p:nvSpPr>
        <p:spPr>
          <a:xfrm>
            <a:off x="6962332" y="2102049"/>
            <a:ext cx="3831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0000"/>
                </a:solidFill>
                <a:latin typeface="Cascadia Mono" panose="020B0609020000020004" pitchFamily="49" charset="0"/>
              </a:rPr>
              <a:t>File: app.component.css</a:t>
            </a: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online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4C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4C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90202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4CFF"/>
                </a:solidFill>
                <a:effectLst/>
                <a:latin typeface="Consolas" panose="020B0609020204030204" pitchFamily="49" charset="0"/>
              </a:rPr>
              <a:t> green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243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252" y="76583"/>
            <a:ext cx="11403495" cy="8212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Exercise</a:t>
            </a:r>
            <a:br>
              <a:rPr lang="en-US" sz="3200" dirty="0"/>
            </a:br>
            <a:r>
              <a:rPr lang="en-US" sz="3200" dirty="0"/>
              <a:t>Todo List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795B21-3B48-FF71-941A-6CF04B9F5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844" y="3086443"/>
            <a:ext cx="6045511" cy="35498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A90793B-4B7A-4387-2192-29D05F37536C}"/>
              </a:ext>
            </a:extLst>
          </p:cNvPr>
          <p:cNvSpPr txBox="1"/>
          <p:nvPr/>
        </p:nvSpPr>
        <p:spPr>
          <a:xfrm>
            <a:off x="232229" y="1042931"/>
            <a:ext cx="1026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From Visual Studio, use </a:t>
            </a:r>
            <a:r>
              <a:rPr lang="en-US" dirty="0" err="1"/>
              <a:t>npm</a:t>
            </a:r>
            <a:r>
              <a:rPr lang="en-US" dirty="0"/>
              <a:t> to install bootstrap as production 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From command line within the project folder use: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boostrap</a:t>
            </a:r>
            <a:r>
              <a:rPr lang="en-US" dirty="0"/>
              <a:t> --save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/>
              <a:t>Place the below in the </a:t>
            </a:r>
            <a:r>
              <a:rPr lang="en-US" dirty="0" err="1"/>
              <a:t>angular.json</a:t>
            </a:r>
            <a:endParaRPr lang="en-US" dirty="0"/>
          </a:p>
          <a:p>
            <a:r>
              <a:rPr lang="en-US" dirty="0"/>
              <a:t> </a:t>
            </a:r>
            <a:r>
              <a:rPr lang="en-US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"styles"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[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node_modules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/bootstrap/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dist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css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/bootstrap.min.css"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src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/styles.css"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],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88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DBE49DF2-C4C7-4EC0-BF95-00C03395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9D912AE-424A-49C1-ACDE-5F0179114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Sonny Hoang</a:t>
            </a:r>
          </a:p>
          <a:p>
            <a:r>
              <a:rPr lang="en-US" dirty="0"/>
              <a:t>sthoang62@gmail.com</a:t>
            </a:r>
          </a:p>
        </p:txBody>
      </p:sp>
      <p:pic>
        <p:nvPicPr>
          <p:cNvPr id="23" name="Picture Placeholder 22" descr="Person Writing at a desk ">
            <a:extLst>
              <a:ext uri="{FF2B5EF4-FFF2-40B4-BE49-F238E27FC236}">
                <a16:creationId xmlns:a16="http://schemas.microsoft.com/office/drawing/2014/main" id="{AFE73D3A-07DF-48F7-99A6-5D29F73D85C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" b="27"/>
          <a:stretch/>
        </p:blipFill>
        <p:spPr/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4C1BF-C224-4BC2-B070-F631007A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5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373538-F429-4D6C-BCA4-1AF41CA6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2561771" cy="272748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16" name="Picture Placeholder 15" descr="Desk, pencils and books on a wooden table">
            <a:extLst>
              <a:ext uri="{FF2B5EF4-FFF2-40B4-BE49-F238E27FC236}">
                <a16:creationId xmlns:a16="http://schemas.microsoft.com/office/drawing/2014/main" id="{530E2939-7141-45BF-9EC1-F7E0536B16C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" b="16"/>
          <a:stretch/>
        </p:blipFill>
        <p:spPr/>
      </p:pic>
      <p:pic>
        <p:nvPicPr>
          <p:cNvPr id="3" name="Picture Placeholder 2" descr="People working and talking, library">
            <a:extLst>
              <a:ext uri="{FF2B5EF4-FFF2-40B4-BE49-F238E27FC236}">
                <a16:creationId xmlns:a16="http://schemas.microsoft.com/office/drawing/2014/main" id="{C45C634B-D025-40A6-AD06-5E5FE8BB6EA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t="11644" b="11644"/>
          <a:stretch/>
        </p:blipFill>
        <p:spPr/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EFA4165-8A1E-438E-9708-21F5EB58C42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331028" y="4216239"/>
            <a:ext cx="8675233" cy="229092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Data Binding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Event Binding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Directives (</a:t>
            </a:r>
            <a:r>
              <a:rPr lang="en-US" dirty="0" err="1"/>
              <a:t>if,ngIf</a:t>
            </a:r>
            <a:r>
              <a:rPr lang="en-US" dirty="0"/>
              <a:t>, for, </a:t>
            </a:r>
            <a:r>
              <a:rPr lang="en-US" dirty="0" err="1"/>
              <a:t>ngFor</a:t>
            </a:r>
            <a:r>
              <a:rPr lang="en-US" dirty="0"/>
              <a:t>, </a:t>
            </a:r>
            <a:r>
              <a:rPr lang="en-US" dirty="0" err="1"/>
              <a:t>ngModel</a:t>
            </a:r>
            <a:r>
              <a:rPr lang="en-US" dirty="0"/>
              <a:t>, </a:t>
            </a:r>
            <a:r>
              <a:rPr lang="en-US" dirty="0" err="1"/>
              <a:t>ngStyle</a:t>
            </a:r>
            <a:r>
              <a:rPr lang="en-US" dirty="0"/>
              <a:t>, </a:t>
            </a:r>
            <a:r>
              <a:rPr lang="en-US" dirty="0" err="1"/>
              <a:t>ngClass</a:t>
            </a:r>
            <a:r>
              <a:rPr lang="en-US" dirty="0"/>
              <a:t>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Small Exercise Todo List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08AAFE0-78EC-42BD-A61D-EA2275EA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7" y="187537"/>
            <a:ext cx="11403495" cy="90868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Binding</a:t>
            </a:r>
            <a:endParaRPr lang="en-US" sz="31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3E369C-9168-1F5F-7B40-4AA91CB22D9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0613" y="1252619"/>
            <a:ext cx="9983431" cy="4556915"/>
          </a:xfrm>
        </p:spPr>
        <p:txBody>
          <a:bodyPr/>
          <a:lstStyle/>
          <a:p>
            <a:pPr lvl="4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Data binding is the communication between Angular component and view/HTML/DOM</a:t>
            </a:r>
          </a:p>
          <a:p>
            <a:pPr lvl="4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Two types of data binding</a:t>
            </a:r>
          </a:p>
          <a:p>
            <a:pPr lvl="5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One-way: Changes in the view reflects changes in the component </a:t>
            </a:r>
            <a:r>
              <a:rPr lang="en-US" sz="2400" b="1" dirty="0">
                <a:solidFill>
                  <a:schemeClr val="tx1"/>
                </a:solidFill>
              </a:rPr>
              <a:t>OR</a:t>
            </a:r>
            <a:r>
              <a:rPr lang="en-US" sz="2400" dirty="0">
                <a:solidFill>
                  <a:schemeClr val="tx1"/>
                </a:solidFill>
              </a:rPr>
              <a:t> vice versa: changes in the component reflect the view </a:t>
            </a:r>
          </a:p>
          <a:p>
            <a:pPr lvl="5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Two-way: Recursive Binding - Changes in the view reflects changes in the component </a:t>
            </a:r>
            <a:r>
              <a:rPr lang="en-US" sz="2400" b="1" dirty="0">
                <a:solidFill>
                  <a:schemeClr val="tx1"/>
                </a:solidFill>
              </a:rPr>
              <a:t>AND</a:t>
            </a:r>
            <a:r>
              <a:rPr lang="en-US" sz="2400" dirty="0">
                <a:solidFill>
                  <a:schemeClr val="tx1"/>
                </a:solidFill>
              </a:rPr>
              <a:t> changes in the component reflects the view  </a:t>
            </a:r>
          </a:p>
        </p:txBody>
      </p:sp>
    </p:spTree>
    <p:extLst>
      <p:ext uri="{BB962C8B-B14F-4D97-AF65-F5344CB8AC3E}">
        <p14:creationId xmlns:p14="http://schemas.microsoft.com/office/powerpoint/2010/main" val="374597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04A859-6918-7E4C-F82B-0F0710152704}"/>
              </a:ext>
            </a:extLst>
          </p:cNvPr>
          <p:cNvCxnSpPr>
            <a:stCxn id="8" idx="6"/>
            <a:endCxn id="13" idx="3"/>
          </p:cNvCxnSpPr>
          <p:nvPr/>
        </p:nvCxnSpPr>
        <p:spPr>
          <a:xfrm flipV="1">
            <a:off x="8280402" y="3407670"/>
            <a:ext cx="3622000" cy="1197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7" y="187537"/>
            <a:ext cx="11403495" cy="9086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Binding</a:t>
            </a:r>
            <a:br>
              <a:rPr lang="en-US" dirty="0"/>
            </a:br>
            <a:r>
              <a:rPr lang="en-US" dirty="0"/>
              <a:t>One-way Binding Example – String Interpolation</a:t>
            </a:r>
            <a:endParaRPr lang="en-US" sz="31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3E369C-9168-1F5F-7B40-4AA91CB22D9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4327" y="1431836"/>
            <a:ext cx="4146015" cy="1739536"/>
          </a:xfrm>
        </p:spPr>
        <p:txBody>
          <a:bodyPr>
            <a:noAutofit/>
          </a:bodyPr>
          <a:lstStyle/>
          <a:p>
            <a:r>
              <a:rPr lang="en-US" u="sng" dirty="0">
                <a:solidFill>
                  <a:schemeClr val="tx1"/>
                </a:solidFill>
                <a:latin typeface="Cascadia Mono" panose="020B0609020000020004" pitchFamily="49" charset="0"/>
              </a:rPr>
              <a:t>File: </a:t>
            </a:r>
            <a:r>
              <a:rPr lang="en-US" u="sng" dirty="0" err="1">
                <a:solidFill>
                  <a:schemeClr val="tx1"/>
                </a:solidFill>
                <a:latin typeface="Cascadia Mono" panose="020B0609020000020004" pitchFamily="49" charset="0"/>
              </a:rPr>
              <a:t>app.component.ts</a:t>
            </a:r>
            <a:endParaRPr lang="en-US" u="sng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title =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'AngularPart1’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D9410C-1B2A-A83B-9FD0-9092CB7D0F5D}"/>
              </a:ext>
            </a:extLst>
          </p:cNvPr>
          <p:cNvSpPr txBox="1"/>
          <p:nvPr/>
        </p:nvSpPr>
        <p:spPr>
          <a:xfrm>
            <a:off x="6096000" y="1431836"/>
            <a:ext cx="47679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0000"/>
                </a:solidFill>
                <a:latin typeface="Cascadia Mono" panose="020B0609020000020004" pitchFamily="49" charset="0"/>
              </a:rPr>
              <a:t>File: app.component.html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Hello 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{{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0" dirty="0">
                <a:solidFill>
                  <a:srgbClr val="800080"/>
                </a:solidFill>
                <a:latin typeface="Cascadia Mono" panose="020B0609020000020004" pitchFamily="49" charset="0"/>
              </a:rPr>
              <a:t>title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}}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! 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b="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2E57E7-548D-2ABE-C456-CEF27CFB7B88}"/>
              </a:ext>
            </a:extLst>
          </p:cNvPr>
          <p:cNvSpPr/>
          <p:nvPr/>
        </p:nvSpPr>
        <p:spPr>
          <a:xfrm>
            <a:off x="6589487" y="4147493"/>
            <a:ext cx="1690915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is updated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FBF0D1-2925-9363-C6D6-39D9F7C79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554" y="3093329"/>
            <a:ext cx="5797848" cy="62868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F46149-7107-999E-FD72-22D169430725}"/>
              </a:ext>
            </a:extLst>
          </p:cNvPr>
          <p:cNvCxnSpPr>
            <a:endCxn id="8" idx="1"/>
          </p:cNvCxnSpPr>
          <p:nvPr/>
        </p:nvCxnSpPr>
        <p:spPr>
          <a:xfrm>
            <a:off x="6238813" y="3722011"/>
            <a:ext cx="598303" cy="559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A691E9B-B56D-6F12-9BE1-5FEF53F6A7DA}"/>
              </a:ext>
            </a:extLst>
          </p:cNvPr>
          <p:cNvSpPr/>
          <p:nvPr/>
        </p:nvSpPr>
        <p:spPr>
          <a:xfrm>
            <a:off x="2431142" y="4147493"/>
            <a:ext cx="1690915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 is assigned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374EA5E-D10E-BB85-18C2-B704EA1779D7}"/>
              </a:ext>
            </a:extLst>
          </p:cNvPr>
          <p:cNvSpPr/>
          <p:nvPr/>
        </p:nvSpPr>
        <p:spPr>
          <a:xfrm>
            <a:off x="4122057" y="4376093"/>
            <a:ext cx="2467430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Update View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0B5AAE-73C7-4AF9-F187-192E367CC21D}"/>
              </a:ext>
            </a:extLst>
          </p:cNvPr>
          <p:cNvSpPr txBox="1"/>
          <p:nvPr/>
        </p:nvSpPr>
        <p:spPr>
          <a:xfrm>
            <a:off x="3120572" y="5168478"/>
            <a:ext cx="486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One-way Binding Collaboration Diagram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B749E6-8A2E-35A8-0654-052E5D2E83BC}"/>
              </a:ext>
            </a:extLst>
          </p:cNvPr>
          <p:cNvCxnSpPr>
            <a:cxnSpLocks/>
          </p:cNvCxnSpPr>
          <p:nvPr/>
        </p:nvCxnSpPr>
        <p:spPr>
          <a:xfrm>
            <a:off x="5203371" y="1431836"/>
            <a:ext cx="0" cy="2472507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09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7" y="187537"/>
            <a:ext cx="11403495" cy="9086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Binding</a:t>
            </a:r>
            <a:br>
              <a:rPr lang="en-US" dirty="0"/>
            </a:br>
            <a:r>
              <a:rPr lang="en-US" dirty="0"/>
              <a:t>Two-way Binding Example – Directive </a:t>
            </a:r>
            <a:r>
              <a:rPr lang="en-US" dirty="0" err="1"/>
              <a:t>ngModel</a:t>
            </a:r>
            <a:r>
              <a:rPr lang="en-US" dirty="0"/>
              <a:t> </a:t>
            </a:r>
            <a:endParaRPr lang="en-US" sz="31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3E369C-9168-1F5F-7B40-4AA91CB22D9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6613" y="1470689"/>
            <a:ext cx="4146015" cy="1739536"/>
          </a:xfrm>
        </p:spPr>
        <p:txBody>
          <a:bodyPr>
            <a:noAutofit/>
          </a:bodyPr>
          <a:lstStyle/>
          <a:p>
            <a:r>
              <a:rPr lang="en-US" u="sng" dirty="0">
                <a:solidFill>
                  <a:schemeClr val="tx1"/>
                </a:solidFill>
                <a:latin typeface="Cascadia Mono" panose="020B0609020000020004" pitchFamily="49" charset="0"/>
              </a:rPr>
              <a:t>File: </a:t>
            </a:r>
            <a:r>
              <a:rPr lang="en-US" u="sng" dirty="0" err="1">
                <a:solidFill>
                  <a:schemeClr val="tx1"/>
                </a:solidFill>
                <a:latin typeface="Cascadia Mono" panose="020B0609020000020004" pitchFamily="49" charset="0"/>
              </a:rPr>
              <a:t>app.component.ts</a:t>
            </a:r>
            <a:endParaRPr lang="en-US" u="sng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echo = ‘’;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D9410C-1B2A-A83B-9FD0-9092CB7D0F5D}"/>
              </a:ext>
            </a:extLst>
          </p:cNvPr>
          <p:cNvSpPr txBox="1"/>
          <p:nvPr/>
        </p:nvSpPr>
        <p:spPr>
          <a:xfrm>
            <a:off x="6096000" y="1470689"/>
            <a:ext cx="58938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0000"/>
                </a:solidFill>
                <a:latin typeface="Cascadia Mono" panose="020B0609020000020004" pitchFamily="49" charset="0"/>
              </a:rPr>
              <a:t>File: app.component.html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="text"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[(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ngModel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)]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=“echo"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{{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ascadia Mono" panose="020B0609020000020004" pitchFamily="49" charset="0"/>
              </a:rPr>
              <a:t>echo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}}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b="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2E57E7-548D-2ABE-C456-CEF27CFB7B88}"/>
              </a:ext>
            </a:extLst>
          </p:cNvPr>
          <p:cNvSpPr/>
          <p:nvPr/>
        </p:nvSpPr>
        <p:spPr>
          <a:xfrm>
            <a:off x="2344211" y="4050362"/>
            <a:ext cx="2227942" cy="767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is Updated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691E9B-B56D-6F12-9BE1-5FEF53F6A7DA}"/>
              </a:ext>
            </a:extLst>
          </p:cNvPr>
          <p:cNvSpPr/>
          <p:nvPr/>
        </p:nvSpPr>
        <p:spPr>
          <a:xfrm>
            <a:off x="6096000" y="4050362"/>
            <a:ext cx="1865085" cy="767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is Changed</a:t>
            </a:r>
          </a:p>
        </p:txBody>
      </p:sp>
      <p:sp>
        <p:nvSpPr>
          <p:cNvPr id="21" name="Arrow: Curved Down 20">
            <a:extLst>
              <a:ext uri="{FF2B5EF4-FFF2-40B4-BE49-F238E27FC236}">
                <a16:creationId xmlns:a16="http://schemas.microsoft.com/office/drawing/2014/main" id="{1A298EFD-4AE8-6E4B-407D-51FA690776F9}"/>
              </a:ext>
            </a:extLst>
          </p:cNvPr>
          <p:cNvSpPr/>
          <p:nvPr/>
        </p:nvSpPr>
        <p:spPr>
          <a:xfrm flipH="1">
            <a:off x="3614056" y="3201175"/>
            <a:ext cx="2879945" cy="849187"/>
          </a:xfrm>
          <a:prstGeom prst="curvedDownArrow">
            <a:avLst/>
          </a:prstGeom>
          <a:ln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 Update Component </a:t>
            </a:r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36CDE5AC-C59B-6396-AAD9-A32DA9E38202}"/>
              </a:ext>
            </a:extLst>
          </p:cNvPr>
          <p:cNvSpPr/>
          <p:nvPr/>
        </p:nvSpPr>
        <p:spPr>
          <a:xfrm>
            <a:off x="3686629" y="4817392"/>
            <a:ext cx="3135085" cy="938345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2. Update View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835BD34-F8E4-87CC-3505-1B221794D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599" y="3014497"/>
            <a:ext cx="3238666" cy="990651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7E8378-76F4-C0E9-9F35-290820CA4810}"/>
              </a:ext>
            </a:extLst>
          </p:cNvPr>
          <p:cNvCxnSpPr>
            <a:cxnSpLocks/>
            <a:stCxn id="6" idx="0"/>
            <a:endCxn id="25" idx="1"/>
          </p:cNvCxnSpPr>
          <p:nvPr/>
        </p:nvCxnSpPr>
        <p:spPr>
          <a:xfrm flipV="1">
            <a:off x="7028543" y="3509823"/>
            <a:ext cx="837056" cy="54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AA00B15-626D-DA0A-F6AB-74C5CADF1E1F}"/>
              </a:ext>
            </a:extLst>
          </p:cNvPr>
          <p:cNvCxnSpPr>
            <a:cxnSpLocks/>
            <a:stCxn id="6" idx="5"/>
            <a:endCxn id="25" idx="2"/>
          </p:cNvCxnSpPr>
          <p:nvPr/>
        </p:nvCxnSpPr>
        <p:spPr>
          <a:xfrm flipV="1">
            <a:off x="7687950" y="4005148"/>
            <a:ext cx="1796982" cy="699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762987C-647E-EB99-0B76-CCC73D037B9D}"/>
              </a:ext>
            </a:extLst>
          </p:cNvPr>
          <p:cNvSpPr txBox="1"/>
          <p:nvPr/>
        </p:nvSpPr>
        <p:spPr>
          <a:xfrm>
            <a:off x="3076484" y="5813222"/>
            <a:ext cx="486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Two-way Binding Collaboration Diagram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CE0D87B-F7F9-0A4D-1EE1-B389E940EBCF}"/>
              </a:ext>
            </a:extLst>
          </p:cNvPr>
          <p:cNvCxnSpPr>
            <a:cxnSpLocks/>
          </p:cNvCxnSpPr>
          <p:nvPr/>
        </p:nvCxnSpPr>
        <p:spPr>
          <a:xfrm>
            <a:off x="5203371" y="1431836"/>
            <a:ext cx="0" cy="1412964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21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7" y="187537"/>
            <a:ext cx="11403495" cy="90868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Binding </a:t>
            </a:r>
            <a:endParaRPr lang="en-US" sz="31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5B421A-02F4-2CC4-FF3F-D83CFCC804D2}"/>
              </a:ext>
            </a:extLst>
          </p:cNvPr>
          <p:cNvSpPr txBox="1"/>
          <p:nvPr/>
        </p:nvSpPr>
        <p:spPr>
          <a:xfrm>
            <a:off x="620486" y="1277258"/>
            <a:ext cx="109510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Different data binding types are below. Their syntax is expressed in the view/HTML</a:t>
            </a:r>
          </a:p>
          <a:p>
            <a:endParaRPr lang="en-US" sz="28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800" dirty="0"/>
              <a:t>String Interpolation: {{ expression }}, </a:t>
            </a:r>
            <a:r>
              <a:rPr lang="en-US" sz="2800" dirty="0" err="1"/>
              <a:t>e.g</a:t>
            </a:r>
            <a:r>
              <a:rPr lang="en-US" sz="2800" dirty="0"/>
              <a:t> {{ title }}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800" dirty="0"/>
              <a:t>Property binding: [target] = “expression”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800" dirty="0"/>
              <a:t>Attribute binding: [target] = “expression”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800" dirty="0"/>
              <a:t>Two-way binding: [(target)] = “expression”, </a:t>
            </a:r>
            <a:r>
              <a:rPr lang="en-US" sz="2800" dirty="0" err="1"/>
              <a:t>e.g</a:t>
            </a:r>
            <a:r>
              <a:rPr lang="en-US" sz="2800" dirty="0"/>
              <a:t>: </a:t>
            </a:r>
            <a:r>
              <a:rPr lang="en-US" sz="2800" dirty="0" err="1"/>
              <a:t>ngModel</a:t>
            </a:r>
            <a:endParaRPr lang="en-US" sz="28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800" dirty="0"/>
              <a:t>Class and Style binding: [target] = “expression” - </a:t>
            </a:r>
            <a:r>
              <a:rPr lang="en-US" sz="2800" i="1" u="sng" dirty="0"/>
              <a:t>Will be discussed in the future studies</a:t>
            </a:r>
          </a:p>
        </p:txBody>
      </p:sp>
    </p:spTree>
    <p:extLst>
      <p:ext uri="{BB962C8B-B14F-4D97-AF65-F5344CB8AC3E}">
        <p14:creationId xmlns:p14="http://schemas.microsoft.com/office/powerpoint/2010/main" val="386450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7" y="187537"/>
            <a:ext cx="11403495" cy="9086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Binding</a:t>
            </a:r>
            <a:br>
              <a:rPr lang="en-US" dirty="0"/>
            </a:br>
            <a:r>
              <a:rPr lang="en-US" dirty="0"/>
              <a:t>Property Binding: [target] = “expression” </a:t>
            </a:r>
            <a:endParaRPr lang="en-US" sz="31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5B421A-02F4-2CC4-FF3F-D83CFCC804D2}"/>
              </a:ext>
            </a:extLst>
          </p:cNvPr>
          <p:cNvSpPr txBox="1"/>
          <p:nvPr/>
        </p:nvSpPr>
        <p:spPr>
          <a:xfrm>
            <a:off x="265243" y="1255486"/>
            <a:ext cx="116615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</a:t>
            </a:r>
            <a:r>
              <a:rPr lang="en-US" sz="2400" b="1" u="sng" dirty="0"/>
              <a:t>DOM is constructed</a:t>
            </a:r>
            <a:r>
              <a:rPr lang="en-US" sz="2400" dirty="0"/>
              <a:t> from the </a:t>
            </a:r>
            <a:r>
              <a:rPr lang="en-US" sz="2400" b="1" u="sng" dirty="0"/>
              <a:t>parsed</a:t>
            </a:r>
            <a:r>
              <a:rPr lang="en-US" sz="2400" dirty="0"/>
              <a:t> HTML during runtime. And thus, every element has its own runtime </a:t>
            </a:r>
            <a:r>
              <a:rPr lang="en-US" sz="2400" dirty="0" err="1"/>
              <a:t>Javascript</a:t>
            </a:r>
            <a:r>
              <a:rPr lang="en-US" sz="2400" dirty="0"/>
              <a:t> object such as button object (</a:t>
            </a:r>
            <a:r>
              <a:rPr lang="en-US" sz="2400" dirty="0" err="1"/>
              <a:t>HTMLButtonElement</a:t>
            </a:r>
            <a:r>
              <a:rPr lang="en-US" sz="2400" dirty="0"/>
              <a:t>). Then each </a:t>
            </a:r>
            <a:r>
              <a:rPr lang="en-US" sz="2400" dirty="0" err="1"/>
              <a:t>Javascript</a:t>
            </a:r>
            <a:r>
              <a:rPr lang="en-US" sz="2400" dirty="0"/>
              <a:t> object has properties </a:t>
            </a:r>
            <a:r>
              <a:rPr lang="en-US" sz="2400" dirty="0" err="1"/>
              <a:t>e.g</a:t>
            </a:r>
            <a:r>
              <a:rPr lang="en-US" sz="2400" dirty="0"/>
              <a:t>: </a:t>
            </a:r>
            <a:r>
              <a:rPr lang="en-US" sz="2400" dirty="0" err="1"/>
              <a:t>innerText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Button properties can be found @ </a:t>
            </a:r>
            <a:r>
              <a:rPr lang="en-US" sz="2400" dirty="0">
                <a:hlinkClick r:id="rId2"/>
              </a:rPr>
              <a:t>https://www.w3schools.com/jsref/dom_obj_pushbutton.asp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https://developer.mozilla.org/en-US/docs/Web/API/HTMLButtonElement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45D3B93-68D4-AA4C-641B-B412312BB65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3486" y="4378234"/>
            <a:ext cx="4146015" cy="2536461"/>
          </a:xfrm>
        </p:spPr>
        <p:txBody>
          <a:bodyPr>
            <a:noAutofit/>
          </a:bodyPr>
          <a:lstStyle/>
          <a:p>
            <a:r>
              <a:rPr lang="en-US" u="sng" dirty="0">
                <a:solidFill>
                  <a:schemeClr val="tx1"/>
                </a:solidFill>
                <a:latin typeface="Cascadia Mono" panose="020B0609020000020004" pitchFamily="49" charset="0"/>
              </a:rPr>
              <a:t>File: </a:t>
            </a:r>
            <a:r>
              <a:rPr lang="en-US" u="sng" dirty="0" err="1">
                <a:solidFill>
                  <a:schemeClr val="tx1"/>
                </a:solidFill>
                <a:latin typeface="Cascadia Mono" panose="020B0609020000020004" pitchFamily="49" charset="0"/>
              </a:rPr>
              <a:t>app.component.ts</a:t>
            </a:r>
            <a:endParaRPr lang="en-US" u="sng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getButtonTitle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():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"My Button Title"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E2D61D-88B9-1DF3-3500-7BA015E3407A}"/>
              </a:ext>
            </a:extLst>
          </p:cNvPr>
          <p:cNvSpPr txBox="1"/>
          <p:nvPr/>
        </p:nvSpPr>
        <p:spPr>
          <a:xfrm>
            <a:off x="5307162" y="4378235"/>
            <a:ext cx="66195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0000"/>
                </a:solidFill>
                <a:latin typeface="Cascadia Mono" panose="020B0609020000020004" pitchFamily="49" charset="0"/>
              </a:rPr>
              <a:t>File: app.component.html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innerText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getButtonTitle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()"&gt;&lt;/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45F556-8B47-6AA9-49CA-40D790A4D3EC}"/>
              </a:ext>
            </a:extLst>
          </p:cNvPr>
          <p:cNvCxnSpPr>
            <a:cxnSpLocks/>
          </p:cNvCxnSpPr>
          <p:nvPr/>
        </p:nvCxnSpPr>
        <p:spPr>
          <a:xfrm>
            <a:off x="4820930" y="4378234"/>
            <a:ext cx="0" cy="2060278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558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7" y="187537"/>
            <a:ext cx="11403495" cy="9086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Binding</a:t>
            </a:r>
            <a:br>
              <a:rPr lang="en-US" dirty="0"/>
            </a:br>
            <a:r>
              <a:rPr lang="en-US" dirty="0"/>
              <a:t>Attribute Binding: [target] = “expression” </a:t>
            </a:r>
            <a:endParaRPr lang="en-US" sz="31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5B421A-02F4-2CC4-FF3F-D83CFCC804D2}"/>
              </a:ext>
            </a:extLst>
          </p:cNvPr>
          <p:cNvSpPr txBox="1"/>
          <p:nvPr/>
        </p:nvSpPr>
        <p:spPr>
          <a:xfrm>
            <a:off x="493486" y="1560286"/>
            <a:ext cx="114367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Attribute binding allows to set </a:t>
            </a:r>
            <a:r>
              <a:rPr lang="en-US" sz="2400" b="1" u="sng" dirty="0"/>
              <a:t>HTML attribute</a:t>
            </a:r>
            <a:r>
              <a:rPr lang="en-US" sz="2400" dirty="0"/>
              <a:t> during runtime such as button disabled. It must be prefix with </a:t>
            </a:r>
            <a:r>
              <a:rPr lang="en-US" sz="2400" dirty="0" err="1"/>
              <a:t>attr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Button attributes can be found @ </a:t>
            </a:r>
            <a:r>
              <a:rPr lang="en-US" sz="2400" dirty="0">
                <a:hlinkClick r:id="rId2"/>
              </a:rPr>
              <a:t>https://www.w3schools.com/tags/tag_button.asp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https://developer.mozilla.org/en-US/docs/Web/HTML/Element/button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45D3B93-68D4-AA4C-641B-B412312BB65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61725" y="4155441"/>
            <a:ext cx="4146015" cy="2536461"/>
          </a:xfrm>
        </p:spPr>
        <p:txBody>
          <a:bodyPr>
            <a:noAutofit/>
          </a:bodyPr>
          <a:lstStyle/>
          <a:p>
            <a:r>
              <a:rPr lang="en-US" u="sng" dirty="0">
                <a:solidFill>
                  <a:schemeClr val="tx1"/>
                </a:solidFill>
                <a:latin typeface="Cascadia Mono" panose="020B0609020000020004" pitchFamily="49" charset="0"/>
              </a:rPr>
              <a:t>File: </a:t>
            </a:r>
            <a:r>
              <a:rPr lang="en-US" u="sng" dirty="0" err="1">
                <a:solidFill>
                  <a:schemeClr val="tx1"/>
                </a:solidFill>
                <a:latin typeface="Cascadia Mono" panose="020B0609020000020004" pitchFamily="49" charset="0"/>
              </a:rPr>
              <a:t>app.component.ts</a:t>
            </a:r>
            <a:endParaRPr lang="en-US" u="sng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getButtonState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(): 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boolean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true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E2D61D-88B9-1DF3-3500-7BA015E3407A}"/>
              </a:ext>
            </a:extLst>
          </p:cNvPr>
          <p:cNvSpPr txBox="1"/>
          <p:nvPr/>
        </p:nvSpPr>
        <p:spPr>
          <a:xfrm>
            <a:off x="4833257" y="4153264"/>
            <a:ext cx="72872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0000"/>
                </a:solidFill>
                <a:latin typeface="Cascadia Mono" panose="020B0609020000020004" pitchFamily="49" charset="0"/>
              </a:rPr>
              <a:t>File: app.component.html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attr.disabled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getButtonState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()"&gt;&lt;/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45F556-8B47-6AA9-49CA-40D790A4D3EC}"/>
              </a:ext>
            </a:extLst>
          </p:cNvPr>
          <p:cNvCxnSpPr>
            <a:cxnSpLocks/>
          </p:cNvCxnSpPr>
          <p:nvPr/>
        </p:nvCxnSpPr>
        <p:spPr>
          <a:xfrm>
            <a:off x="4513942" y="4153264"/>
            <a:ext cx="0" cy="2060278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992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3CF-A796-7EAD-540C-EB09D0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7" y="187537"/>
            <a:ext cx="11403495" cy="9086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Binding</a:t>
            </a:r>
            <a:br>
              <a:rPr lang="en-US" dirty="0"/>
            </a:br>
            <a:r>
              <a:rPr lang="en-US" dirty="0"/>
              <a:t>Attribute vs Property Binding </a:t>
            </a:r>
            <a:endParaRPr lang="en-US" sz="31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5E5D-61DE-8FE4-6915-D6431603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5B421A-02F4-2CC4-FF3F-D83CFCC804D2}"/>
              </a:ext>
            </a:extLst>
          </p:cNvPr>
          <p:cNvSpPr txBox="1"/>
          <p:nvPr/>
        </p:nvSpPr>
        <p:spPr>
          <a:xfrm>
            <a:off x="493486" y="1560286"/>
            <a:ext cx="1080588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Attribute binding </a:t>
            </a:r>
            <a:r>
              <a:rPr lang="en-US" sz="2400" b="1" u="sng" dirty="0"/>
              <a:t>binds HTML attribute</a:t>
            </a:r>
            <a:r>
              <a:rPr lang="en-US" sz="2400" dirty="0"/>
              <a:t> and is prefix with </a:t>
            </a:r>
            <a:r>
              <a:rPr lang="en-US" sz="2400" dirty="0" err="1"/>
              <a:t>attr</a:t>
            </a:r>
            <a:r>
              <a:rPr lang="en-US" sz="2400" dirty="0"/>
              <a:t>. such as</a:t>
            </a:r>
            <a:br>
              <a:rPr lang="en-US" sz="2400" dirty="0"/>
            </a:b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attr.disabled</a:t>
            </a:r>
            <a:r>
              <a:rPr lang="en-US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]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getButtonState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()"&gt;&lt;/</a:t>
            </a:r>
            <a:r>
              <a:rPr lang="en-US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32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Property binding </a:t>
            </a:r>
            <a:r>
              <a:rPr lang="en-US" sz="2400" b="1" u="sng" dirty="0"/>
              <a:t>binds DOM object property</a:t>
            </a:r>
            <a:r>
              <a:rPr lang="en-US" sz="2400" dirty="0"/>
              <a:t> such as</a:t>
            </a:r>
            <a:br>
              <a:rPr lang="en-US" sz="2400" dirty="0"/>
            </a:b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scadia Mono" panose="020B0609020000020004" pitchFamily="49" charset="0"/>
              </a:rPr>
              <a:t>[disabled]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getButtonState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()"&gt;&lt;/</a:t>
            </a:r>
            <a:r>
              <a:rPr lang="en-US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32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Attribute and Property </a:t>
            </a:r>
            <a:r>
              <a:rPr lang="en-US" sz="2400" b="1" u="sng" dirty="0"/>
              <a:t>usually but not always</a:t>
            </a:r>
            <a:r>
              <a:rPr lang="en-US" sz="2400" dirty="0"/>
              <a:t> have the same name such as attribute </a:t>
            </a:r>
            <a:r>
              <a:rPr lang="en-US" sz="2400" dirty="0" err="1"/>
              <a:t>rowspan</a:t>
            </a:r>
            <a:r>
              <a:rPr lang="en-US" sz="2400" dirty="0"/>
              <a:t> vs property </a:t>
            </a:r>
            <a:r>
              <a:rPr lang="en-US" sz="2400" dirty="0" err="1"/>
              <a:t>rowSpan</a:t>
            </a:r>
            <a:r>
              <a:rPr lang="en-US" sz="2400" dirty="0"/>
              <a:t>. Their semantic/meaning is the same but syntactically is different.</a:t>
            </a:r>
            <a:endParaRPr lang="en-US" sz="3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907689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8316A4-DB9D-4B40-83D1-0433996D54B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E5C9C91-7BEA-497B-8B74-808BB0864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9FD94B-CF2B-4485-954E-6805E96E51F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6497</TotalTime>
  <Words>1505</Words>
  <Application>Microsoft Office PowerPoint</Application>
  <PresentationFormat>Widescreen</PresentationFormat>
  <Paragraphs>232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Cascadia Mono</vt:lpstr>
      <vt:lpstr>Century Gothic</vt:lpstr>
      <vt:lpstr>Consolas</vt:lpstr>
      <vt:lpstr>Wingdings</vt:lpstr>
      <vt:lpstr>Wingdings 3</vt:lpstr>
      <vt:lpstr>Wisp</vt:lpstr>
      <vt:lpstr>Angular Part 2 – Data &amp; Event Binding Wednesday, December 6, 2023</vt:lpstr>
      <vt:lpstr>Agenda</vt:lpstr>
      <vt:lpstr>Data Binding</vt:lpstr>
      <vt:lpstr>Data Binding One-way Binding Example – String Interpolation</vt:lpstr>
      <vt:lpstr>Data Binding Two-way Binding Example – Directive ngModel </vt:lpstr>
      <vt:lpstr>Data Binding </vt:lpstr>
      <vt:lpstr>Data Binding Property Binding: [target] = “expression” </vt:lpstr>
      <vt:lpstr>Data Binding Attribute Binding: [target] = “expression” </vt:lpstr>
      <vt:lpstr>Data Binding Attribute vs Property Binding </vt:lpstr>
      <vt:lpstr>Event Binding Event Binding: (target) = “statement” </vt:lpstr>
      <vt:lpstr>Directives</vt:lpstr>
      <vt:lpstr>Directives Component Directives</vt:lpstr>
      <vt:lpstr>Directives Structural Directives - *ngIf or @if</vt:lpstr>
      <vt:lpstr>Directives Structural Directives - *ngFor or @for</vt:lpstr>
      <vt:lpstr>Directives Attribute Directives - ngStyle</vt:lpstr>
      <vt:lpstr>Directives Attribute Directives – ngClass</vt:lpstr>
      <vt:lpstr>Exercise Todo List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Part 1 - Introduction</dc:title>
  <dc:creator>Sonny Hoang</dc:creator>
  <cp:lastModifiedBy>Sonny Hoang</cp:lastModifiedBy>
  <cp:revision>337</cp:revision>
  <dcterms:created xsi:type="dcterms:W3CDTF">2023-11-21T15:49:25Z</dcterms:created>
  <dcterms:modified xsi:type="dcterms:W3CDTF">2023-12-05T18:23:47Z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