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379" r:id="rId7"/>
    <p:sldId id="394" r:id="rId8"/>
    <p:sldId id="395" r:id="rId9"/>
    <p:sldId id="390" r:id="rId10"/>
    <p:sldId id="391" r:id="rId11"/>
    <p:sldId id="39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4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8 – Dynamic &amp; Lazy Loading Components</a:t>
            </a:r>
            <a:br>
              <a:rPr lang="en-US" dirty="0"/>
            </a:br>
            <a:r>
              <a:rPr lang="en-US" sz="2800" dirty="0"/>
              <a:t>Wednesday, January 24, 2024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0476" y="4503248"/>
            <a:ext cx="7549408" cy="17451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Dynamic Loading Components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Lazy Loading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Dynamic Loading Components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536263" y="1139332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can use either *</a:t>
            </a:r>
            <a:r>
              <a:rPr lang="en-US" dirty="0" err="1"/>
              <a:t>ngIf</a:t>
            </a:r>
            <a:r>
              <a:rPr lang="en-US" dirty="0"/>
              <a:t> directive or dynamic component loader to dynamically loading components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1DAC6F-E5DA-13FE-2BEA-8520163C7626}"/>
              </a:ext>
            </a:extLst>
          </p:cNvPr>
          <p:cNvSpPr/>
          <p:nvPr/>
        </p:nvSpPr>
        <p:spPr>
          <a:xfrm>
            <a:off x="6373298" y="2461257"/>
            <a:ext cx="308696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DC83CA-751E-6460-FBD8-991A70C2DFB9}"/>
              </a:ext>
            </a:extLst>
          </p:cNvPr>
          <p:cNvSpPr/>
          <p:nvPr/>
        </p:nvSpPr>
        <p:spPr>
          <a:xfrm>
            <a:off x="1959426" y="3709225"/>
            <a:ext cx="308696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Components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197E9B-63D2-00B3-DDE7-11616D35B2E3}"/>
              </a:ext>
            </a:extLst>
          </p:cNvPr>
          <p:cNvSpPr/>
          <p:nvPr/>
        </p:nvSpPr>
        <p:spPr>
          <a:xfrm>
            <a:off x="6373298" y="5019973"/>
            <a:ext cx="308696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Dynamic </a:t>
            </a:r>
            <a:r>
              <a:rPr lang="en-US" dirty="0"/>
              <a:t>Component Loader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9A7E8EC-D170-BE38-9A4E-75BE06F5A98B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5046386" y="2918457"/>
            <a:ext cx="1326912" cy="124796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0745879-B154-89D7-5E1D-C83897A3E05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046386" y="4166425"/>
            <a:ext cx="1326912" cy="131074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BC66B-D0C8-994A-ED3E-39668F29F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0258-E8A4-D1E9-FCF5-55446D4E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80505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Dynamic Loading Components</a:t>
            </a:r>
            <a:br>
              <a:rPr lang="en-US" dirty="0"/>
            </a:br>
            <a:r>
              <a:rPr lang="en-US" dirty="0"/>
              <a:t>*</a:t>
            </a:r>
            <a:r>
              <a:rPr lang="en-US" dirty="0" err="1"/>
              <a:t>nfIf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5EE1F-D7BC-88E1-057B-E02CF9D8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F5CBE-5B58-BCF2-4B11-5C973A36E2B5}"/>
              </a:ext>
            </a:extLst>
          </p:cNvPr>
          <p:cNvSpPr txBox="1"/>
          <p:nvPr/>
        </p:nvSpPr>
        <p:spPr>
          <a:xfrm>
            <a:off x="625640" y="1076711"/>
            <a:ext cx="107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messaage</a:t>
            </a:r>
            <a:r>
              <a:rPr lang="en-US" dirty="0"/>
              <a:t>-box example below load component dynamically using 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DF550-6809-785A-623D-6723553F28E0}"/>
              </a:ext>
            </a:extLst>
          </p:cNvPr>
          <p:cNvSpPr txBox="1"/>
          <p:nvPr/>
        </p:nvSpPr>
        <p:spPr>
          <a:xfrm>
            <a:off x="202116" y="1776052"/>
            <a:ext cx="6118916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scadia Mono" panose="020B0609020000020004" pitchFamily="49" charset="0"/>
              </a:rPr>
              <a:t>File: authentication.component.html</a:t>
            </a:r>
          </a:p>
          <a:p>
            <a:endParaRPr lang="en-US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="container"&gt;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="row"&gt;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="col-xs-12"&gt;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app-message-box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[message]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="error"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="error"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(close)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onCloseMessageBox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app-message-box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authForm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)"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#authForm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="ngForm"&gt;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email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="password"&gt;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Password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="password"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="password"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9CA2A-F80B-DB81-0B2E-6745D71A3D4A}"/>
              </a:ext>
            </a:extLst>
          </p:cNvPr>
          <p:cNvSpPr txBox="1"/>
          <p:nvPr/>
        </p:nvSpPr>
        <p:spPr>
          <a:xfrm>
            <a:off x="7060819" y="1776052"/>
            <a:ext cx="48609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message-box.component.html</a:t>
            </a: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="backdrop"&gt;&lt;/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="message-box"&gt;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200" b="0" dirty="0">
                <a:solidFill>
                  <a:srgbClr val="800080"/>
                </a:solidFill>
                <a:latin typeface="Cascadia Mono" panose="020B0609020000020004" pitchFamily="49" charset="0"/>
              </a:rPr>
              <a:t>message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onClose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()"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Close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F13FA-8CC8-F0AA-04CB-0EA258EBADE4}"/>
              </a:ext>
            </a:extLst>
          </p:cNvPr>
          <p:cNvSpPr txBox="1"/>
          <p:nvPr/>
        </p:nvSpPr>
        <p:spPr>
          <a:xfrm>
            <a:off x="7060819" y="3412574"/>
            <a:ext cx="503109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message-</a:t>
            </a:r>
            <a:r>
              <a:rPr lang="en-US" sz="1200" b="1" u="sn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box.component.ts</a:t>
            </a:r>
            <a:endParaRPr lang="en-US" sz="1200" b="1" u="sn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'app-message-box'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'./message-box.component.html'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'./message-box.component.css'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MessageBoxComponent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it-IT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message: </a:t>
            </a:r>
            <a:r>
              <a:rPr lang="it-IT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| </a:t>
            </a:r>
            <a:r>
              <a:rPr lang="it-IT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null</a:t>
            </a:r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endParaRPr lang="it-IT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close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onClose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close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818C3A-AFD4-B841-93EE-8191FF34CF4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774478" y="1446043"/>
            <a:ext cx="2241310" cy="122840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4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11BFB-CCB8-8008-04FB-5DF649F3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B63C-416F-F4A6-497E-6B793EF6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80505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Dynamic Loading Components</a:t>
            </a:r>
            <a:br>
              <a:rPr lang="en-US" dirty="0"/>
            </a:br>
            <a:r>
              <a:rPr lang="en-US" dirty="0"/>
              <a:t>*</a:t>
            </a:r>
            <a:r>
              <a:rPr lang="en-US" dirty="0" err="1"/>
              <a:t>nfIf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CA42D-1F3A-2274-F612-1EF1D80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A7C99-7585-E57B-9A64-5F1661255B6E}"/>
              </a:ext>
            </a:extLst>
          </p:cNvPr>
          <p:cNvSpPr txBox="1"/>
          <p:nvPr/>
        </p:nvSpPr>
        <p:spPr>
          <a:xfrm>
            <a:off x="625640" y="1076711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example below shows the message box pops up and the closing of the message box by setting </a:t>
            </a:r>
            <a:r>
              <a:rPr lang="en-US" dirty="0" err="1"/>
              <a:t>this.error</a:t>
            </a:r>
            <a:r>
              <a:rPr lang="en-US" dirty="0"/>
              <a:t> =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D6C0F-DA51-8ACE-B04A-216508EAABF5}"/>
              </a:ext>
            </a:extLst>
          </p:cNvPr>
          <p:cNvSpPr txBox="1"/>
          <p:nvPr/>
        </p:nvSpPr>
        <p:spPr>
          <a:xfrm>
            <a:off x="460635" y="1704989"/>
            <a:ext cx="61189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'@angular/common'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FormsModule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'@angular/forms'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'../message-box/message-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box.component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'app-authentication'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FormsModule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MessageBoxComponent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'./authentication.component.html'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'./authentication.component.css'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AuthenticationComponent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error: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|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(form: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form.valid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.error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'Invalid Form'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.log(form)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onCloseMessageBox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.error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09868E-6512-6174-55DF-3634996A68C9}"/>
              </a:ext>
            </a:extLst>
          </p:cNvPr>
          <p:cNvCxnSpPr>
            <a:cxnSpLocks/>
          </p:cNvCxnSpPr>
          <p:nvPr/>
        </p:nvCxnSpPr>
        <p:spPr>
          <a:xfrm flipH="1">
            <a:off x="2447567" y="1377291"/>
            <a:ext cx="6437611" cy="502350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8D742-AF87-AD1B-4EF5-33B00B04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68" y="3812850"/>
            <a:ext cx="5397777" cy="22924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03844-CF90-D4BD-F53D-A682DA942F38}"/>
              </a:ext>
            </a:extLst>
          </p:cNvPr>
          <p:cNvCxnSpPr>
            <a:cxnSpLocks/>
          </p:cNvCxnSpPr>
          <p:nvPr/>
        </p:nvCxnSpPr>
        <p:spPr>
          <a:xfrm flipH="1">
            <a:off x="1980054" y="1478165"/>
            <a:ext cx="3939483" cy="361634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9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78019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Component Loader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136725" y="605994"/>
            <a:ext cx="112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Example below shows the </a:t>
            </a:r>
            <a:r>
              <a:rPr lang="en-US" dirty="0" err="1"/>
              <a:t>showMessage</a:t>
            </a:r>
            <a:r>
              <a:rPr lang="en-US" dirty="0"/>
              <a:t> function to load </a:t>
            </a:r>
            <a:r>
              <a:rPr lang="en-US" dirty="0" err="1"/>
              <a:t>MessageBoxComponent</a:t>
            </a:r>
            <a:r>
              <a:rPr lang="en-US" dirty="0"/>
              <a:t> and to use local reference #viewContainerRef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659AB-8D9E-0F83-F261-EAB3206576DC}"/>
              </a:ext>
            </a:extLst>
          </p:cNvPr>
          <p:cNvSpPr txBox="1"/>
          <p:nvPr/>
        </p:nvSpPr>
        <p:spPr>
          <a:xfrm>
            <a:off x="205478" y="1105627"/>
            <a:ext cx="6118916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</a:t>
            </a:r>
            <a:r>
              <a:rPr lang="en-US" sz="1100" b="1" u="sn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authentication.component.ts</a:t>
            </a:r>
            <a:endParaRPr lang="en-US" sz="1100" b="1" u="sn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'app-authentication'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FormsModule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MessageBoxComponent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'./authentication.component.html'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'./authentication.component.css'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AuthenticationComponent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ViewChild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'viewContainerRef'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read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ViewContainerRef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static: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messageBoxContainer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ViewContainerRef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closeMessageBoxSub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Subscription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(form: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NgForm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form.valid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.showMessage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'Dynamic Invalid Form'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.log(form)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showMessage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(message: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.messageBoxContainer.clear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componentRef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.messageBoxContainer.createComponent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MessageBoxComponent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componentRef.instance.message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message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.closeMessageBoxSub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componentRef.instance.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close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.subscribe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.closeMessageBoxSub.unsubscribe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.messageBoxContainer.clear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97A3B-CD79-6FE3-6FEB-191AFBE90C3B}"/>
              </a:ext>
            </a:extLst>
          </p:cNvPr>
          <p:cNvSpPr txBox="1"/>
          <p:nvPr/>
        </p:nvSpPr>
        <p:spPr>
          <a:xfrm>
            <a:off x="6147496" y="1250637"/>
            <a:ext cx="6118916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scadia Mono" panose="020B0609020000020004" pitchFamily="49" charset="0"/>
              </a:rPr>
              <a:t>File: authentication.component.html</a:t>
            </a:r>
          </a:p>
          <a:p>
            <a:endParaRPr lang="en-US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="container"&gt;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="row"&gt;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="col-xs-12"&gt;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6400"/>
                </a:solidFill>
                <a:latin typeface="Cascadia Mono" panose="020B0609020000020004" pitchFamily="49" charset="0"/>
              </a:rPr>
              <a:t>&lt;!--&lt;app-message-box [message]="error" *</a:t>
            </a:r>
            <a:r>
              <a:rPr lang="en-US" sz="11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ngIf</a:t>
            </a:r>
            <a:r>
              <a:rPr lang="en-US" sz="1100" dirty="0">
                <a:solidFill>
                  <a:srgbClr val="006400"/>
                </a:solidFill>
                <a:latin typeface="Cascadia Mono" panose="020B0609020000020004" pitchFamily="49" charset="0"/>
              </a:rPr>
              <a:t>="error" (close)="</a:t>
            </a:r>
            <a:r>
              <a:rPr lang="en-US" sz="11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onCloseMessageBox</a:t>
            </a:r>
            <a:r>
              <a:rPr lang="en-US" sz="1100" dirty="0">
                <a:solidFill>
                  <a:srgbClr val="006400"/>
                </a:solidFill>
                <a:latin typeface="Cascadia Mono" panose="020B0609020000020004" pitchFamily="49" charset="0"/>
              </a:rPr>
              <a:t>()"&gt;&lt;/app-message-box&gt;--&gt;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ng-container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#viewContainerRef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ng-container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authForm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)"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#authForm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="ngForm"&gt;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email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="password"&gt;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Password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="password"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="password"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EB4BC-0E47-FB2E-EA0E-4D8364EA8806}"/>
              </a:ext>
            </a:extLst>
          </p:cNvPr>
          <p:cNvCxnSpPr>
            <a:cxnSpLocks/>
          </p:cNvCxnSpPr>
          <p:nvPr/>
        </p:nvCxnSpPr>
        <p:spPr>
          <a:xfrm flipH="1">
            <a:off x="2626322" y="964967"/>
            <a:ext cx="1618270" cy="403329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89BB3-77A2-ABD2-9F8A-D3BD624B5887}"/>
              </a:ext>
            </a:extLst>
          </p:cNvPr>
          <p:cNvCxnSpPr>
            <a:cxnSpLocks/>
          </p:cNvCxnSpPr>
          <p:nvPr/>
        </p:nvCxnSpPr>
        <p:spPr>
          <a:xfrm>
            <a:off x="3547597" y="1168782"/>
            <a:ext cx="4338244" cy="135441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7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Component Loader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F1B4A-3940-EF30-1513-F987AA222E79}"/>
              </a:ext>
            </a:extLst>
          </p:cNvPr>
          <p:cNvSpPr txBox="1"/>
          <p:nvPr/>
        </p:nvSpPr>
        <p:spPr>
          <a:xfrm>
            <a:off x="378136" y="1808546"/>
            <a:ext cx="6118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Input, Output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'app-message-box'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'./message-box.component.html'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'./message-box.component.css'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MessageBoxComponent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it-IT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message: </a:t>
            </a:r>
            <a:r>
              <a:rPr lang="it-IT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| </a:t>
            </a:r>
            <a:r>
              <a:rPr lang="it-IT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null</a:t>
            </a:r>
            <a:r>
              <a:rPr lang="it-IT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endParaRPr lang="it-IT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close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onClose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close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A5895-F69B-8818-3E0F-C382F4B8CCDF}"/>
              </a:ext>
            </a:extLst>
          </p:cNvPr>
          <p:cNvSpPr txBox="1"/>
          <p:nvPr/>
        </p:nvSpPr>
        <p:spPr>
          <a:xfrm>
            <a:off x="6655182" y="2185780"/>
            <a:ext cx="61189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message-box.component.html</a:t>
            </a: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="backdrop"&gt;&lt;/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="message-box"&gt;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200" b="0" dirty="0">
                <a:solidFill>
                  <a:srgbClr val="800080"/>
                </a:solidFill>
                <a:latin typeface="Cascadia Mono" panose="020B0609020000020004" pitchFamily="49" charset="0"/>
              </a:rPr>
              <a:t>message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onClose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()"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Close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A0D4D-1F73-CEE2-13C6-E9544713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44" y="4159824"/>
            <a:ext cx="5219968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Lazy Loading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42981" y="781425"/>
            <a:ext cx="1124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Two ways to load the component: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Eager Loading – Load all components at once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Lazy Loading – Load components on demand using import. Note that the Resume component is not declared in the </a:t>
            </a:r>
            <a:r>
              <a:rPr lang="en-US" dirty="0" err="1"/>
              <a:t>app.route.ts</a:t>
            </a:r>
            <a:r>
              <a:rPr lang="en-US"/>
              <a:t> file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BB3C8-49A5-EFF4-647E-CDEFB9C6081F}"/>
              </a:ext>
            </a:extLst>
          </p:cNvPr>
          <p:cNvCxnSpPr>
            <a:cxnSpLocks/>
          </p:cNvCxnSpPr>
          <p:nvPr/>
        </p:nvCxnSpPr>
        <p:spPr>
          <a:xfrm>
            <a:off x="1920802" y="1327603"/>
            <a:ext cx="1970554" cy="299689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DAC798-7D09-8CFC-A020-370B060FC7B9}"/>
              </a:ext>
            </a:extLst>
          </p:cNvPr>
          <p:cNvSpPr txBox="1"/>
          <p:nvPr/>
        </p:nvSpPr>
        <p:spPr>
          <a:xfrm>
            <a:off x="396623" y="2706303"/>
            <a:ext cx="115017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Cascadia Mono" panose="020B0609020000020004" pitchFamily="49" charset="0"/>
              </a:rPr>
              <a:t>File: </a:t>
            </a:r>
            <a:r>
              <a:rPr lang="en-US" sz="1400" b="1" u="sng" dirty="0" err="1">
                <a:latin typeface="Cascadia Mono" panose="020B0609020000020004" pitchFamily="49" charset="0"/>
              </a:rPr>
              <a:t>app.route.ts</a:t>
            </a:r>
            <a:endParaRPr lang="en-US" sz="1400" b="1" u="sng" dirty="0"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Routes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AuthenticationComponent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'./authentication/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authentication.component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routes: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[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'authentication'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'full'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'authentication'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AuthenticationComponent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{ path: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'resume'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'./resume/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resume.component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ResumeComponent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249386-3B9B-FE02-9E86-764D2CFB918E}"/>
              </a:ext>
            </a:extLst>
          </p:cNvPr>
          <p:cNvCxnSpPr>
            <a:cxnSpLocks/>
          </p:cNvCxnSpPr>
          <p:nvPr/>
        </p:nvCxnSpPr>
        <p:spPr>
          <a:xfrm>
            <a:off x="2526964" y="1668373"/>
            <a:ext cx="3784459" cy="284175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7288</TotalTime>
  <Words>1259</Words>
  <Application>Microsoft Office PowerPoint</Application>
  <PresentationFormat>Widescreen</PresentationFormat>
  <Paragraphs>205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Cascadia Mono</vt:lpstr>
      <vt:lpstr>Century Gothic</vt:lpstr>
      <vt:lpstr>Posterama</vt:lpstr>
      <vt:lpstr>Wingdings</vt:lpstr>
      <vt:lpstr>Wingdings 3</vt:lpstr>
      <vt:lpstr>Wisp</vt:lpstr>
      <vt:lpstr>Angular Part 8 – Dynamic &amp; Lazy Loading Components Wednesday, January 24, 2024</vt:lpstr>
      <vt:lpstr>Agenda</vt:lpstr>
      <vt:lpstr>Dynamic Loading Components </vt:lpstr>
      <vt:lpstr>Dynamic Loading Components *nfIf </vt:lpstr>
      <vt:lpstr>Dynamic Loading Components *nfIf </vt:lpstr>
      <vt:lpstr>Dynamic Component Loader</vt:lpstr>
      <vt:lpstr>Dynamic Component Loader</vt:lpstr>
      <vt:lpstr>Lazy Loading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427</cp:revision>
  <dcterms:created xsi:type="dcterms:W3CDTF">2023-11-21T15:49:25Z</dcterms:created>
  <dcterms:modified xsi:type="dcterms:W3CDTF">2024-01-24T12:25:54Z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