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13"/>
  </p:notesMasterIdLst>
  <p:handoutMasterIdLst>
    <p:handoutMasterId r:id="rId14"/>
  </p:handoutMasterIdLst>
  <p:sldIdLst>
    <p:sldId id="256" r:id="rId5"/>
    <p:sldId id="310" r:id="rId6"/>
    <p:sldId id="379" r:id="rId7"/>
    <p:sldId id="390" r:id="rId8"/>
    <p:sldId id="391" r:id="rId9"/>
    <p:sldId id="392" r:id="rId10"/>
    <p:sldId id="39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0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824" y="6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 7 – Reactive Forms</a:t>
            </a:r>
            <a:br>
              <a:rPr lang="en-US" dirty="0"/>
            </a:br>
            <a:r>
              <a:rPr lang="en-US" sz="2800" dirty="0"/>
              <a:t>Wednesday, January 17, 2024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4277360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0476" y="4503248"/>
            <a:ext cx="7549408" cy="174515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FormGroup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FormArray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Form Validation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 err="1"/>
              <a:t>FormGroup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591265" y="841347"/>
            <a:ext cx="10780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/>
              <a:t>FormControl</a:t>
            </a:r>
            <a:r>
              <a:rPr lang="en-US" dirty="0"/>
              <a:t>(s)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First we define </a:t>
            </a:r>
            <a:r>
              <a:rPr lang="en-US" dirty="0" err="1"/>
              <a:t>formGroup</a:t>
            </a:r>
            <a:r>
              <a:rPr lang="en-US" dirty="0"/>
              <a:t> directive and next to describe the </a:t>
            </a:r>
            <a:r>
              <a:rPr lang="en-US" dirty="0" err="1"/>
              <a:t>FormControl</a:t>
            </a:r>
            <a:r>
              <a:rPr lang="en-US" dirty="0"/>
              <a:t>(s) such as name &amp; email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Finally we create a </a:t>
            </a:r>
            <a:r>
              <a:rPr lang="en-US" dirty="0" err="1"/>
              <a:t>FormGroup</a:t>
            </a:r>
            <a:r>
              <a:rPr lang="en-US" dirty="0"/>
              <a:t> using the injected </a:t>
            </a:r>
            <a:r>
              <a:rPr lang="en-US" dirty="0" err="1"/>
              <a:t>FormBuilder</a:t>
            </a:r>
            <a:r>
              <a:rPr lang="en-US" dirty="0"/>
              <a:t> and binds to the template </a:t>
            </a:r>
            <a:r>
              <a:rPr lang="en-US" dirty="0" err="1"/>
              <a:t>formControlName</a:t>
            </a:r>
            <a:r>
              <a:rPr lang="en-US" dirty="0"/>
              <a:t> and setting their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7AAD4-7127-6F67-D1F7-8D434324210F}"/>
              </a:ext>
            </a:extLst>
          </p:cNvPr>
          <p:cNvCxnSpPr>
            <a:cxnSpLocks/>
          </p:cNvCxnSpPr>
          <p:nvPr/>
        </p:nvCxnSpPr>
        <p:spPr>
          <a:xfrm flipH="1">
            <a:off x="2348450" y="2041676"/>
            <a:ext cx="1350401" cy="236656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FFF8CB-4C70-A8A9-049C-176671E0C6D7}"/>
              </a:ext>
            </a:extLst>
          </p:cNvPr>
          <p:cNvCxnSpPr>
            <a:cxnSpLocks/>
          </p:cNvCxnSpPr>
          <p:nvPr/>
        </p:nvCxnSpPr>
        <p:spPr>
          <a:xfrm>
            <a:off x="3534431" y="1449834"/>
            <a:ext cx="3698267" cy="98398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CF9586-C9F5-2D93-138E-934CA5516208}"/>
              </a:ext>
            </a:extLst>
          </p:cNvPr>
          <p:cNvCxnSpPr>
            <a:cxnSpLocks/>
          </p:cNvCxnSpPr>
          <p:nvPr/>
        </p:nvCxnSpPr>
        <p:spPr>
          <a:xfrm>
            <a:off x="8418679" y="1459172"/>
            <a:ext cx="979703" cy="136653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43EB2C-DED4-C2C1-2CBE-AE0B37F4DC23}"/>
              </a:ext>
            </a:extLst>
          </p:cNvPr>
          <p:cNvSpPr txBox="1"/>
          <p:nvPr/>
        </p:nvSpPr>
        <p:spPr>
          <a:xfrm>
            <a:off x="202116" y="2352178"/>
            <a:ext cx="61189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'app-root'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ReactiveFormsModule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'AngularPart7'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skillsForm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FormGroup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fb: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FormBuilder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.fb.group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name: 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‘My Name'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email: 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‘myemail@example.com'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onSubmit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`Name: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('name')?.value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email: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('email')?.value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CBDCD-3104-C3B4-9BAC-23D0C16E5F1D}"/>
              </a:ext>
            </a:extLst>
          </p:cNvPr>
          <p:cNvSpPr txBox="1"/>
          <p:nvPr/>
        </p:nvSpPr>
        <p:spPr>
          <a:xfrm>
            <a:off x="6243901" y="2382644"/>
            <a:ext cx="54093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formGroup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skillsForm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ngSubmit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onSubmit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="name"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email: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13B196-0A41-23A7-34BD-B62B8E34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32" y="4591621"/>
            <a:ext cx="4730993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78019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FormArray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404858" y="627484"/>
            <a:ext cx="1124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FormArray</a:t>
            </a:r>
            <a:r>
              <a:rPr lang="en-US" dirty="0"/>
              <a:t> is similar to </a:t>
            </a:r>
            <a:r>
              <a:rPr lang="en-US" dirty="0" err="1"/>
              <a:t>FormGroup</a:t>
            </a:r>
            <a:r>
              <a:rPr lang="en-US" dirty="0"/>
              <a:t> and it contains an array of controls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AA12C7-DDA3-3D90-F3FA-3BE8775569FA}"/>
              </a:ext>
            </a:extLst>
          </p:cNvPr>
          <p:cNvCxnSpPr>
            <a:cxnSpLocks/>
          </p:cNvCxnSpPr>
          <p:nvPr/>
        </p:nvCxnSpPr>
        <p:spPr>
          <a:xfrm flipH="1">
            <a:off x="2963206" y="964967"/>
            <a:ext cx="804397" cy="195698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9FAF28-F78A-D370-95F0-B331D4B03897}"/>
              </a:ext>
            </a:extLst>
          </p:cNvPr>
          <p:cNvSpPr txBox="1"/>
          <p:nvPr/>
        </p:nvSpPr>
        <p:spPr>
          <a:xfrm>
            <a:off x="305109" y="1354412"/>
            <a:ext cx="5978052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app.component.ts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'AngularPart7'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skillsForm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FormGroup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fb: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FormBuilder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fgList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= []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fgList.push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.fb.group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 skill: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exp: 2 }))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.fb.group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name: 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'My Name'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email: 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'myemail@example.com'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skills: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.fb.array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fgList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skills ():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'skills'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FormArray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newSkill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.fb.group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skill: 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‘’</a:t>
            </a:r>
            <a:r>
              <a:rPr lang="en-US" sz="1200" dirty="0">
                <a:latin typeface="Cascadia Mono" panose="020B06090200000200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exp: 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‘’</a:t>
            </a:r>
            <a:r>
              <a:rPr lang="en-US" sz="1200" dirty="0">
                <a:latin typeface="Cascadia Mono" panose="020B06090200000200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addSkills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.skills.push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.newSkill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A51A6-CA01-8904-D823-C0B984BA194B}"/>
              </a:ext>
            </a:extLst>
          </p:cNvPr>
          <p:cNvSpPr txBox="1"/>
          <p:nvPr/>
        </p:nvSpPr>
        <p:spPr>
          <a:xfrm>
            <a:off x="5818390" y="1273815"/>
            <a:ext cx="6118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app.component.html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formGroup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skillsForm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ngSubmit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onSubmit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="name"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email: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formArrayName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="skills"&gt;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@for (skill of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skills.controls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track skill; let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=$index)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formGroupName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idx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2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idx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800080"/>
                </a:solidFill>
                <a:latin typeface="Cascadia Mono" panose="020B06090200000200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800080"/>
                </a:solidFill>
                <a:latin typeface="Cascadia Mono" panose="020B06090200000200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skill name :</a:t>
            </a: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="skill"&gt;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exp:</a:t>
            </a: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="exp"&gt;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="button"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addSkills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Add Skills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--&gt;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051EED-8CCF-5100-3149-34990027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1" y="5268603"/>
            <a:ext cx="5048509" cy="15113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E5E9DF-DF27-B9AD-2184-55E4A281A87B}"/>
              </a:ext>
            </a:extLst>
          </p:cNvPr>
          <p:cNvCxnSpPr>
            <a:cxnSpLocks/>
          </p:cNvCxnSpPr>
          <p:nvPr/>
        </p:nvCxnSpPr>
        <p:spPr>
          <a:xfrm>
            <a:off x="7852611" y="933673"/>
            <a:ext cx="74481" cy="153451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FormArray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A4F35-F1CA-F49E-E42E-E2B12CAD1D35}"/>
              </a:ext>
            </a:extLst>
          </p:cNvPr>
          <p:cNvSpPr txBox="1"/>
          <p:nvPr/>
        </p:nvSpPr>
        <p:spPr>
          <a:xfrm>
            <a:off x="1815650" y="1875401"/>
            <a:ext cx="9375156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Cascadia Mono" panose="020B0609020000020004" pitchFamily="49" charset="0"/>
              </a:rPr>
              <a:t>File: </a:t>
            </a:r>
            <a:r>
              <a:rPr lang="en-US" sz="1600" b="1" u="sng" dirty="0" err="1">
                <a:latin typeface="Cascadia Mono" panose="020B0609020000020004" pitchFamily="49" charset="0"/>
              </a:rPr>
              <a:t>app.component.ts</a:t>
            </a:r>
            <a:endParaRPr lang="en-US" sz="1600" b="1" u="sng" dirty="0"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onSubmit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`Name: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('name')?.value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email: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('email')?.value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fa =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'skills'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FormArray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ae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fa.controls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ae.get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'skill'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)?.value,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ae.get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'exp'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)?.value)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422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Form Validation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342981" y="781425"/>
            <a:ext cx="1124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Form validation is first defined and then is reference for invalid field. Notice that it 1</a:t>
            </a:r>
            <a:r>
              <a:rPr lang="en-US" baseline="30000" dirty="0"/>
              <a:t>st</a:t>
            </a:r>
            <a:r>
              <a:rPr lang="en-US" dirty="0"/>
              <a:t> check for single control then the whole form to see if there are</a:t>
            </a:r>
            <a:br>
              <a:rPr lang="en-US" dirty="0"/>
            </a:br>
            <a:r>
              <a:rPr lang="en-US" dirty="0"/>
              <a:t>any errors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DA5A2-7E8F-70CF-98A8-8794554794E6}"/>
              </a:ext>
            </a:extLst>
          </p:cNvPr>
          <p:cNvCxnSpPr>
            <a:cxnSpLocks/>
          </p:cNvCxnSpPr>
          <p:nvPr/>
        </p:nvCxnSpPr>
        <p:spPr>
          <a:xfrm>
            <a:off x="5988109" y="1070082"/>
            <a:ext cx="1588348" cy="59829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BB3C8-49A5-EFF4-647E-CDEFB9C6081F}"/>
              </a:ext>
            </a:extLst>
          </p:cNvPr>
          <p:cNvCxnSpPr>
            <a:cxnSpLocks/>
          </p:cNvCxnSpPr>
          <p:nvPr/>
        </p:nvCxnSpPr>
        <p:spPr>
          <a:xfrm flipH="1">
            <a:off x="3210713" y="1079893"/>
            <a:ext cx="215756" cy="198644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DBC941-D22F-A0C5-5F77-BD740069A968}"/>
              </a:ext>
            </a:extLst>
          </p:cNvPr>
          <p:cNvSpPr txBox="1"/>
          <p:nvPr/>
        </p:nvSpPr>
        <p:spPr>
          <a:xfrm>
            <a:off x="342981" y="1668373"/>
            <a:ext cx="65894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app.component.ts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fb: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FormBuilder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fgList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= []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fgList.push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.fb.group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skill: 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exp: [2,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Validators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.required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.validateExp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}))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.fb.group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name: 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'My Name'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Validators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.required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Validators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.pattern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'^[A-Za-z0-9_</a:t>
            </a:r>
            <a:r>
              <a:rPr lang="en-US" sz="1200" dirty="0">
                <a:solidFill>
                  <a:srgbClr val="9E5B71"/>
                </a:solidFill>
                <a:latin typeface="Cascadia Mono" panose="020B0609020000020004" pitchFamily="49" charset="0"/>
              </a:rPr>
              <a:t>\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-]{5,15}$'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email: 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'myemail@example.com'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Validators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.required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Validators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.pattern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'^[a-z0-9._%+-]+@[a-z0-9.-]+</a:t>
            </a:r>
            <a:r>
              <a:rPr lang="en-US" sz="1200" dirty="0">
                <a:solidFill>
                  <a:srgbClr val="9E5B71"/>
                </a:solidFill>
                <a:latin typeface="Cascadia Mono" panose="020B0609020000020004" pitchFamily="49" charset="0"/>
              </a:rPr>
              <a:t>\.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[a-z]{2,4}$'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skills: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.fb.array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fgList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493A4-B60E-D7DC-EF03-4A5FB33C0EA5}"/>
              </a:ext>
            </a:extLst>
          </p:cNvPr>
          <p:cNvSpPr txBox="1"/>
          <p:nvPr/>
        </p:nvSpPr>
        <p:spPr>
          <a:xfrm>
            <a:off x="305109" y="4727962"/>
            <a:ext cx="8431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validateExp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(control: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AbstractControl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any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isNaN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control.value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invalidExp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49CA5-89D5-4EC8-8BA0-AF2E4AA3D065}"/>
              </a:ext>
            </a:extLst>
          </p:cNvPr>
          <p:cNvSpPr txBox="1"/>
          <p:nvPr/>
        </p:nvSpPr>
        <p:spPr>
          <a:xfrm>
            <a:off x="6514337" y="1041023"/>
            <a:ext cx="571135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formGroup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skillsForm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ngSubmit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onSubmit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="name"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skillsForm.get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('name')?.invalid"&gt;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Name not valid.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email: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skillsForm.get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('email')?.invalid"&gt;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email not valid.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formArrayName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="skills"&gt;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@for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skillGroup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of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skills.controls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track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skillGroup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let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=$index)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formGroupName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idx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2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idx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800080"/>
                </a:solidFill>
                <a:latin typeface="Cascadia Mono" panose="020B06090200000200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800080"/>
                </a:solidFill>
                <a:latin typeface="Cascadia Mono" panose="020B06090200000200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skill name :</a:t>
            </a: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="skill"&gt;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exp:</a:t>
            </a: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formControlName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="exp"&gt;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skillGroup.get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('exp')?.invalid"&gt;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Experience not valid.</a:t>
            </a: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="button"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addSkills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Add Skills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6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Form Validation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342981" y="781425"/>
            <a:ext cx="1124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below </a:t>
            </a:r>
            <a:r>
              <a:rPr lang="en-US" dirty="0" err="1"/>
              <a:t>skillsForm.invalid</a:t>
            </a:r>
            <a:r>
              <a:rPr lang="en-US" dirty="0"/>
              <a:t> indicates that there is an error in the validation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BB3C8-49A5-EFF4-647E-CDEFB9C6081F}"/>
              </a:ext>
            </a:extLst>
          </p:cNvPr>
          <p:cNvCxnSpPr>
            <a:cxnSpLocks/>
          </p:cNvCxnSpPr>
          <p:nvPr/>
        </p:nvCxnSpPr>
        <p:spPr>
          <a:xfrm flipH="1">
            <a:off x="2564445" y="1079893"/>
            <a:ext cx="862024" cy="65953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11D3BCC-F173-1CDB-292D-3B915AD2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18" y="3857967"/>
            <a:ext cx="4561205" cy="173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9D27F-2C23-CC89-EEEC-0D273A001833}"/>
              </a:ext>
            </a:extLst>
          </p:cNvPr>
          <p:cNvSpPr txBox="1"/>
          <p:nvPr/>
        </p:nvSpPr>
        <p:spPr>
          <a:xfrm>
            <a:off x="546578" y="1485642"/>
            <a:ext cx="61532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onSubmit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.skillsForm.invalid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`Name: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('name')?.value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email: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('email')?.value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fa =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.skillsForm.get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'skills'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FormArray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ae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fa.controls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ae.get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'skill'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)?.value,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ae.get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'exp'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)?.value)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57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7177</TotalTime>
  <Words>1262</Words>
  <Application>Microsoft Office PowerPoint</Application>
  <PresentationFormat>Widescreen</PresentationFormat>
  <Paragraphs>174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Cascadia Mono</vt:lpstr>
      <vt:lpstr>Century Gothic</vt:lpstr>
      <vt:lpstr>Posterama</vt:lpstr>
      <vt:lpstr>Wingdings</vt:lpstr>
      <vt:lpstr>Wingdings 3</vt:lpstr>
      <vt:lpstr>Wisp</vt:lpstr>
      <vt:lpstr>Angular Part 7 – Reactive Forms Wednesday, January 17, 2024</vt:lpstr>
      <vt:lpstr>Agenda</vt:lpstr>
      <vt:lpstr>FormGroup </vt:lpstr>
      <vt:lpstr>FormArray</vt:lpstr>
      <vt:lpstr>FormArray</vt:lpstr>
      <vt:lpstr>Form Validation</vt:lpstr>
      <vt:lpstr>Form Validation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401</cp:revision>
  <dcterms:created xsi:type="dcterms:W3CDTF">2023-11-21T15:49:25Z</dcterms:created>
  <dcterms:modified xsi:type="dcterms:W3CDTF">2024-01-17T22:48:22Z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