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519" r:id="rId4"/>
  </p:sldMasterIdLst>
  <p:notesMasterIdLst>
    <p:notesMasterId r:id="rId15"/>
  </p:notesMasterIdLst>
  <p:handoutMasterIdLst>
    <p:handoutMasterId r:id="rId16"/>
  </p:handoutMasterIdLst>
  <p:sldIdLst>
    <p:sldId id="256" r:id="rId5"/>
    <p:sldId id="310" r:id="rId6"/>
    <p:sldId id="379" r:id="rId7"/>
    <p:sldId id="390" r:id="rId8"/>
    <p:sldId id="391" r:id="rId9"/>
    <p:sldId id="392" r:id="rId10"/>
    <p:sldId id="393" r:id="rId11"/>
    <p:sldId id="394" r:id="rId12"/>
    <p:sldId id="395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0" autoAdjust="0"/>
    <p:restoredTop sz="95226" autoAdjust="0"/>
  </p:normalViewPr>
  <p:slideViewPr>
    <p:cSldViewPr snapToGrid="0">
      <p:cViewPr varScale="1">
        <p:scale>
          <a:sx n="93" d="100"/>
          <a:sy n="93" d="100"/>
        </p:scale>
        <p:origin x="824" y="60"/>
      </p:cViewPr>
      <p:guideLst/>
    </p:cSldViewPr>
  </p:slideViewPr>
  <p:outlineViewPr>
    <p:cViewPr>
      <p:scale>
        <a:sx n="33" d="100"/>
        <a:sy n="33" d="100"/>
      </p:scale>
      <p:origin x="0" y="-546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F37830-0032-42FE-BB7D-4D0AEAE76A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4F4FE-5BC5-49AA-86B9-F831689708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8D8C1-C93D-42CA-9A97-FF499558D459}" type="datetimeFigureOut">
              <a:rPr lang="en-US" smtClean="0"/>
              <a:t>1/10/2024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6F02CC-5414-4BB2-A7DD-9EF9BB13A4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91B5D-A255-454F-9ABC-4D3310921B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B3D83-8D1A-4DFC-A85C-775CC8A199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77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46F56-1468-4900-AFBA-9E5EE306BC08}" type="datetimeFigureOut">
              <a:rPr lang="en-US" smtClean="0"/>
              <a:t>1/10/2024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02109-9DB5-4930-9529-97D0F7F71D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45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512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189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03349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16633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620157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654889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9571739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615679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796674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509424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1C27E24-5B5B-4605-9165-13141795F0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72869"/>
            <a:ext cx="12191998" cy="3200134"/>
          </a:xfrm>
          <a:custGeom>
            <a:avLst/>
            <a:gdLst>
              <a:gd name="connsiteX0" fmla="*/ 0 w 12191998"/>
              <a:gd name="connsiteY0" fmla="*/ 0 h 2476346"/>
              <a:gd name="connsiteX1" fmla="*/ 12191998 w 12191998"/>
              <a:gd name="connsiteY1" fmla="*/ 0 h 2476346"/>
              <a:gd name="connsiteX2" fmla="*/ 12191998 w 12191998"/>
              <a:gd name="connsiteY2" fmla="*/ 2476346 h 2476346"/>
              <a:gd name="connsiteX3" fmla="*/ 0 w 12191998"/>
              <a:gd name="connsiteY3" fmla="*/ 2476346 h 2476346"/>
              <a:gd name="connsiteX4" fmla="*/ 0 w 12191998"/>
              <a:gd name="connsiteY4" fmla="*/ 0 h 2476346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36125 h 2757568"/>
              <a:gd name="connsiteX1" fmla="*/ 12191998 w 12191998"/>
              <a:gd name="connsiteY1" fmla="*/ 281222 h 2757568"/>
              <a:gd name="connsiteX2" fmla="*/ 12191998 w 12191998"/>
              <a:gd name="connsiteY2" fmla="*/ 2757568 h 2757568"/>
              <a:gd name="connsiteX3" fmla="*/ 0 w 12191998"/>
              <a:gd name="connsiteY3" fmla="*/ 2757568 h 2757568"/>
              <a:gd name="connsiteX4" fmla="*/ 0 w 12191998"/>
              <a:gd name="connsiteY4" fmla="*/ 36125 h 2757568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403170 h 3124613"/>
              <a:gd name="connsiteX1" fmla="*/ 6591300 w 12191998"/>
              <a:gd name="connsiteY1" fmla="*/ 15890 h 3124613"/>
              <a:gd name="connsiteX2" fmla="*/ 12191998 w 12191998"/>
              <a:gd name="connsiteY2" fmla="*/ 648267 h 3124613"/>
              <a:gd name="connsiteX3" fmla="*/ 12191998 w 12191998"/>
              <a:gd name="connsiteY3" fmla="*/ 3124613 h 3124613"/>
              <a:gd name="connsiteX4" fmla="*/ 0 w 12191998"/>
              <a:gd name="connsiteY4" fmla="*/ 3124613 h 3124613"/>
              <a:gd name="connsiteX5" fmla="*/ 0 w 12191998"/>
              <a:gd name="connsiteY5" fmla="*/ 403170 h 312461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530729 h 3252172"/>
              <a:gd name="connsiteX1" fmla="*/ 6591300 w 12191998"/>
              <a:gd name="connsiteY1" fmla="*/ 143449 h 3252172"/>
              <a:gd name="connsiteX2" fmla="*/ 12191998 w 12191998"/>
              <a:gd name="connsiteY2" fmla="*/ 189086 h 3252172"/>
              <a:gd name="connsiteX3" fmla="*/ 12191998 w 12191998"/>
              <a:gd name="connsiteY3" fmla="*/ 3252172 h 3252172"/>
              <a:gd name="connsiteX4" fmla="*/ 0 w 12191998"/>
              <a:gd name="connsiteY4" fmla="*/ 3252172 h 3252172"/>
              <a:gd name="connsiteX5" fmla="*/ 0 w 12191998"/>
              <a:gd name="connsiteY5" fmla="*/ 530729 h 3252172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4563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405622 h 3127065"/>
              <a:gd name="connsiteX1" fmla="*/ 6591300 w 12191998"/>
              <a:gd name="connsiteY1" fmla="*/ 18342 h 3127065"/>
              <a:gd name="connsiteX2" fmla="*/ 12191998 w 12191998"/>
              <a:gd name="connsiteY2" fmla="*/ 63979 h 3127065"/>
              <a:gd name="connsiteX3" fmla="*/ 12191998 w 12191998"/>
              <a:gd name="connsiteY3" fmla="*/ 3127065 h 3127065"/>
              <a:gd name="connsiteX4" fmla="*/ 0 w 12191998"/>
              <a:gd name="connsiteY4" fmla="*/ 3127065 h 3127065"/>
              <a:gd name="connsiteX5" fmla="*/ 0 w 12191998"/>
              <a:gd name="connsiteY5" fmla="*/ 405622 h 3127065"/>
              <a:gd name="connsiteX0" fmla="*/ 0 w 12191998"/>
              <a:gd name="connsiteY0" fmla="*/ 478691 h 3200134"/>
              <a:gd name="connsiteX1" fmla="*/ 6591300 w 12191998"/>
              <a:gd name="connsiteY1" fmla="*/ 91411 h 3200134"/>
              <a:gd name="connsiteX2" fmla="*/ 12191998 w 12191998"/>
              <a:gd name="connsiteY2" fmla="*/ 137048 h 3200134"/>
              <a:gd name="connsiteX3" fmla="*/ 12191998 w 12191998"/>
              <a:gd name="connsiteY3" fmla="*/ 3200134 h 3200134"/>
              <a:gd name="connsiteX4" fmla="*/ 0 w 12191998"/>
              <a:gd name="connsiteY4" fmla="*/ 3200134 h 3200134"/>
              <a:gd name="connsiteX5" fmla="*/ 0 w 12191998"/>
              <a:gd name="connsiteY5" fmla="*/ 478691 h 320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8" h="3200134">
                <a:moveTo>
                  <a:pt x="0" y="478691"/>
                </a:moveTo>
                <a:cubicBezTo>
                  <a:pt x="1786890" y="448251"/>
                  <a:pt x="2044700" y="530622"/>
                  <a:pt x="6591300" y="91411"/>
                </a:cubicBezTo>
                <a:cubicBezTo>
                  <a:pt x="8577580" y="-65860"/>
                  <a:pt x="10438128" y="-72"/>
                  <a:pt x="12191998" y="137048"/>
                </a:cubicBezTo>
                <a:lnTo>
                  <a:pt x="12191998" y="3200134"/>
                </a:lnTo>
                <a:lnTo>
                  <a:pt x="0" y="3200134"/>
                </a:lnTo>
                <a:lnTo>
                  <a:pt x="0" y="478691"/>
                </a:lnTo>
                <a:close/>
              </a:path>
            </a:pathLst>
          </a:custGeom>
          <a:solidFill>
            <a:schemeClr val="accent5"/>
          </a:solidFill>
          <a:ln w="22225">
            <a:noFill/>
          </a:ln>
        </p:spPr>
        <p:txBody>
          <a:bodyPr lIns="182880" tIns="0" anchor="ctr"/>
          <a:lstStyle>
            <a:lvl1pPr marL="731520" algn="l">
              <a:lnSpc>
                <a:spcPct val="100000"/>
              </a:lnSpc>
              <a:spcBef>
                <a:spcPts val="800"/>
              </a:spcBef>
              <a:defRPr sz="5400"/>
            </a:lvl1pPr>
          </a:lstStyle>
          <a:p>
            <a:r>
              <a:rPr lang="en-US" dirty="0"/>
              <a:t>Click to Title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290432B-E439-40FF-A9AA-F20D8672B1D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8" cy="4151560"/>
          </a:xfrm>
          <a:custGeom>
            <a:avLst/>
            <a:gdLst>
              <a:gd name="connsiteX0" fmla="*/ 0 w 12191998"/>
              <a:gd name="connsiteY0" fmla="*/ 0 h 4151560"/>
              <a:gd name="connsiteX1" fmla="*/ 12191998 w 12191998"/>
              <a:gd name="connsiteY1" fmla="*/ 0 h 4151560"/>
              <a:gd name="connsiteX2" fmla="*/ 12191998 w 12191998"/>
              <a:gd name="connsiteY2" fmla="*/ 3809917 h 4151560"/>
              <a:gd name="connsiteX3" fmla="*/ 6591300 w 12191998"/>
              <a:gd name="connsiteY3" fmla="*/ 3764280 h 4151560"/>
              <a:gd name="connsiteX4" fmla="*/ 0 w 12191998"/>
              <a:gd name="connsiteY4" fmla="*/ 4151560 h 415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8" h="4151560">
                <a:moveTo>
                  <a:pt x="0" y="0"/>
                </a:moveTo>
                <a:lnTo>
                  <a:pt x="12191998" y="0"/>
                </a:lnTo>
                <a:lnTo>
                  <a:pt x="12191998" y="3809917"/>
                </a:lnTo>
                <a:cubicBezTo>
                  <a:pt x="10438128" y="3672797"/>
                  <a:pt x="8577580" y="3607009"/>
                  <a:pt x="6591300" y="3764280"/>
                </a:cubicBezTo>
                <a:cubicBezTo>
                  <a:pt x="2044700" y="4203491"/>
                  <a:pt x="1786890" y="4121120"/>
                  <a:pt x="0" y="415156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5FD77643-24B8-4D2F-9CCC-3BCE807F70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4800" y="4246790"/>
            <a:ext cx="3581400" cy="20812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4601399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0F25F0BC-3414-4A4E-82FD-7DE1761A5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36E80E-F44A-4A08-AD5C-C4E6E83A7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4F02106-B95B-4137-ABA0-DE89F9345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3107" y="-6055"/>
            <a:ext cx="12185786" cy="2656696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86F50E1B-B981-4FF3-B7D0-ED31A0707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66903" y="3535448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AE35541-C201-4A8C-8E97-2CF46579A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273" y="5198354"/>
            <a:ext cx="2602925" cy="1671572"/>
          </a:xfrm>
          <a:custGeom>
            <a:avLst/>
            <a:gdLst>
              <a:gd name="connsiteX0" fmla="*/ 281723 w 2602925"/>
              <a:gd name="connsiteY0" fmla="*/ 0 h 1671572"/>
              <a:gd name="connsiteX1" fmla="*/ 2538665 w 2602925"/>
              <a:gd name="connsiteY1" fmla="*/ 1496001 h 1671572"/>
              <a:gd name="connsiteX2" fmla="*/ 2602925 w 2602925"/>
              <a:gd name="connsiteY2" fmla="*/ 1671572 h 1671572"/>
              <a:gd name="connsiteX3" fmla="*/ 1714953 w 2602925"/>
              <a:gd name="connsiteY3" fmla="*/ 1671572 h 1671572"/>
              <a:gd name="connsiteX4" fmla="*/ 1633707 w 2602925"/>
              <a:gd name="connsiteY4" fmla="*/ 1537837 h 1671572"/>
              <a:gd name="connsiteX5" fmla="*/ 281722 w 2602925"/>
              <a:gd name="connsiteY5" fmla="*/ 818992 h 1671572"/>
              <a:gd name="connsiteX6" fmla="*/ 115019 w 2602925"/>
              <a:gd name="connsiteY6" fmla="*/ 827410 h 1671572"/>
              <a:gd name="connsiteX7" fmla="*/ 0 w 2602925"/>
              <a:gd name="connsiteY7" fmla="*/ 844964 h 1671572"/>
              <a:gd name="connsiteX8" fmla="*/ 0 w 2602925"/>
              <a:gd name="connsiteY8" fmla="*/ 17421 h 1671572"/>
              <a:gd name="connsiteX9" fmla="*/ 31283 w 2602925"/>
              <a:gd name="connsiteY9" fmla="*/ 12646 h 1671572"/>
              <a:gd name="connsiteX10" fmla="*/ 281723 w 2602925"/>
              <a:gd name="connsiteY10" fmla="*/ 0 h 1671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2925" h="1671572">
                <a:moveTo>
                  <a:pt x="281723" y="0"/>
                </a:moveTo>
                <a:cubicBezTo>
                  <a:pt x="1296311" y="0"/>
                  <a:pt x="2166821" y="616864"/>
                  <a:pt x="2538665" y="1496001"/>
                </a:cubicBezTo>
                <a:lnTo>
                  <a:pt x="2602925" y="1671572"/>
                </a:lnTo>
                <a:lnTo>
                  <a:pt x="1714953" y="1671572"/>
                </a:lnTo>
                <a:lnTo>
                  <a:pt x="1633707" y="1537837"/>
                </a:lnTo>
                <a:cubicBezTo>
                  <a:pt x="1340706" y="1104138"/>
                  <a:pt x="844514" y="818992"/>
                  <a:pt x="281722" y="818992"/>
                </a:cubicBezTo>
                <a:cubicBezTo>
                  <a:pt x="225443" y="818992"/>
                  <a:pt x="169830" y="821844"/>
                  <a:pt x="115019" y="827410"/>
                </a:cubicBezTo>
                <a:lnTo>
                  <a:pt x="0" y="844964"/>
                </a:lnTo>
                <a:lnTo>
                  <a:pt x="0" y="17421"/>
                </a:lnTo>
                <a:lnTo>
                  <a:pt x="31283" y="12646"/>
                </a:lnTo>
                <a:cubicBezTo>
                  <a:pt x="113626" y="4284"/>
                  <a:pt x="197174" y="0"/>
                  <a:pt x="281723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D77D8A9-52A9-426B-A7FA-8F0D57A0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FBA36D2-108E-4BCE-B00B-7AADE262EBA8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7CCA430-E045-49A4-BBFA-58E62DB70C1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A8F23F5-C38C-4F4D-AC9D-53EE5C805B3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F8BEAE-4D02-4E92-BF07-2B52C1DC6AAC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ECE1E3-E88F-4BF4-91A1-21CE42A919ED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3597D0-8C2B-4DF1-A82D-B7AED489FAA9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88A03C0-2CF4-4311-BFE9-050460F9B2B4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9DD4F0C-1AB6-4919-A06A-C33148C95772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F9DCDAB-1034-49DC-B20D-5B3AC4DDA949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03569C8-7E1D-4D32-880E-03A713BC8EC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87C248-294D-4430-9163-A18DB7A0E58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E8BBE7-F812-4E02-8220-479D4B2E9DB2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AA42D07-05F3-4BE3-81BF-B5F84474EF1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E1C5E67-B32B-49DC-BF5E-D25C7CF20873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6B1788E-1754-47A2-853A-6FE39EEB1E03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7682792-A763-4918-B362-26D487DE471E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D52BF25-0CAE-4903-A7E6-8A7768DD1F7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A14A49A-F4B0-444F-8BA5-9DC89AC760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09471A-4DE2-47CD-AED8-27D5B1050BD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4C0A412-5D4A-44E9-9738-BD17D84887C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2F41B69-68CE-41EF-BBED-1CD4FF7A9F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3B5DECC-07DB-431C-88EC-3AEE965EC1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6CE55D3-190F-47D1-98A6-D7281E51E0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0324378-6046-45CC-A273-AE16EFF671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190AD03-D044-4A15-879F-BC87B702ABE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9B3C48A-196D-4BE2-A7CD-848178CCFCA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4F5DF92-38A4-42C0-8492-7C34DBFEF33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C093942-8F5E-4520-8571-946A6E5CEBA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648E900-15FD-4793-A783-15BD8685261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5DF337DA-C179-4649-9021-51ECBB84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20914"/>
            <a:ext cx="5552414" cy="2727486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10000"/>
              </a:lnSpc>
            </a:pPr>
            <a:r>
              <a:rPr lang="en-US">
                <a:solidFill>
                  <a:schemeClr val="tx2"/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chemeClr val="tx2"/>
              </a:solidFill>
              <a:cs typeface="Posterama" panose="020B0504020200020000" pitchFamily="34" charset="0"/>
            </a:endParaRPr>
          </a:p>
        </p:txBody>
      </p:sp>
      <p:sp>
        <p:nvSpPr>
          <p:cNvPr id="50" name="Picture Placeholder 44">
            <a:extLst>
              <a:ext uri="{FF2B5EF4-FFF2-40B4-BE49-F238E27FC236}">
                <a16:creationId xmlns:a16="http://schemas.microsoft.com/office/drawing/2014/main" id="{CDAEDC08-93B5-4CC2-A77F-91F47AD1D73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0500" y="195263"/>
            <a:ext cx="5837238" cy="29606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51" name="Picture Placeholder 48">
            <a:extLst>
              <a:ext uri="{FF2B5EF4-FFF2-40B4-BE49-F238E27FC236}">
                <a16:creationId xmlns:a16="http://schemas.microsoft.com/office/drawing/2014/main" id="{C34DF4FD-6356-4CA5-9E6F-749666E2D43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64265" y="184840"/>
            <a:ext cx="5841996" cy="29871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9C696AEE-49AB-4D07-90D6-AD190251723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89663" y="3525611"/>
            <a:ext cx="5816600" cy="2720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0" indent="0">
              <a:buNone/>
              <a:defRPr sz="2400">
                <a:solidFill>
                  <a:schemeClr val="tx2"/>
                </a:solidFill>
              </a:defRPr>
            </a:lvl2pPr>
            <a:lvl3pPr marL="0" indent="0">
              <a:buNone/>
              <a:defRPr sz="2400">
                <a:solidFill>
                  <a:schemeClr val="tx2"/>
                </a:solidFill>
              </a:defRPr>
            </a:lvl3pPr>
            <a:lvl4pPr marL="0" indent="0">
              <a:buNone/>
              <a:defRPr sz="2400">
                <a:solidFill>
                  <a:schemeClr val="tx2"/>
                </a:solidFill>
              </a:defRPr>
            </a:lvl4pPr>
            <a:lvl5pPr marL="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Date Placeholder 3">
            <a:extLst>
              <a:ext uri="{FF2B5EF4-FFF2-40B4-BE49-F238E27FC236}">
                <a16:creationId xmlns:a16="http://schemas.microsoft.com/office/drawing/2014/main" id="{CEABCB88-BA9F-47D3-A787-DF88895F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53" name="Footer Placeholder 4">
            <a:extLst>
              <a:ext uri="{FF2B5EF4-FFF2-40B4-BE49-F238E27FC236}">
                <a16:creationId xmlns:a16="http://schemas.microsoft.com/office/drawing/2014/main" id="{6244155B-5D28-4D19-90C2-1FBB57AA8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E2F1D5A7-A160-4678-8595-C5E217295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886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88878880-76F2-45B5-916B-36E7EE2B1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75C3C8-6E32-4269-9316-DC942E00A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247C2144-3704-461F-AEA4-5AD7F2A4B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1559143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5C2F4A0D-E022-45C1-A4F2-BDD40ECBB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B95DAD1-C9F8-42EA-938C-AD799D0D1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E106CB0-0456-42D2-9064-D8307EE2EE6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6564272-B469-4B76-89B3-EAE1C5EA557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C812937-53FC-4F40-9E1F-62BD5DC5C8E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5C30D30-0592-4A8D-9BFB-E39327DEB08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5EF5218-294E-41E0-B835-6CD21C0AB503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4EAD817-B289-4780-AF71-3A814DA1517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15FE1B7-342F-44E3-9A5F-4320F4B56F12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F304BD3-68AC-49BC-8B74-71637404CEEC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0859D2C-72C4-411A-BD82-8368DDC03513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B22EA31-AED9-4314-8509-4087F82F111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4E3D353-A425-4930-AC93-9A9F93EC07E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75827C0-9081-4304-98D0-28375902854E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FBC916B-3AAC-4825-8D0F-923D60C0DA4E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3085D6A-11B7-416E-9A80-085550712976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1619986-89C6-4164-BD69-5117CB5E3D0D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D63A74F-F1A7-4546-BCB1-3C49033B344A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48BEE97-AC71-4466-82E9-05302D19D2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FB7EA87-48DE-40EC-97C4-1119D6E0BC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709E735-55F1-46BE-964B-17589798C45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AE224F2-AB69-40F3-83FC-5A1C2985F11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0841DFB-48FF-4E4C-BD80-FAEDD9869C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3F2079C-0840-41A3-B649-BFA2657D7F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4F5B96-0C46-4542-959C-A0AB18C7DAE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7E7EDBA-8F85-4F7A-A17D-6B49A51D412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43D3094-2C9C-4299-9065-669FFD8F5D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E307EDA-19A4-4312-920D-EC02D2A70C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2953220-FAE3-4A55-B3C5-632C82C456A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2B2B007-553A-4A33-B077-9CA9D031332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E213DEB-4CFC-46B3-8DB4-77581E46552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EBBBF2BB-36BE-45E7-A35B-260E76E7D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7"/>
            <a:ext cx="5410197" cy="198217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cs typeface="Posterama" panose="020B0504020200020000" pitchFamily="34" charset="0"/>
            </a:endParaRPr>
          </a:p>
        </p:txBody>
      </p:sp>
      <p:sp>
        <p:nvSpPr>
          <p:cNvPr id="42" name="Content Placeholder 38">
            <a:extLst>
              <a:ext uri="{FF2B5EF4-FFF2-40B4-BE49-F238E27FC236}">
                <a16:creationId xmlns:a16="http://schemas.microsoft.com/office/drawing/2014/main" id="{03257FF4-6F58-4A1E-866D-198569F917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53104" y="2957665"/>
            <a:ext cx="5543524" cy="335873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800">
                <a:solidFill>
                  <a:schemeClr val="bg1"/>
                </a:solidFill>
              </a:defRPr>
            </a:lvl1pPr>
            <a:lvl2pPr marL="0" indent="0">
              <a:buNone/>
              <a:defRPr sz="2400">
                <a:solidFill>
                  <a:schemeClr val="tx2"/>
                </a:solidFill>
              </a:defRPr>
            </a:lvl2pPr>
            <a:lvl3pPr marL="0" indent="0">
              <a:buNone/>
              <a:defRPr sz="2400">
                <a:solidFill>
                  <a:schemeClr val="tx2"/>
                </a:solidFill>
              </a:defRPr>
            </a:lvl3pPr>
            <a:lvl4pPr marL="0" indent="0">
              <a:buNone/>
              <a:defRPr sz="2400">
                <a:solidFill>
                  <a:schemeClr val="tx2"/>
                </a:solidFill>
              </a:defRPr>
            </a:lvl4pPr>
            <a:lvl5pPr marL="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Picture Placeholder 42">
            <a:extLst>
              <a:ext uri="{FF2B5EF4-FFF2-40B4-BE49-F238E27FC236}">
                <a16:creationId xmlns:a16="http://schemas.microsoft.com/office/drawing/2014/main" id="{32195099-4E20-48F3-8272-F12592AD44F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19875" y="725487"/>
            <a:ext cx="5388490" cy="55194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9" name="Date Placeholder 3">
            <a:extLst>
              <a:ext uri="{FF2B5EF4-FFF2-40B4-BE49-F238E27FC236}">
                <a16:creationId xmlns:a16="http://schemas.microsoft.com/office/drawing/2014/main" id="{CFCED92E-6EA8-410D-90AD-DF0B229B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40" name="Footer Placeholder 4">
            <a:extLst>
              <a:ext uri="{FF2B5EF4-FFF2-40B4-BE49-F238E27FC236}">
                <a16:creationId xmlns:a16="http://schemas.microsoft.com/office/drawing/2014/main" id="{FC6D7D3E-FCD8-42CA-A1BB-9112B553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1" name="Slide Number Placeholder 5">
            <a:extLst>
              <a:ext uri="{FF2B5EF4-FFF2-40B4-BE49-F238E27FC236}">
                <a16:creationId xmlns:a16="http://schemas.microsoft.com/office/drawing/2014/main" id="{A49CA3E6-DD23-4395-AE34-560EA112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969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198339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4987528D-293D-419F-B6B1-A104443B2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A467263-FC60-4269-BE10-A00F3AE96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0A2143FD-5B7E-4844-9056-07C72D17C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owchart: Document 53">
            <a:extLst>
              <a:ext uri="{FF2B5EF4-FFF2-40B4-BE49-F238E27FC236}">
                <a16:creationId xmlns:a16="http://schemas.microsoft.com/office/drawing/2014/main" id="{FD193356-2BA7-4BBE-A881-735188BBD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ABB6A4E-AAF5-46BC-AF70-EFB826898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098CE0A-07AF-475D-847B-BC2C09B11257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FAF8888-5C58-4210-9B6C-8453116F89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55DA967-527D-4EF5-BC5B-C9A4D0AE670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D4B90F1-FA63-44F8-AFBD-EAA664F2668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79BC52E-5A86-4380-BDBD-4A8C8F79F3DA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518DD47-B72F-4572-8652-594CB38C7C77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BB75A49-D451-4D82-A22C-FF0946E6DED9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BCB1FB9-CC9B-48F2-90C3-821F3F616C17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6D00A7D-DC23-4315-9EC0-B669EB491DB1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E76C2DE-1D31-4289-AE7D-6C34B9BEE7E0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62E9492-F409-482D-B645-10FF6AC41AF9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2DC565F-0CA2-4501-8213-735FFE3DF6B3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E5A3D38-7FDD-4709-88C6-590F3E5AEA78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F34FB10-A2A2-42BE-89D3-59CDCDF82CEB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0EB0B65-231B-4586-AB6F-5AB3DE9FAADA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19DB94B-4BD3-4672-BD6B-3994D5B9CE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806E7D0-A3FD-43BC-B099-D9AD77116FD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9D3F4C0-B895-47F1-B38A-1D86C2396A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2FA5DF4-DE8F-4EF8-BC50-0BDA1ED6BA1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41CF04F-8C94-4781-839F-DCABB2D7BC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08DF419-049D-4C31-BE0A-E5F9FADA510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619C9CF-0817-4920-8D58-4983252BD9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A5B031B-FA3D-4738-BB48-5143A29B800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4D8098E-5CEA-4903-A146-23D553F698E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A900A38-58AC-40D4-896C-5B66E97123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3E623E7-180E-4DB5-91B3-48CE8414D8B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C3F2957-4A6D-4C53-A2BC-0ED300AE530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9A34577-91E4-43A1-965D-0E340D1398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7E108E-58D2-4FB5-AFA0-27A86DA9630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B22350-AB76-4020-9872-4E63DFBF96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604" y="689389"/>
            <a:ext cx="5465225" cy="263745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89A872D6-4D76-4CD1-9873-C29D72DFD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>
                <a:solidFill>
                  <a:schemeClr val="tx2">
                    <a:alpha val="8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2">
                  <a:alpha val="80000"/>
                </a:schemeClr>
              </a:solidFill>
            </a:endParaRPr>
          </a:p>
        </p:txBody>
      </p:sp>
      <p:sp>
        <p:nvSpPr>
          <p:cNvPr id="91" name="Date Placeholder 3">
            <a:extLst>
              <a:ext uri="{FF2B5EF4-FFF2-40B4-BE49-F238E27FC236}">
                <a16:creationId xmlns:a16="http://schemas.microsoft.com/office/drawing/2014/main" id="{4986AE78-551F-477B-AF47-E26167A61C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47" name="Picture Placeholder 4">
            <a:extLst>
              <a:ext uri="{FF2B5EF4-FFF2-40B4-BE49-F238E27FC236}">
                <a16:creationId xmlns:a16="http://schemas.microsoft.com/office/drawing/2014/main" id="{5C9DFB21-140A-4BCA-8D67-8581312FE9D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996630" y="443884"/>
            <a:ext cx="5909831" cy="5879389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92" name="Footer Placeholder 4">
            <a:extLst>
              <a:ext uri="{FF2B5EF4-FFF2-40B4-BE49-F238E27FC236}">
                <a16:creationId xmlns:a16="http://schemas.microsoft.com/office/drawing/2014/main" id="{19C3F2E1-5471-4835-8A24-5F00674FD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3" name="Slide Number Placeholder 5">
            <a:extLst>
              <a:ext uri="{FF2B5EF4-FFF2-40B4-BE49-F238E27FC236}">
                <a16:creationId xmlns:a16="http://schemas.microsoft.com/office/drawing/2014/main" id="{24B165E2-B012-4272-BBB2-66D70B29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40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844730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709174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55578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771989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939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92421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054257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62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0" r:id="rId1"/>
    <p:sldLayoutId id="2147484521" r:id="rId2"/>
    <p:sldLayoutId id="2147484522" r:id="rId3"/>
    <p:sldLayoutId id="2147484523" r:id="rId4"/>
    <p:sldLayoutId id="2147484524" r:id="rId5"/>
    <p:sldLayoutId id="2147484525" r:id="rId6"/>
    <p:sldLayoutId id="2147484526" r:id="rId7"/>
    <p:sldLayoutId id="2147484527" r:id="rId8"/>
    <p:sldLayoutId id="2147484528" r:id="rId9"/>
    <p:sldLayoutId id="2147484529" r:id="rId10"/>
    <p:sldLayoutId id="2147484530" r:id="rId11"/>
    <p:sldLayoutId id="2147484531" r:id="rId12"/>
    <p:sldLayoutId id="2147484532" r:id="rId13"/>
    <p:sldLayoutId id="2147484533" r:id="rId14"/>
    <p:sldLayoutId id="2147484534" r:id="rId15"/>
    <p:sldLayoutId id="2147484535" r:id="rId16"/>
    <p:sldLayoutId id="2147484536" r:id="rId17"/>
    <p:sldLayoutId id="2147484537" r:id="rId18"/>
    <p:sldLayoutId id="2147484538" r:id="rId19"/>
    <p:sldLayoutId id="2147484539" r:id="rId20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/host:4200" TargetMode="External"/><Relationship Id="rId2" Type="http://schemas.openxmlformats.org/officeDocument/2006/relationships/hyperlink" Target="http://localhost:4200/sales" TargetMode="Externa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://localhost/:4200/sale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localhost:4200/products/services?page=10&amp;section=5" TargetMode="Externa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E237725B-2565-4774-93C0-E26EF713B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Part 6 – Routing</a:t>
            </a:r>
            <a:br>
              <a:rPr lang="en-US" dirty="0"/>
            </a:br>
            <a:r>
              <a:rPr lang="en-US" sz="2800" dirty="0"/>
              <a:t>Wednesday, January 10, 2024</a:t>
            </a:r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B4804645-4362-C92D-31DE-5647E25CD096}"/>
              </a:ext>
            </a:extLst>
          </p:cNvPr>
          <p:cNvPicPr preferRelativeResize="0">
            <a:picLocks noGrp="1"/>
          </p:cNvPicPr>
          <p:nvPr>
            <p:ph type="pic" sz="quarter" idx="13"/>
          </p:nvPr>
        </p:nvPicPr>
        <p:blipFill>
          <a:blip r:embed="rId2"/>
          <a:srcRect t="19692" b="19692"/>
          <a:stretch>
            <a:fillRect/>
          </a:stretch>
        </p:blipFill>
        <p:spPr>
          <a:noFill/>
        </p:spPr>
      </p:pic>
    </p:spTree>
    <p:extLst>
      <p:ext uri="{BB962C8B-B14F-4D97-AF65-F5344CB8AC3E}">
        <p14:creationId xmlns:p14="http://schemas.microsoft.com/office/powerpoint/2010/main" val="3777867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>
            <a:extLst>
              <a:ext uri="{FF2B5EF4-FFF2-40B4-BE49-F238E27FC236}">
                <a16:creationId xmlns:a16="http://schemas.microsoft.com/office/drawing/2014/main" id="{DBE49DF2-C4C7-4EC0-BF95-00C033956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39D912AE-424A-49C1-ACDE-5F01791140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Sonny Hoang</a:t>
            </a:r>
          </a:p>
          <a:p>
            <a:r>
              <a:rPr lang="en-US" dirty="0"/>
              <a:t>sthoang62@gmail.com</a:t>
            </a:r>
          </a:p>
        </p:txBody>
      </p:sp>
      <p:pic>
        <p:nvPicPr>
          <p:cNvPr id="23" name="Picture Placeholder 22" descr="Person Writing at a desk ">
            <a:extLst>
              <a:ext uri="{FF2B5EF4-FFF2-40B4-BE49-F238E27FC236}">
                <a16:creationId xmlns:a16="http://schemas.microsoft.com/office/drawing/2014/main" id="{AFE73D3A-07DF-48F7-99A6-5D29F73D85C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" b="27"/>
          <a:stretch/>
        </p:blipFill>
        <p:spPr/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4C1BF-C224-4BC2-B070-F631007AA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651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373538-F429-4D6C-BCA4-1AF41CA65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20914"/>
            <a:ext cx="4277360" cy="272748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16" name="Picture Placeholder 15" descr="Desk, pencils and books on a wooden table">
            <a:extLst>
              <a:ext uri="{FF2B5EF4-FFF2-40B4-BE49-F238E27FC236}">
                <a16:creationId xmlns:a16="http://schemas.microsoft.com/office/drawing/2014/main" id="{530E2939-7141-45BF-9EC1-F7E0536B16C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" b="16"/>
          <a:stretch/>
        </p:blipFill>
        <p:spPr/>
      </p:pic>
      <p:pic>
        <p:nvPicPr>
          <p:cNvPr id="3" name="Picture Placeholder 2" descr="People working and talking, library">
            <a:extLst>
              <a:ext uri="{FF2B5EF4-FFF2-40B4-BE49-F238E27FC236}">
                <a16:creationId xmlns:a16="http://schemas.microsoft.com/office/drawing/2014/main" id="{C45C634B-D025-40A6-AD06-5E5FE8BB6EA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rcRect t="11644" b="11644"/>
          <a:stretch/>
        </p:blipFill>
        <p:spPr/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EFA4165-8A1E-438E-9708-21F5EB58C42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40476" y="4503248"/>
            <a:ext cx="7549408" cy="162942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Pages &amp; Routing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Route &amp; Query Parameters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Route Security &amp; Guards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908AAFE0-78EC-42BD-A61D-EA2275EAD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44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7A06-229A-E9EE-48A7-BB3AB9E52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109" y="252384"/>
            <a:ext cx="11684775" cy="886948"/>
          </a:xfrm>
        </p:spPr>
        <p:txBody>
          <a:bodyPr/>
          <a:lstStyle/>
          <a:p>
            <a:pPr algn="ctr"/>
            <a:r>
              <a:rPr lang="en-US" dirty="0"/>
              <a:t>Pages &amp; Routing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85EE5-2B41-C186-6692-C8F8F0BD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97DFEB-CB42-1038-9F98-3F459DAF3169}"/>
              </a:ext>
            </a:extLst>
          </p:cNvPr>
          <p:cNvSpPr txBox="1"/>
          <p:nvPr/>
        </p:nvSpPr>
        <p:spPr>
          <a:xfrm>
            <a:off x="591265" y="841347"/>
            <a:ext cx="107802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Routing allows us to navigate between pages using components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First we need to </a:t>
            </a:r>
            <a:r>
              <a:rPr lang="en-US" b="1" u="sng" dirty="0"/>
              <a:t>define the path</a:t>
            </a:r>
            <a:r>
              <a:rPr lang="en-US" dirty="0"/>
              <a:t> such as </a:t>
            </a:r>
            <a:r>
              <a:rPr lang="en-US" dirty="0">
                <a:hlinkClick r:id="rId2"/>
              </a:rPr>
              <a:t>http://localhost:4200/sales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Secondly we need to </a:t>
            </a:r>
            <a:r>
              <a:rPr lang="en-US" b="1" u="sng" dirty="0"/>
              <a:t>register the routes to angular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redirect instruction tells Angular to redirect to sales when user enter </a:t>
            </a:r>
            <a:r>
              <a:rPr lang="en-US" dirty="0">
                <a:hlinkClick r:id="rId3"/>
              </a:rPr>
              <a:t>http://local/host:4200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path: ‘**’ tells Angular to </a:t>
            </a:r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http://localhost/:4200/sales</a:t>
            </a:r>
            <a:r>
              <a:rPr lang="en-US" dirty="0"/>
              <a:t> if page not found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B8A44E-2D9A-C026-27D8-5B49193F2031}"/>
              </a:ext>
            </a:extLst>
          </p:cNvPr>
          <p:cNvSpPr txBox="1"/>
          <p:nvPr/>
        </p:nvSpPr>
        <p:spPr>
          <a:xfrm>
            <a:off x="305108" y="2241352"/>
            <a:ext cx="6240071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u="sng" dirty="0">
                <a:latin typeface="Cascadia Mono" panose="020B0609020000020004" pitchFamily="49" charset="0"/>
              </a:rPr>
              <a:t>File: </a:t>
            </a:r>
            <a:r>
              <a:rPr lang="en-US" sz="1400" b="1" u="sng" dirty="0" err="1">
                <a:latin typeface="Cascadia Mono" panose="020B0609020000020004" pitchFamily="49" charset="0"/>
              </a:rPr>
              <a:t>app.route.ts</a:t>
            </a:r>
            <a:endParaRPr lang="en-US" sz="1400" b="1" u="sng" dirty="0">
              <a:latin typeface="Cascadia Mono" panose="020B0609020000020004" pitchFamily="49" charset="0"/>
            </a:endParaRPr>
          </a:p>
          <a:p>
            <a:endParaRPr lang="en-US" sz="1400" b="1" u="sng" dirty="0"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Routes }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'@angular/router'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SalesComponent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}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'./sales/</a:t>
            </a:r>
            <a:r>
              <a:rPr lang="en-US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sales.component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'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ProductsComponent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}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'./products/</a:t>
            </a:r>
            <a:r>
              <a:rPr lang="en-US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products.component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'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ServicesComponent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}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'./services/</a:t>
            </a:r>
            <a:r>
              <a:rPr lang="en-US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services.component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'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export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routes: 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Routes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[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{ path: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''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redirectTo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'sales'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pathMatch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'full'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},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{ path: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'sales'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component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SalesComponent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},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path: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'products'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component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ProductsComponent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children: [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{ path: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'services'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component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ServicesComponent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]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},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{ path: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'**'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redirectTo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'sales'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277C6E-9F5B-8BC2-7DE9-BC8C0ACD8E9B}"/>
              </a:ext>
            </a:extLst>
          </p:cNvPr>
          <p:cNvSpPr txBox="1"/>
          <p:nvPr/>
        </p:nvSpPr>
        <p:spPr>
          <a:xfrm>
            <a:off x="6771752" y="2639790"/>
            <a:ext cx="533514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u="sng" dirty="0">
                <a:latin typeface="Cascadia Mono" panose="020B0609020000020004" pitchFamily="49" charset="0"/>
              </a:rPr>
              <a:t>File: </a:t>
            </a:r>
            <a:r>
              <a:rPr lang="en-US" sz="1200" b="1" u="sng" dirty="0" err="1">
                <a:latin typeface="Cascadia Mono" panose="020B0609020000020004" pitchFamily="49" charset="0"/>
              </a:rPr>
              <a:t>main.ts</a:t>
            </a:r>
            <a:endParaRPr lang="en-US" sz="1200" b="1" u="sng" dirty="0">
              <a:latin typeface="Cascadia Mono" panose="020B0609020000020004" pitchFamily="49" charset="0"/>
            </a:endParaRPr>
          </a:p>
          <a:p>
            <a:endParaRPr lang="en-US" sz="12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bootstrapApplication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}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'@angular/platform-browser'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appConfig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}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'./app/</a:t>
            </a:r>
            <a:r>
              <a:rPr lang="en-US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app.config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AppComponent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}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'./app/</a:t>
            </a:r>
            <a:r>
              <a:rPr lang="en-US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app.component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bootstrapApplication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AppComponent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appConfig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.catch((err) =&gt; { </a:t>
            </a:r>
            <a:r>
              <a:rPr lang="en-US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.error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(err) })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E2E8B4-76D6-5BB5-C345-BEEACCB53E47}"/>
              </a:ext>
            </a:extLst>
          </p:cNvPr>
          <p:cNvSpPr txBox="1"/>
          <p:nvPr/>
        </p:nvSpPr>
        <p:spPr>
          <a:xfrm>
            <a:off x="6771752" y="4824142"/>
            <a:ext cx="511514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u="sng" dirty="0">
                <a:latin typeface="Cascadia Mono" panose="020B0609020000020004" pitchFamily="49" charset="0"/>
              </a:rPr>
              <a:t>File: </a:t>
            </a:r>
            <a:r>
              <a:rPr lang="en-US" sz="1200" b="1" u="sng" dirty="0" err="1">
                <a:latin typeface="Cascadia Mono" panose="020B0609020000020004" pitchFamily="49" charset="0"/>
              </a:rPr>
              <a:t>app.config.ts</a:t>
            </a:r>
            <a:endParaRPr lang="en-US" sz="1200" b="1" u="sng" dirty="0">
              <a:latin typeface="Cascadia Mono" panose="020B0609020000020004" pitchFamily="49" charset="0"/>
            </a:endParaRPr>
          </a:p>
          <a:p>
            <a:endParaRPr lang="en-US" sz="12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ApplicationConfig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}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'@angular/core'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provideRouter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}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'@angular/router'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{ routes }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'./</a:t>
            </a:r>
            <a:r>
              <a:rPr lang="en-US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app.routes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export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appConfig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ApplicationConfig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providers: [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provideRouter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(routes)]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727AAD4-7127-6F67-D1F7-8D434324210F}"/>
              </a:ext>
            </a:extLst>
          </p:cNvPr>
          <p:cNvCxnSpPr>
            <a:cxnSpLocks/>
          </p:cNvCxnSpPr>
          <p:nvPr/>
        </p:nvCxnSpPr>
        <p:spPr>
          <a:xfrm flipH="1">
            <a:off x="2316938" y="1636295"/>
            <a:ext cx="1333787" cy="2626322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3FFF8CB-4C70-A8A9-049C-176671E0C6D7}"/>
              </a:ext>
            </a:extLst>
          </p:cNvPr>
          <p:cNvCxnSpPr>
            <a:cxnSpLocks/>
          </p:cNvCxnSpPr>
          <p:nvPr/>
        </p:nvCxnSpPr>
        <p:spPr>
          <a:xfrm>
            <a:off x="4668032" y="1944334"/>
            <a:ext cx="2177053" cy="2112027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226CC26-98C1-6A7B-BECB-F6E3E7F99268}"/>
              </a:ext>
            </a:extLst>
          </p:cNvPr>
          <p:cNvCxnSpPr>
            <a:cxnSpLocks/>
          </p:cNvCxnSpPr>
          <p:nvPr/>
        </p:nvCxnSpPr>
        <p:spPr>
          <a:xfrm>
            <a:off x="4477775" y="1944333"/>
            <a:ext cx="2667216" cy="4263962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0CF9586-C9F5-2D93-138E-934CA5516208}"/>
              </a:ext>
            </a:extLst>
          </p:cNvPr>
          <p:cNvCxnSpPr>
            <a:cxnSpLocks/>
          </p:cNvCxnSpPr>
          <p:nvPr/>
        </p:nvCxnSpPr>
        <p:spPr>
          <a:xfrm flipH="1">
            <a:off x="1601355" y="2193185"/>
            <a:ext cx="612591" cy="4209564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327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7A06-229A-E9EE-48A7-BB3AB9E52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109" y="252384"/>
            <a:ext cx="11684775" cy="88694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Pages &amp; Routing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85EE5-2B41-C186-6692-C8F8F0BD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97DFEB-CB42-1038-9F98-3F459DAF3169}"/>
              </a:ext>
            </a:extLst>
          </p:cNvPr>
          <p:cNvSpPr txBox="1"/>
          <p:nvPr/>
        </p:nvSpPr>
        <p:spPr>
          <a:xfrm>
            <a:off x="472318" y="872948"/>
            <a:ext cx="11247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Next we bind the button click to the route by using </a:t>
            </a:r>
            <a:r>
              <a:rPr lang="en-US" b="1" u="sng" dirty="0" err="1"/>
              <a:t>routerLink</a:t>
            </a:r>
            <a:r>
              <a:rPr lang="en-US" b="1" u="sng" dirty="0"/>
              <a:t> directive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010F28-9D88-089F-44F3-83D154BABDA0}"/>
              </a:ext>
            </a:extLst>
          </p:cNvPr>
          <p:cNvSpPr txBox="1"/>
          <p:nvPr/>
        </p:nvSpPr>
        <p:spPr>
          <a:xfrm>
            <a:off x="202116" y="1746608"/>
            <a:ext cx="44892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u="sng" dirty="0">
                <a:latin typeface="Cascadia Mono" panose="020B0609020000020004" pitchFamily="49" charset="0"/>
              </a:rPr>
              <a:t>File: app.component.html</a:t>
            </a:r>
          </a:p>
          <a:p>
            <a:endParaRPr lang="en-US" sz="12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routerLink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="/sales"&gt;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Sales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routerLink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="/products"&gt;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Products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router-outlet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&gt;&lt;/</a:t>
            </a:r>
            <a:r>
              <a:rPr lang="en-US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router-outlet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F90FA7-886D-EF41-41BB-1FDC5B656759}"/>
              </a:ext>
            </a:extLst>
          </p:cNvPr>
          <p:cNvSpPr txBox="1"/>
          <p:nvPr/>
        </p:nvSpPr>
        <p:spPr>
          <a:xfrm>
            <a:off x="202116" y="3019435"/>
            <a:ext cx="482981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u="sng" dirty="0">
                <a:latin typeface="Cascadia Mono" panose="020B0609020000020004" pitchFamily="49" charset="0"/>
              </a:rPr>
              <a:t>File: </a:t>
            </a:r>
            <a:r>
              <a:rPr lang="en-US" sz="1200" b="1" u="sng" dirty="0" err="1">
                <a:latin typeface="Cascadia Mono" panose="020B0609020000020004" pitchFamily="49" charset="0"/>
              </a:rPr>
              <a:t>app.component.ts</a:t>
            </a:r>
            <a:endParaRPr lang="en-US" sz="1200" b="1" u="sng" dirty="0">
              <a:latin typeface="Cascadia Mono" panose="020B0609020000020004" pitchFamily="49" charset="0"/>
            </a:endParaRPr>
          </a:p>
          <a:p>
            <a:endParaRPr lang="en-US" sz="1200" b="1" u="sng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{ Component }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'@angular/core'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CommonModule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}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'@angular/common'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RouterModule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RouterOutlet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}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'@angular/router'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@</a:t>
            </a: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Component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selector: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'app-root'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standalone: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imports: [</a:t>
            </a:r>
            <a:r>
              <a:rPr lang="en-US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CommonModule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RouterOutlet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RouterModule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],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templateUrl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'./app.component.html'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styleUrl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'./app.component.css'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})</a:t>
            </a:r>
          </a:p>
          <a:p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export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AppComponent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title =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'AngularPart6'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9EAF33-C3F5-01A3-C52A-B5BF2B5EB7DF}"/>
              </a:ext>
            </a:extLst>
          </p:cNvPr>
          <p:cNvSpPr txBox="1"/>
          <p:nvPr/>
        </p:nvSpPr>
        <p:spPr>
          <a:xfrm>
            <a:off x="6541741" y="1806853"/>
            <a:ext cx="544814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u="sng" dirty="0">
                <a:latin typeface="Cascadia Mono" panose="020B0609020000020004" pitchFamily="49" charset="0"/>
              </a:rPr>
              <a:t>File: products.component.html</a:t>
            </a:r>
          </a:p>
          <a:p>
            <a:endParaRPr lang="en-US" sz="12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p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products works!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p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routerLink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="/products/services"&gt;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Services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router-outlet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&gt;&lt;/</a:t>
            </a:r>
            <a:r>
              <a:rPr lang="en-US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router-outlet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410D53-701C-F293-4446-2391F335C65F}"/>
              </a:ext>
            </a:extLst>
          </p:cNvPr>
          <p:cNvSpPr txBox="1"/>
          <p:nvPr/>
        </p:nvSpPr>
        <p:spPr>
          <a:xfrm>
            <a:off x="6541741" y="2952256"/>
            <a:ext cx="6118916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u="sng" dirty="0">
                <a:latin typeface="Cascadia Mono" panose="020B0609020000020004" pitchFamily="49" charset="0"/>
              </a:rPr>
              <a:t>File: </a:t>
            </a:r>
            <a:r>
              <a:rPr lang="en-US" sz="1200" b="1" u="sng" dirty="0" err="1">
                <a:latin typeface="Cascadia Mono" panose="020B0609020000020004" pitchFamily="49" charset="0"/>
              </a:rPr>
              <a:t>products.component.ts</a:t>
            </a:r>
            <a:endParaRPr lang="en-US" sz="1200" b="1" u="sng" dirty="0">
              <a:latin typeface="Cascadia Mono" panose="020B0609020000020004" pitchFamily="49" charset="0"/>
            </a:endParaRPr>
          </a:p>
          <a:p>
            <a:endParaRPr lang="en-US" sz="12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{ Component }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'@angular/core'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RouterModule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RouterOutlet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}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'@angular/router'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@</a:t>
            </a: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Component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selector: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'app-products'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standalone: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imports: [</a:t>
            </a:r>
            <a:r>
              <a:rPr lang="en-US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RouterOutlet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RouterModule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],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templateUrl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'./products.component.html'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styleUrl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'./products.component.css'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})</a:t>
            </a:r>
          </a:p>
          <a:p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export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ProductsComponent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() 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.log(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</a:t>
            </a:r>
            <a:r>
              <a:rPr lang="en-US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ProductsComponent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 is created...'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E134E2-7C24-B939-65A1-62C72365E129}"/>
              </a:ext>
            </a:extLst>
          </p:cNvPr>
          <p:cNvCxnSpPr>
            <a:cxnSpLocks/>
          </p:cNvCxnSpPr>
          <p:nvPr/>
        </p:nvCxnSpPr>
        <p:spPr>
          <a:xfrm flipH="1">
            <a:off x="1691296" y="1208309"/>
            <a:ext cx="5273270" cy="931534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EAA12C7-DDA3-3D90-F3FA-3BE8775569FA}"/>
              </a:ext>
            </a:extLst>
          </p:cNvPr>
          <p:cNvCxnSpPr>
            <a:cxnSpLocks/>
          </p:cNvCxnSpPr>
          <p:nvPr/>
        </p:nvCxnSpPr>
        <p:spPr>
          <a:xfrm flipH="1">
            <a:off x="7396350" y="1208309"/>
            <a:ext cx="283236" cy="1218632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3E4ADD93-FFEB-712A-11F6-770359556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876" y="2560761"/>
            <a:ext cx="2084840" cy="9779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FB333DA-9AF7-7F3B-28FD-68DFA842D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876" y="3644645"/>
            <a:ext cx="2084840" cy="143517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B1C1163-B6C9-A89B-FE5B-B5D251869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8696" y="5210312"/>
            <a:ext cx="2723045" cy="154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073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7A06-229A-E9EE-48A7-BB3AB9E52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109" y="53003"/>
            <a:ext cx="11684775" cy="88694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Pages &amp; Routing</a:t>
            </a:r>
            <a:br>
              <a:rPr lang="en-US" dirty="0"/>
            </a:br>
            <a:r>
              <a:rPr lang="en-US" dirty="0"/>
              <a:t>Navigate Route Programmatically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85EE5-2B41-C186-6692-C8F8F0BD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97DFEB-CB42-1038-9F98-3F459DAF3169}"/>
              </a:ext>
            </a:extLst>
          </p:cNvPr>
          <p:cNvSpPr txBox="1"/>
          <p:nvPr/>
        </p:nvSpPr>
        <p:spPr>
          <a:xfrm>
            <a:off x="472318" y="1137319"/>
            <a:ext cx="11247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We can also navigate the route programmatically by </a:t>
            </a:r>
            <a:r>
              <a:rPr lang="en-US" b="1" u="sng" dirty="0"/>
              <a:t>inject Router into our constructor</a:t>
            </a:r>
            <a:r>
              <a:rPr lang="en-US" dirty="0"/>
              <a:t> and </a:t>
            </a:r>
            <a:r>
              <a:rPr lang="en-US" b="1" u="sng" dirty="0"/>
              <a:t>traverse the route when user presses the button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D86898-D692-606C-7561-573CE42548AA}"/>
              </a:ext>
            </a:extLst>
          </p:cNvPr>
          <p:cNvSpPr txBox="1"/>
          <p:nvPr/>
        </p:nvSpPr>
        <p:spPr>
          <a:xfrm>
            <a:off x="426263" y="1816867"/>
            <a:ext cx="611891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u="sng" dirty="0">
                <a:latin typeface="Cascadia Mono" panose="020B0609020000020004" pitchFamily="49" charset="0"/>
              </a:rPr>
              <a:t>File: </a:t>
            </a:r>
            <a:r>
              <a:rPr lang="en-US" sz="1200" b="1" u="sng" dirty="0" err="1">
                <a:latin typeface="Cascadia Mono" panose="020B0609020000020004" pitchFamily="49" charset="0"/>
              </a:rPr>
              <a:t>products.component.ts</a:t>
            </a:r>
            <a:endParaRPr lang="en-US" sz="1200" b="1" u="sng" dirty="0">
              <a:latin typeface="Cascadia Mono" panose="020B0609020000020004" pitchFamily="49" charset="0"/>
            </a:endParaRPr>
          </a:p>
          <a:p>
            <a:endParaRPr lang="en-US" sz="12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{ Component }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'@angular/core'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12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eslint</a:t>
            </a:r>
            <a:r>
              <a:rPr 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-disable-next-line @typescript-eslint/consistent-type-imports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{ Router,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RouterModule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RouterOutlet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}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'@angular/router'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@</a:t>
            </a: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Component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selector: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'app-products'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standalone: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imports: [</a:t>
            </a:r>
            <a:r>
              <a:rPr lang="en-US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RouterOutlet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RouterModule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],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templateUrl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'./products.component.html'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styleUrl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'./products.component.css'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})</a:t>
            </a:r>
          </a:p>
          <a:p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export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ProductsComponent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r: </a:t>
            </a: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Router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.log(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</a:t>
            </a:r>
            <a:r>
              <a:rPr lang="en-US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ProductsComponent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 is created...'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onServices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(): </a:t>
            </a: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.r.navigate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([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'/products/services'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])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3DEAFC-D42F-D014-5B12-885E612340E3}"/>
              </a:ext>
            </a:extLst>
          </p:cNvPr>
          <p:cNvSpPr txBox="1"/>
          <p:nvPr/>
        </p:nvSpPr>
        <p:spPr>
          <a:xfrm>
            <a:off x="6147496" y="2233598"/>
            <a:ext cx="61189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u="sng" dirty="0">
                <a:latin typeface="Cascadia Mono" panose="020B0609020000020004" pitchFamily="49" charset="0"/>
              </a:rPr>
              <a:t>File: products.component.html</a:t>
            </a:r>
          </a:p>
          <a:p>
            <a:endParaRPr lang="en-US" sz="12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p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products works!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p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routerLink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="/products/services"&gt;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Services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(click)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onServices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()"&gt;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Goto Services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router-outlet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&gt;&lt;/</a:t>
            </a:r>
            <a:r>
              <a:rPr lang="en-US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router-outlet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6583063-6B1C-1B44-7FF1-08EC6EEE1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563" y="4037845"/>
            <a:ext cx="3543482" cy="1682836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AB17A3F-D066-6718-C8E3-B13DCF22802F}"/>
              </a:ext>
            </a:extLst>
          </p:cNvPr>
          <p:cNvCxnSpPr>
            <a:cxnSpLocks/>
          </p:cNvCxnSpPr>
          <p:nvPr/>
        </p:nvCxnSpPr>
        <p:spPr>
          <a:xfrm flipH="1">
            <a:off x="1644936" y="1460484"/>
            <a:ext cx="6051724" cy="3418779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F1BBB0-13DF-F6B6-B6A2-CD912C02E232}"/>
              </a:ext>
            </a:extLst>
          </p:cNvPr>
          <p:cNvCxnSpPr>
            <a:cxnSpLocks/>
          </p:cNvCxnSpPr>
          <p:nvPr/>
        </p:nvCxnSpPr>
        <p:spPr>
          <a:xfrm>
            <a:off x="1644936" y="1783650"/>
            <a:ext cx="555124" cy="3972529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227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7A06-229A-E9EE-48A7-BB3AB9E52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109" y="53003"/>
            <a:ext cx="11684775" cy="88694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Route &amp; Query Parameters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85EE5-2B41-C186-6692-C8F8F0BD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97DFEB-CB42-1038-9F98-3F459DAF3169}"/>
              </a:ext>
            </a:extLst>
          </p:cNvPr>
          <p:cNvSpPr txBox="1"/>
          <p:nvPr/>
        </p:nvSpPr>
        <p:spPr>
          <a:xfrm>
            <a:off x="342981" y="781425"/>
            <a:ext cx="11247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We can </a:t>
            </a:r>
            <a:r>
              <a:rPr lang="en-US" b="1" u="sng" dirty="0"/>
              <a:t>pass query parameters</a:t>
            </a:r>
            <a:r>
              <a:rPr lang="en-US" dirty="0"/>
              <a:t> as </a:t>
            </a:r>
            <a:r>
              <a:rPr lang="en-US" dirty="0">
                <a:hlinkClick r:id="rId2"/>
              </a:rPr>
              <a:t>http://localhost:4200/products/services?page=10&amp;section=5</a:t>
            </a:r>
            <a:r>
              <a:rPr lang="en-US" dirty="0"/>
              <a:t> to component. And the component </a:t>
            </a:r>
            <a:r>
              <a:rPr lang="en-US" b="1" u="sng" dirty="0"/>
              <a:t>can access the query param by subscribe to </a:t>
            </a:r>
            <a:r>
              <a:rPr lang="en-US" b="1" u="sng" dirty="0" err="1"/>
              <a:t>queryParamMap</a:t>
            </a:r>
            <a:endParaRPr lang="en-US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AC32C6-E0D8-1896-1A8F-F0698FCAB8D1}"/>
              </a:ext>
            </a:extLst>
          </p:cNvPr>
          <p:cNvSpPr txBox="1"/>
          <p:nvPr/>
        </p:nvSpPr>
        <p:spPr>
          <a:xfrm>
            <a:off x="240632" y="1915562"/>
            <a:ext cx="4890551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u="sng" dirty="0">
                <a:latin typeface="Cascadia Mono" panose="020B0609020000020004" pitchFamily="49" charset="0"/>
              </a:rPr>
              <a:t>File: </a:t>
            </a:r>
            <a:r>
              <a:rPr lang="en-US" sz="1200" b="1" u="sng" dirty="0" err="1">
                <a:latin typeface="Cascadia Mono" panose="020B0609020000020004" pitchFamily="49" charset="0"/>
              </a:rPr>
              <a:t>products.component.ts</a:t>
            </a:r>
            <a:endParaRPr lang="en-US" sz="1200" b="1" u="sng" dirty="0">
              <a:latin typeface="Cascadia Mono" panose="020B0609020000020004" pitchFamily="49" charset="0"/>
            </a:endParaRPr>
          </a:p>
          <a:p>
            <a:endParaRPr lang="en-US" sz="12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{ Component }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'@angular/core'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12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eslint</a:t>
            </a:r>
            <a:r>
              <a:rPr 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-disable-next-line @typescript-eslint/consistent-type-imports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{ Router,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RouterModule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RouterOutlet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}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'@angular/router'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@</a:t>
            </a: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Component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selector: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'app-products'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standalone: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imports: [</a:t>
            </a:r>
            <a:r>
              <a:rPr lang="en-US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RouterOutlet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RouterModule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],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templateUrl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'./products.component.html'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styleUrl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'./products.component.css'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})</a:t>
            </a:r>
          </a:p>
          <a:p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export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ProductsComponent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r: </a:t>
            </a: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Router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.log(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</a:t>
            </a:r>
            <a:r>
              <a:rPr lang="en-US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ProductsComponent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 is created...'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onServices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(): </a:t>
            </a: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.log(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</a:t>
            </a:r>
            <a:r>
              <a:rPr lang="en-US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onServices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 is called'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.r.navigate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([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'/products/services'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], {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queryParams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 { page: 10, section: 5 } })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A348C6-747D-D5BB-6279-BA75256C0E6B}"/>
              </a:ext>
            </a:extLst>
          </p:cNvPr>
          <p:cNvSpPr txBox="1"/>
          <p:nvPr/>
        </p:nvSpPr>
        <p:spPr>
          <a:xfrm>
            <a:off x="7060818" y="1410355"/>
            <a:ext cx="5012012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u="sng" dirty="0">
                <a:latin typeface="Cascadia Mono" panose="020B0609020000020004" pitchFamily="49" charset="0"/>
              </a:rPr>
              <a:t>File: </a:t>
            </a:r>
            <a:r>
              <a:rPr lang="en-US" sz="1200" b="1" u="sng" dirty="0" err="1">
                <a:latin typeface="Cascadia Mono" panose="020B0609020000020004" pitchFamily="49" charset="0"/>
              </a:rPr>
              <a:t>services.component.ts</a:t>
            </a:r>
            <a:endParaRPr lang="en-US" sz="1200" b="1" u="sng" dirty="0">
              <a:latin typeface="Cascadia Mono" panose="020B0609020000020004" pitchFamily="49" charset="0"/>
            </a:endParaRPr>
          </a:p>
          <a:p>
            <a:endParaRPr lang="en-US" sz="12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{ Component }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'@angular/core'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12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eslint</a:t>
            </a:r>
            <a:r>
              <a:rPr 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-disable-next-line @typescript-eslint/consistent-type-imports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ActivatedRoute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RouterOutlet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}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'@angular/router'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@</a:t>
            </a: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Component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selector: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'app-services'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standalone: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imports: [</a:t>
            </a:r>
            <a:r>
              <a:rPr lang="en-US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RouterOutlet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RouterOutlet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],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templateUrl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'./services.component.html'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styleUrl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'./services.component.css'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})</a:t>
            </a:r>
          </a:p>
          <a:p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export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ServicesComponent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activatedRoute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ActivatedRoute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.log(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</a:t>
            </a:r>
            <a:r>
              <a:rPr lang="en-US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ServicesComponent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 is created...'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ngOnInit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(): </a:t>
            </a: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.activatedRoute.queryParamMap.subscribe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(params =&gt; 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.log(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`page: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${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params.get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('page')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}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`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.log(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`section: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${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params.get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('section')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}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`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})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99FC10-4B38-1B12-B112-DDDFF2808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379" y="3187874"/>
            <a:ext cx="2833439" cy="1568531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6DA5A2-7E8F-70CF-98A8-8794554794E6}"/>
              </a:ext>
            </a:extLst>
          </p:cNvPr>
          <p:cNvCxnSpPr>
            <a:cxnSpLocks/>
          </p:cNvCxnSpPr>
          <p:nvPr/>
        </p:nvCxnSpPr>
        <p:spPr>
          <a:xfrm flipH="1">
            <a:off x="1753173" y="1104590"/>
            <a:ext cx="1116041" cy="5103705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14BB3C8-49A5-EFF4-647E-CDEFB9C6081F}"/>
              </a:ext>
            </a:extLst>
          </p:cNvPr>
          <p:cNvCxnSpPr>
            <a:cxnSpLocks/>
          </p:cNvCxnSpPr>
          <p:nvPr/>
        </p:nvCxnSpPr>
        <p:spPr>
          <a:xfrm>
            <a:off x="1911654" y="1631784"/>
            <a:ext cx="8201748" cy="3854616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27353317-3244-ACA4-8711-AD10C6E5E0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805" y="5916017"/>
            <a:ext cx="2082907" cy="46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361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7A06-229A-E9EE-48A7-BB3AB9E52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109" y="53003"/>
            <a:ext cx="11684775" cy="88694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Route Security &amp; Guards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85EE5-2B41-C186-6692-C8F8F0BD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97DFEB-CB42-1038-9F98-3F459DAF3169}"/>
              </a:ext>
            </a:extLst>
          </p:cNvPr>
          <p:cNvSpPr txBox="1"/>
          <p:nvPr/>
        </p:nvSpPr>
        <p:spPr>
          <a:xfrm>
            <a:off x="342981" y="781425"/>
            <a:ext cx="112473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Angular provides guards to protect the route,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To create the guard: ng generate guard guard-name. It will ask to generate </a:t>
            </a:r>
            <a:r>
              <a:rPr lang="en-US" dirty="0" err="1"/>
              <a:t>CanActivate</a:t>
            </a:r>
            <a:r>
              <a:rPr lang="en-US" dirty="0"/>
              <a:t> or Deactivate and you can choose to generate it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Two types of guard: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 err="1"/>
              <a:t>CanActivateFn</a:t>
            </a:r>
            <a:r>
              <a:rPr lang="en-US" dirty="0"/>
              <a:t> – Prior to navigate to the page, the route is validated with functions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 err="1"/>
              <a:t>CanDeactivateFn</a:t>
            </a:r>
            <a:r>
              <a:rPr lang="en-US" dirty="0"/>
              <a:t> – Prior to exit from the page, the route is validated with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07ECF6-7481-7D98-D2EF-BF8D6F5253C1}"/>
              </a:ext>
            </a:extLst>
          </p:cNvPr>
          <p:cNvSpPr txBox="1"/>
          <p:nvPr/>
        </p:nvSpPr>
        <p:spPr>
          <a:xfrm>
            <a:off x="2090059" y="2650013"/>
            <a:ext cx="611891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u="sng" dirty="0">
                <a:latin typeface="Cascadia Mono" panose="020B0609020000020004" pitchFamily="49" charset="0"/>
              </a:rPr>
              <a:t>File: </a:t>
            </a:r>
            <a:r>
              <a:rPr lang="en-US" sz="1200" b="1" u="sng" dirty="0" err="1">
                <a:latin typeface="Cascadia Mono" panose="020B0609020000020004" pitchFamily="49" charset="0"/>
              </a:rPr>
              <a:t>app.route.ts</a:t>
            </a:r>
            <a:endParaRPr lang="en-US" sz="1200" b="1" u="sng" dirty="0">
              <a:latin typeface="Cascadia Mono" panose="020B0609020000020004" pitchFamily="49" charset="0"/>
            </a:endParaRPr>
          </a:p>
          <a:p>
            <a:endParaRPr lang="en-US" sz="12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Routes }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'@angular/router'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SalesComponent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}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'./sales/</a:t>
            </a:r>
            <a:r>
              <a:rPr lang="en-US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sales.component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ProductsComponent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}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'./products/</a:t>
            </a:r>
            <a:r>
              <a:rPr lang="en-US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products.component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ServicesComponent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}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'./services/</a:t>
            </a:r>
            <a:r>
              <a:rPr lang="en-US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services.component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servicesGuard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}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'./</a:t>
            </a:r>
            <a:r>
              <a:rPr lang="en-US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services.guard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servicesExitGuard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}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'./services-</a:t>
            </a:r>
            <a:r>
              <a:rPr lang="en-US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exit.guard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export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routes: </a:t>
            </a: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Routes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[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{ path: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''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redirectTo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'sales'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pathMatch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'full'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},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{ path: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'sales'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component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SalesComponent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},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path: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'products'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component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ProductsComponent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children: [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{ path: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'services'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component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ServicesComponent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canActivate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 [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servicesGuard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],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canDeactivate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 [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servicesExitGuard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] }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]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},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{ path: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'**'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redirectTo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'sales'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  <a:endParaRPr lang="en-US" sz="12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21AA031-98F7-9F6A-B371-564831C59F44}"/>
              </a:ext>
            </a:extLst>
          </p:cNvPr>
          <p:cNvCxnSpPr>
            <a:cxnSpLocks/>
          </p:cNvCxnSpPr>
          <p:nvPr/>
        </p:nvCxnSpPr>
        <p:spPr>
          <a:xfrm>
            <a:off x="1636295" y="2248186"/>
            <a:ext cx="941900" cy="3616349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FAE48C-3654-C107-91C7-3B2B626716EE}"/>
              </a:ext>
            </a:extLst>
          </p:cNvPr>
          <p:cNvCxnSpPr>
            <a:cxnSpLocks/>
          </p:cNvCxnSpPr>
          <p:nvPr/>
        </p:nvCxnSpPr>
        <p:spPr>
          <a:xfrm>
            <a:off x="2227561" y="2461317"/>
            <a:ext cx="3114460" cy="3403218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151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7A06-229A-E9EE-48A7-BB3AB9E52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109" y="53003"/>
            <a:ext cx="11684775" cy="88694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Route Security &amp; Guards</a:t>
            </a:r>
            <a:br>
              <a:rPr lang="en-US" dirty="0"/>
            </a:br>
            <a:r>
              <a:rPr lang="en-US" dirty="0" err="1"/>
              <a:t>CanActivate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85EE5-2B41-C186-6692-C8F8F0BD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97DFEB-CB42-1038-9F98-3F459DAF3169}"/>
              </a:ext>
            </a:extLst>
          </p:cNvPr>
          <p:cNvSpPr txBox="1"/>
          <p:nvPr/>
        </p:nvSpPr>
        <p:spPr>
          <a:xfrm>
            <a:off x="305109" y="1372691"/>
            <a:ext cx="11247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</a:t>
            </a:r>
            <a:r>
              <a:rPr lang="en-US" b="1" u="sng" dirty="0"/>
              <a:t>below </a:t>
            </a:r>
            <a:r>
              <a:rPr lang="en-US" b="1" u="sng" dirty="0" err="1"/>
              <a:t>CanActivateFn</a:t>
            </a:r>
            <a:r>
              <a:rPr lang="en-US" dirty="0"/>
              <a:t> is called prior to enter the services page. It returns true if the query parameters ‘page’ is existed otherwise false is returned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function also indicates that the user cannot navigate to the services page with null in query parameters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99C785-71E7-2E0A-625F-C701595F6D08}"/>
              </a:ext>
            </a:extLst>
          </p:cNvPr>
          <p:cNvSpPr txBox="1"/>
          <p:nvPr/>
        </p:nvSpPr>
        <p:spPr>
          <a:xfrm>
            <a:off x="1553792" y="3075959"/>
            <a:ext cx="814022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CanActivateFn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'@angular/router'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export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servicesGuard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CanActivateFn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(route, state) =&gt; {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route.queryParamMap.get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'page'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 !==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DCB9907-0C74-984E-F06E-4EAA103CD32B}"/>
              </a:ext>
            </a:extLst>
          </p:cNvPr>
          <p:cNvCxnSpPr>
            <a:cxnSpLocks/>
          </p:cNvCxnSpPr>
          <p:nvPr/>
        </p:nvCxnSpPr>
        <p:spPr>
          <a:xfrm>
            <a:off x="2027035" y="1691296"/>
            <a:ext cx="1293681" cy="198693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709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7A06-229A-E9EE-48A7-BB3AB9E52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109" y="53003"/>
            <a:ext cx="11684775" cy="88694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Route Security &amp; Guards</a:t>
            </a:r>
            <a:br>
              <a:rPr lang="en-US" dirty="0"/>
            </a:br>
            <a:r>
              <a:rPr lang="en-US" dirty="0" err="1"/>
              <a:t>CanDeactivate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85EE5-2B41-C186-6692-C8F8F0BD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97DFEB-CB42-1038-9F98-3F459DAF3169}"/>
              </a:ext>
            </a:extLst>
          </p:cNvPr>
          <p:cNvSpPr txBox="1"/>
          <p:nvPr/>
        </p:nvSpPr>
        <p:spPr>
          <a:xfrm>
            <a:off x="342981" y="1164977"/>
            <a:ext cx="11247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</a:t>
            </a:r>
            <a:r>
              <a:rPr lang="en-US" b="1" u="sng" dirty="0"/>
              <a:t>below </a:t>
            </a:r>
            <a:r>
              <a:rPr lang="en-US" b="1" u="sng" dirty="0" err="1"/>
              <a:t>CanDeactivateFn</a:t>
            </a:r>
            <a:r>
              <a:rPr lang="en-US" dirty="0"/>
              <a:t> is called when the user exits the services page. It returns true if the page that the user wants to go next is NOT /products otherwise it returns false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It also indicates that the user cannot go from services page to products page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57B307-2B00-5BE9-4B50-D8E652908116}"/>
              </a:ext>
            </a:extLst>
          </p:cNvPr>
          <p:cNvSpPr txBox="1"/>
          <p:nvPr/>
        </p:nvSpPr>
        <p:spPr>
          <a:xfrm>
            <a:off x="305109" y="2828835"/>
            <a:ext cx="61189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CanDeactivateFn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}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'@angular/router'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ServicesComponent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}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'./services/</a:t>
            </a:r>
            <a:r>
              <a:rPr lang="en-US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services.component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export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servicesExitGuard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CanDeactivateFn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unknown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&gt; = (component,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currentRoute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currentState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nextState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 =&gt; 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c = component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ServicesComponent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c.canExit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nextState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59A52E-799B-78F5-24D5-9011CAC95395}"/>
              </a:ext>
            </a:extLst>
          </p:cNvPr>
          <p:cNvSpPr txBox="1"/>
          <p:nvPr/>
        </p:nvSpPr>
        <p:spPr>
          <a:xfrm>
            <a:off x="5966663" y="2421008"/>
            <a:ext cx="611891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{ Component }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'@angular/core'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12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eslint</a:t>
            </a:r>
            <a:r>
              <a:rPr 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-disable-next-line @typescript-eslint/consistent-type-imports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ActivatedRoute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RouterOutlet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RouterStateSnapshot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}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'@angular/router'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@</a:t>
            </a: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Component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selector: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'app-services'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standalone: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imports: [</a:t>
            </a:r>
            <a:r>
              <a:rPr lang="en-US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RouterOutlet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RouterOutlet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],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templateUrl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'./services.component.html'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styleUrl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'./services.component.css'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})</a:t>
            </a:r>
          </a:p>
          <a:p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export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ServicesComponent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activatedRoute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ActivatedRoute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.log(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</a:t>
            </a:r>
            <a:r>
              <a:rPr lang="en-US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ServicesComponent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 is created...'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canExit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nextState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RouterStateSnapshot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): </a:t>
            </a:r>
            <a:r>
              <a:rPr lang="en-US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boolean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!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nextState.url.startsWith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'/products'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C2B893-00C7-0749-3D8F-8EC2947CFBAC}"/>
              </a:ext>
            </a:extLst>
          </p:cNvPr>
          <p:cNvCxnSpPr>
            <a:cxnSpLocks/>
          </p:cNvCxnSpPr>
          <p:nvPr/>
        </p:nvCxnSpPr>
        <p:spPr>
          <a:xfrm>
            <a:off x="2213811" y="1473448"/>
            <a:ext cx="605244" cy="2177277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2BC40C0-1FEF-40BE-5E14-7FC94D01AC87}"/>
              </a:ext>
            </a:extLst>
          </p:cNvPr>
          <p:cNvCxnSpPr>
            <a:cxnSpLocks/>
          </p:cNvCxnSpPr>
          <p:nvPr/>
        </p:nvCxnSpPr>
        <p:spPr>
          <a:xfrm>
            <a:off x="1842205" y="4337670"/>
            <a:ext cx="4372965" cy="152873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5502C678-0034-4804-8007-55D6253F07CA}"/>
              </a:ext>
            </a:extLst>
          </p:cNvPr>
          <p:cNvSpPr/>
          <p:nvPr/>
        </p:nvSpPr>
        <p:spPr>
          <a:xfrm>
            <a:off x="1842205" y="2156590"/>
            <a:ext cx="540375" cy="5025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3206823-BE66-4FD2-A20D-19796C67EE28}"/>
              </a:ext>
            </a:extLst>
          </p:cNvPr>
          <p:cNvSpPr/>
          <p:nvPr/>
        </p:nvSpPr>
        <p:spPr>
          <a:xfrm>
            <a:off x="4411944" y="4767578"/>
            <a:ext cx="540375" cy="5025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5388335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8316A4-DB9D-4B40-83D1-0433996D54B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49FD94B-CF2B-4485-954E-6805E96E51F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5C9C91-7BEA-497B-8B74-808BB08645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6785</TotalTime>
  <Words>1716</Words>
  <Application>Microsoft Office PowerPoint</Application>
  <PresentationFormat>Widescreen</PresentationFormat>
  <Paragraphs>254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Cascadia Mono</vt:lpstr>
      <vt:lpstr>Century Gothic</vt:lpstr>
      <vt:lpstr>Posterama</vt:lpstr>
      <vt:lpstr>Wingdings</vt:lpstr>
      <vt:lpstr>Wingdings 3</vt:lpstr>
      <vt:lpstr>Wisp</vt:lpstr>
      <vt:lpstr>Angular Part 6 – Routing Wednesday, January 10, 2024</vt:lpstr>
      <vt:lpstr>Agenda</vt:lpstr>
      <vt:lpstr>Pages &amp; Routing </vt:lpstr>
      <vt:lpstr>Pages &amp; Routing</vt:lpstr>
      <vt:lpstr>Pages &amp; Routing Navigate Route Programmatically</vt:lpstr>
      <vt:lpstr>Route &amp; Query Parameters</vt:lpstr>
      <vt:lpstr>Route Security &amp; Guards</vt:lpstr>
      <vt:lpstr>Route Security &amp; Guards CanActivate</vt:lpstr>
      <vt:lpstr>Route Security &amp; Guards CanDeactivate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Part 1 - Introduction</dc:title>
  <dc:creator>Sonny Hoang</dc:creator>
  <cp:lastModifiedBy>Sonny Hoang</cp:lastModifiedBy>
  <cp:revision>370</cp:revision>
  <dcterms:created xsi:type="dcterms:W3CDTF">2023-11-21T15:49:25Z</dcterms:created>
  <dcterms:modified xsi:type="dcterms:W3CDTF">2024-01-10T21:49:06Z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