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Cormorant Garamon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ormorant Garamond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morantGaramond-regular.fntdata"/><Relationship Id="rId21" Type="http://schemas.openxmlformats.org/officeDocument/2006/relationships/slide" Target="slides/slide16.xml"/><Relationship Id="rId24" Type="http://schemas.openxmlformats.org/officeDocument/2006/relationships/font" Target="fonts/CormorantGaramond-italic.fntdata"/><Relationship Id="rId23" Type="http://schemas.openxmlformats.org/officeDocument/2006/relationships/font" Target="fonts/Cormorant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ormorantGaramon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morantGaramondMedium-bold.fntdata"/><Relationship Id="rId30" Type="http://schemas.openxmlformats.org/officeDocument/2006/relationships/font" Target="fonts/CormorantGaramondMedium-regular.fntdata"/><Relationship Id="rId11" Type="http://schemas.openxmlformats.org/officeDocument/2006/relationships/slide" Target="slides/slide6.xml"/><Relationship Id="rId33" Type="http://schemas.openxmlformats.org/officeDocument/2006/relationships/font" Target="fonts/CormorantGaramond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CormorantGaramond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1439504e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Steven </a:t>
            </a:r>
            <a:endParaRPr/>
          </a:p>
        </p:txBody>
      </p:sp>
      <p:sp>
        <p:nvSpPr>
          <p:cNvPr id="82" name="Google Shape;82;g1c1439504e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1439504e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Sophia</a:t>
            </a:r>
            <a:endParaRPr/>
          </a:p>
        </p:txBody>
      </p:sp>
      <p:sp>
        <p:nvSpPr>
          <p:cNvPr id="175" name="Google Shape;175;g1c1439504ed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03a2f93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Sophia</a:t>
            </a:r>
            <a:endParaRPr/>
          </a:p>
        </p:txBody>
      </p:sp>
      <p:sp>
        <p:nvSpPr>
          <p:cNvPr id="184" name="Google Shape;184;g1f03a2f939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c88efb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The exact mechanisms of action are unknown for ibuprofen and oxycodone but looking at what drug class they fall under provides some insight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Ibuprofen is an NSAID (nonsteroidal anti-inflammatory drug) which reversibly inhibit the production of certain enzymes that play an important role in inflammatory processes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Oxycodone is able to bind to opioid receptors in the brain to reduce the release of neurotransmitters so sensory nerves are less receptive to pain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Both are metabolized by the liver and eliminated in urine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Annika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dc88efb7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Annika</a:t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03a2f93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Annika</a:t>
            </a:r>
            <a:endParaRPr/>
          </a:p>
        </p:txBody>
      </p:sp>
      <p:sp>
        <p:nvSpPr>
          <p:cNvPr id="221" name="Google Shape;221;g1f03a2f939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1439504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Steven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absorption</a:t>
            </a:r>
            <a:r>
              <a:rPr lang="en-US"/>
              <a:t> wont change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clearance</a:t>
            </a:r>
            <a:r>
              <a:rPr lang="en-US"/>
              <a:t> will change if problems with liver kidney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pregnancy and breastfeeding wont change model but dangerous - addiction for child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food - changes onset time, doesnt change cmax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other medication can be affected by this medication</a:t>
            </a:r>
            <a:endParaRPr/>
          </a:p>
        </p:txBody>
      </p:sp>
      <p:sp>
        <p:nvSpPr>
          <p:cNvPr id="238" name="Google Shape;238;g1c1439504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c9ba37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dc9ba37c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88efb7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Steven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1dc88efb7a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c9b0d76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Sophia and Annika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dc9b0d765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88efb7a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Sophia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1dc88efb7a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c7956f0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Sam</a:t>
            </a:r>
            <a:endParaRPr/>
          </a:p>
        </p:txBody>
      </p:sp>
      <p:sp>
        <p:nvSpPr>
          <p:cNvPr id="147" name="Google Shape;147;g1dc7956f0d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Sam</a:t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3a2f93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graph is assuming that patients are waking up in the night to continually take their medication. Sam</a:t>
            </a:r>
            <a:endParaRPr/>
          </a:p>
        </p:txBody>
      </p:sp>
      <p:sp>
        <p:nvSpPr>
          <p:cNvPr id="166" name="Google Shape;166;g1f03a2f939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cbi.nlm.nih.gov/pmc/articles/PMC6494203/" TargetMode="External"/><Relationship Id="rId10" Type="http://schemas.openxmlformats.org/officeDocument/2006/relationships/hyperlink" Target="https://www.aae.org/specialty/communique/ibuprofen-well-know-favorite-drug/#:~:text=The%20maximum%20recommended%20daily%20dose,%3E100%20mg%2FL" TargetMode="External"/><Relationship Id="rId13" Type="http://schemas.openxmlformats.org/officeDocument/2006/relationships/hyperlink" Target="https://accp1.onlinelibrary.wiley.com/doi/full/10.1002/cpdd.672" TargetMode="External"/><Relationship Id="rId12" Type="http://schemas.openxmlformats.org/officeDocument/2006/relationships/hyperlink" Target="https://academic.oup.com/jpp/article/64/4/465/6135247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yoclinic.org/drugs-supplements/oxycodone-and-ibuprofen-oral-route/proper-use/drg-20062031" TargetMode="External"/><Relationship Id="rId4" Type="http://schemas.openxmlformats.org/officeDocument/2006/relationships/hyperlink" Target="https://www.mayoclinic.org/drugs-supplements/ibuprofen-oral-route/proper-use/drg-20070602" TargetMode="External"/><Relationship Id="rId9" Type="http://schemas.openxmlformats.org/officeDocument/2006/relationships/hyperlink" Target="https://go.drugbank.com/drugs/DB00497" TargetMode="External"/><Relationship Id="rId15" Type="http://schemas.openxmlformats.org/officeDocument/2006/relationships/hyperlink" Target="https://www.ncbi.nlm.nih.gov/pmc/articles/PMC5675036/#:~:text=Oxycodone%20and%20hydrocodone%20pharmacokinetic%20and%20pharmacodynamic%20effects%20did%20not%20differ%20by%20gender" TargetMode="External"/><Relationship Id="rId14" Type="http://schemas.openxmlformats.org/officeDocument/2006/relationships/hyperlink" Target="https://medsask.usask.ca/documents/mednews-docs/Benzodiazepine-Dosing-in-Obesity.pdf" TargetMode="External"/><Relationship Id="rId5" Type="http://schemas.openxmlformats.org/officeDocument/2006/relationships/hyperlink" Target="https://www.mayoclinic.org/drugs-supplements/oxycodone-oral-route/proper-use/drg-20074193" TargetMode="External"/><Relationship Id="rId6" Type="http://schemas.openxmlformats.org/officeDocument/2006/relationships/hyperlink" Target="https://www.cdc.gov/drugoverdose/pdf/calculating_total_daily_dose-a.pdf" TargetMode="External"/><Relationship Id="rId7" Type="http://schemas.openxmlformats.org/officeDocument/2006/relationships/hyperlink" Target="https://www.hss.edu/conditions_patient-guide-opioid-tapering.asp" TargetMode="External"/><Relationship Id="rId8" Type="http://schemas.openxmlformats.org/officeDocument/2006/relationships/hyperlink" Target="https://www.ncbi.nlm.nih.gov/books/NBK48222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735219" y="1695215"/>
            <a:ext cx="6865833" cy="6896608"/>
            <a:chOff x="1813" y="0"/>
            <a:chExt cx="809173" cy="812800"/>
          </a:xfrm>
        </p:grpSpPr>
        <p:sp>
          <p:nvSpPr>
            <p:cNvPr id="85" name="Google Shape;85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1722495" y="4057625"/>
            <a:ext cx="17516691" cy="4575649"/>
            <a:chOff x="-17168583" y="0"/>
            <a:chExt cx="19556426" cy="6255159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17168583" y="5144259"/>
              <a:ext cx="10161900" cy="11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2E3F42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en-US" sz="2400">
                  <a:solidFill>
                    <a:srgbClr val="2E3F42"/>
                  </a:solidFill>
                  <a:latin typeface="Lato"/>
                  <a:ea typeface="Lato"/>
                  <a:cs typeface="Lato"/>
                  <a:sym typeface="Lato"/>
                </a:rPr>
                <a:t>ophia Blumenfeld, Annika Holmstrom, Steven Miltenberger, and Samuel Thomas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13"/>
            <p:cNvGrpSpPr/>
            <p:nvPr/>
          </p:nvGrpSpPr>
          <p:grpSpPr>
            <a:xfrm>
              <a:off x="209555" y="0"/>
              <a:ext cx="2178288" cy="2279479"/>
              <a:chOff x="32623" y="0"/>
              <a:chExt cx="703877" cy="736575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32623" y="0"/>
                <a:ext cx="4101" cy="70642"/>
              </a:xfrm>
              <a:custGeom>
                <a:rect b="b" l="l" r="r" t="t"/>
                <a:pathLst>
                  <a:path extrusionOk="0" h="70642" w="4101">
                    <a:moveTo>
                      <a:pt x="2050" y="0"/>
                    </a:moveTo>
                    <a:lnTo>
                      <a:pt x="2050" y="0"/>
                    </a:lnTo>
                    <a:cubicBezTo>
                      <a:pt x="4101" y="23503"/>
                      <a:pt x="4101" y="47139"/>
                      <a:pt x="2050" y="70642"/>
                    </a:cubicBezTo>
                    <a:cubicBezTo>
                      <a:pt x="0" y="47139"/>
                      <a:pt x="0" y="23503"/>
                      <a:pt x="2050" y="0"/>
                    </a:cubicBezTo>
                    <a:close/>
                  </a:path>
                </a:pathLst>
              </a:custGeom>
              <a:solidFill>
                <a:srgbClr val="D8DEDF"/>
              </a:solidFill>
              <a:ln cap="flat" cmpd="sng" w="28575">
                <a:solidFill>
                  <a:srgbClr val="2E3F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2" name="Google Shape;92;p13"/>
          <p:cNvSpPr txBox="1"/>
          <p:nvPr/>
        </p:nvSpPr>
        <p:spPr>
          <a:xfrm>
            <a:off x="723690" y="3506453"/>
            <a:ext cx="112203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25"/>
              <a:buFont typeface="Arial"/>
              <a:buNone/>
            </a:pPr>
            <a:r>
              <a:rPr b="1" lang="en-US" sz="13025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MAP4484 Team Green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150" y="3026325"/>
            <a:ext cx="6865850" cy="456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1365337" y="581025"/>
            <a:ext cx="1555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2: Ibuprofen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2"/>
          <p:cNvSpPr txBox="1"/>
          <p:nvPr/>
        </p:nvSpPr>
        <p:spPr>
          <a:xfrm>
            <a:off x="1334700" y="2653425"/>
            <a:ext cx="16209600" cy="5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Drug Information</a:t>
            </a:r>
            <a:endParaRPr b="1"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Therapeutic Range: 10-50 mg/L (toxic &gt; 100 mg/L)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Onset of Action: 30-60 minutes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Peak Effect: 1-2 hours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Duration Range: 4 to 6 hours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Bioavailability: 100%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Clearance: 3-13 L/hr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382700" y="7897375"/>
            <a:ext cx="71526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Suggested Treatment Plan</a:t>
            </a:r>
            <a:endParaRPr b="1"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400 mg tablets orally every 4 hours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1365337" y="581025"/>
            <a:ext cx="1555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2: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163" y="2074738"/>
            <a:ext cx="15075725" cy="7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1180383" y="545350"/>
            <a:ext cx="1683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3: </a:t>
            </a: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Ibuprofen and Oxycodone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24"/>
          <p:cNvGrpSpPr/>
          <p:nvPr/>
        </p:nvGrpSpPr>
        <p:grpSpPr>
          <a:xfrm>
            <a:off x="14367944" y="1695215"/>
            <a:ext cx="6865833" cy="6896608"/>
            <a:chOff x="1813" y="0"/>
            <a:chExt cx="809173" cy="812800"/>
          </a:xfrm>
        </p:grpSpPr>
        <p:sp>
          <p:nvSpPr>
            <p:cNvPr id="197" name="Google Shape;197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-3735219" y="1695215"/>
            <a:ext cx="6865833" cy="6896608"/>
            <a:chOff x="1813" y="0"/>
            <a:chExt cx="809173" cy="812800"/>
          </a:xfrm>
        </p:grpSpPr>
        <p:sp>
          <p:nvSpPr>
            <p:cNvPr id="200" name="Google Shape;200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2" name="Google Shape;202;p24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1180375" y="2160125"/>
            <a:ext cx="153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1026900" y="3263525"/>
            <a:ext cx="16234200" cy="4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800"/>
              <a:buFont typeface="Lato"/>
              <a:buChar char="●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Combining analgesics with different modes of action can produce additive effects in cases of acute pain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400"/>
              <a:buFont typeface="Lato"/>
              <a:buChar char="○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Able to use lower doses with less severe adverse effects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400"/>
              <a:buFont typeface="Lato"/>
              <a:buChar char="●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The exact mechanisms of action are unknown for ibuprofen and oxycodone 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400"/>
              <a:buFont typeface="Lato"/>
              <a:buChar char="●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Ibuprofen is an NSAID (nonsteroidal anti-inflammatory drug) 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400"/>
              <a:buFont typeface="Lato"/>
              <a:buChar char="●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Oxycodone is able to bind to opioid receptors in the brain 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3F42"/>
              </a:buClr>
              <a:buSzPts val="3400"/>
              <a:buFont typeface="Lato"/>
              <a:buChar char="●"/>
            </a:pPr>
            <a:r>
              <a:rPr lang="en-US" sz="3400">
                <a:solidFill>
                  <a:srgbClr val="2E3F42"/>
                </a:solidFill>
                <a:latin typeface="Lato"/>
                <a:ea typeface="Lato"/>
                <a:cs typeface="Lato"/>
                <a:sym typeface="Lato"/>
              </a:rPr>
              <a:t>Both are separately metabolized by the liver and eliminated in urine</a:t>
            </a:r>
            <a:endParaRPr sz="34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2E3F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>
            <a:off x="14367944" y="1695215"/>
            <a:ext cx="6865795" cy="6896570"/>
            <a:chOff x="1813" y="0"/>
            <a:chExt cx="809173" cy="812800"/>
          </a:xfrm>
        </p:grpSpPr>
        <p:sp>
          <p:nvSpPr>
            <p:cNvPr id="210" name="Google Shape;210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-3735219" y="1695215"/>
            <a:ext cx="6865795" cy="6896570"/>
            <a:chOff x="1813" y="0"/>
            <a:chExt cx="809173" cy="812800"/>
          </a:xfrm>
        </p:grpSpPr>
        <p:sp>
          <p:nvSpPr>
            <p:cNvPr id="213" name="Google Shape;213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5"/>
          <p:cNvSpPr txBox="1"/>
          <p:nvPr/>
        </p:nvSpPr>
        <p:spPr>
          <a:xfrm>
            <a:off x="1180375" y="545350"/>
            <a:ext cx="1702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3: </a:t>
            </a: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Ibuprofen and Oxycodone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5"/>
          <p:cNvSpPr txBox="1"/>
          <p:nvPr/>
        </p:nvSpPr>
        <p:spPr>
          <a:xfrm>
            <a:off x="1180375" y="2984850"/>
            <a:ext cx="153654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Ibuprofen Therapeutic Range: 10-50 mg/L (toxic &gt; 100 mg/L)</a:t>
            </a:r>
            <a:endParaRPr sz="3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Oxycodone Therapeutic Range: 10-100 ng/mL</a:t>
            </a:r>
            <a:endParaRPr sz="3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Suggested Treatment Plan: 5 mg of oxycodone and 400</a:t>
            </a:r>
            <a:r>
              <a:rPr lang="en-US" sz="3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mg of ibuprofen orally every 6 hours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6"/>
          <p:cNvGrpSpPr/>
          <p:nvPr/>
        </p:nvGrpSpPr>
        <p:grpSpPr>
          <a:xfrm>
            <a:off x="14367944" y="1695215"/>
            <a:ext cx="6865833" cy="6896608"/>
            <a:chOff x="1813" y="0"/>
            <a:chExt cx="809173" cy="812800"/>
          </a:xfrm>
        </p:grpSpPr>
        <p:sp>
          <p:nvSpPr>
            <p:cNvPr id="224" name="Google Shape;224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6"/>
          <p:cNvGrpSpPr/>
          <p:nvPr/>
        </p:nvGrpSpPr>
        <p:grpSpPr>
          <a:xfrm>
            <a:off x="-3735219" y="1695215"/>
            <a:ext cx="6865833" cy="6896608"/>
            <a:chOff x="1813" y="0"/>
            <a:chExt cx="809173" cy="812800"/>
          </a:xfrm>
        </p:grpSpPr>
        <p:sp>
          <p:nvSpPr>
            <p:cNvPr id="227" name="Google Shape;227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6"/>
          <p:cNvSpPr txBox="1"/>
          <p:nvPr/>
        </p:nvSpPr>
        <p:spPr>
          <a:xfrm>
            <a:off x="1180375" y="545350"/>
            <a:ext cx="9538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3: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0" y="1930747"/>
            <a:ext cx="9846552" cy="506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075" y="4871175"/>
            <a:ext cx="9846562" cy="506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5">
            <a:alphaModFix/>
          </a:blip>
          <a:srcRect b="31414" l="41525" r="36240" t="28422"/>
          <a:stretch/>
        </p:blipFill>
        <p:spPr>
          <a:xfrm>
            <a:off x="0" y="4871175"/>
            <a:ext cx="4561398" cy="463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6"/>
          <p:cNvCxnSpPr/>
          <p:nvPr/>
        </p:nvCxnSpPr>
        <p:spPr>
          <a:xfrm flipH="1" rot="10800000">
            <a:off x="2611550" y="6656100"/>
            <a:ext cx="6528900" cy="6690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7"/>
          <p:cNvGrpSpPr/>
          <p:nvPr/>
        </p:nvGrpSpPr>
        <p:grpSpPr>
          <a:xfrm>
            <a:off x="948325" y="852082"/>
            <a:ext cx="16310975" cy="2576916"/>
            <a:chOff x="-107167" y="38100"/>
            <a:chExt cx="21747967" cy="3435887"/>
          </a:xfrm>
        </p:grpSpPr>
        <p:sp>
          <p:nvSpPr>
            <p:cNvPr id="241" name="Google Shape;241;p27"/>
            <p:cNvSpPr txBox="1"/>
            <p:nvPr/>
          </p:nvSpPr>
          <p:spPr>
            <a:xfrm>
              <a:off x="0" y="38100"/>
              <a:ext cx="216408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0"/>
                <a:buFont typeface="Arial"/>
                <a:buNone/>
              </a:pPr>
              <a:r>
                <a:rPr lang="en-US" sz="9000">
                  <a:solidFill>
                    <a:srgbClr val="D8DEDF"/>
                  </a:solidFill>
                  <a:latin typeface="Cormorant Garamond Medium"/>
                  <a:ea typeface="Cormorant Garamond Medium"/>
                  <a:cs typeface="Cormorant Garamond Medium"/>
                  <a:sym typeface="Cormorant Garamond Medium"/>
                </a:rPr>
                <a:t>Conclusions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-107167" y="3002087"/>
              <a:ext cx="216408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D8DED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1430525" y="2503450"/>
            <a:ext cx="15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430525" y="2704350"/>
            <a:ext cx="78024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Accounts for onset time, bioavailability, and clearance rate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Prescribed medications are in standard doses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Assumes patient has blood volume of 5 liters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Assumes all doses are taken on time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Assumes medication taken on empty stomach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9456900" y="2503450"/>
            <a:ext cx="7802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Improvements</a:t>
            </a:r>
            <a:endParaRPr sz="3100" u="sng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Account for changes in </a:t>
            </a: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clearance rate</a:t>
            </a: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for patients with liver or kidney problems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100"/>
              <a:buFont typeface="Lato"/>
              <a:buChar char="●"/>
            </a:pPr>
            <a:r>
              <a:rPr lang="en-US" sz="31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Account for changes in onset time if doses are taken with food</a:t>
            </a:r>
            <a:endParaRPr sz="31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8"/>
          <p:cNvSpPr txBox="1"/>
          <p:nvPr/>
        </p:nvSpPr>
        <p:spPr>
          <a:xfrm>
            <a:off x="948350" y="755450"/>
            <a:ext cx="908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Sources</a:t>
            </a:r>
            <a:endParaRPr b="1" sz="9000">
              <a:solidFill>
                <a:srgbClr val="2E3F4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1197200" y="2325350"/>
            <a:ext cx="16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6533850" y="5878850"/>
            <a:ext cx="115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1109075" y="2583800"/>
            <a:ext cx="15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1350150" y="2067600"/>
            <a:ext cx="16756500" cy="7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Recommended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Doses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https://www.mayoclinic.org/drugs-supplements/oxycodone-and-ibuprofen-oral-route/proper-use/drg-20062031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https://www.mayoclinic.org/drugs-supplements/ibuprofen-oral-route/proper-use/drg-20070602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https://www.mayoclinic.org/drugs-supplements/oxycodone-oral-route/proper-use/drg-20074193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Oxycodone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https://www.cdc.gov/drugoverdose/pdf/calculating_total_daily_dose-a.pdf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https://www.hss.edu/conditions_patient-guide-opioid-tapering.asp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https://www.ncbi.nlm.nih.gov/books/NBK482226/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https://go.drugbank.com/drugs/DB00497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Ibuprofen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https://www.aae.org/specialty/communique/ibuprofen-well-know-favorite-drug/#:~:text=The%20maximum%20recommended%20daily%20dose,%3E100%20mg%2FL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Combination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https://www.ncbi.nlm.nih.gov/pmc/articles/PMC6494203/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Factors such as fasting, weight, etc.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https://academic.oup.com/jpp/article/64/4/465/6135247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https://accp1.onlinelibrary.wiley.com/doi/full/10.1002/cpdd.672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https://medsask.usask.ca/documents/mednews-docs/Benzodiazepine-Dosing-in-Obesity.pdf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https://www.ncbi.nlm.nih.gov/pmc/articles/PMC5675036/#:~:text=Oxycodone%20and%20hydrocodone%20pharmacokinetic%20and%20pharmacodynamic%20effects%20did%20not%20differ%20by%20gender</a:t>
            </a: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0" name="Google Shape;100;p14"/>
          <p:cNvGrpSpPr/>
          <p:nvPr/>
        </p:nvGrpSpPr>
        <p:grpSpPr>
          <a:xfrm>
            <a:off x="14855098" y="1695215"/>
            <a:ext cx="6865795" cy="6896570"/>
            <a:chOff x="1813" y="0"/>
            <a:chExt cx="809173" cy="812800"/>
          </a:xfrm>
        </p:grpSpPr>
        <p:sp>
          <p:nvSpPr>
            <p:cNvPr id="101" name="Google Shape;101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-3735219" y="1695215"/>
            <a:ext cx="6865795" cy="6896570"/>
            <a:chOff x="1813" y="0"/>
            <a:chExt cx="809173" cy="812800"/>
          </a:xfrm>
        </p:grpSpPr>
        <p:sp>
          <p:nvSpPr>
            <p:cNvPr id="104" name="Google Shape;104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8D3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617724" y="815213"/>
            <a:ext cx="15804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1616822" y="4219319"/>
            <a:ext cx="1532804" cy="164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73925" y="2699875"/>
            <a:ext cx="8630100" cy="6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we take medication, the body absorbs it into the bloodstream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○"/>
            </a:pPr>
            <a:r>
              <a:rPr lang="en-US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Concentration changes constantly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Concentration must be above Minimum Effective Concentration (MEC) to feel effects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Concentration must be below Maximum Tolerance Concentration (MTC) to avoid harm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Duration of action is the difference between the onset time and time for the drug to reach MEC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Onset time is when the concentration reaches MEC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Cmax is the maximum concentration achieved 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675" y="2866600"/>
            <a:ext cx="8017850" cy="451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585150" y="7576025"/>
            <a:ext cx="674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Figure source: The role of pharmacokinetics and pharmacodynamics in phosphodiesterase-5 inhibitor therapy by N. Mehrotra, M. Gupta, A. Kovar, and B. Meibohm, doi: 10.1038/sj.ijir.3901522</a:t>
            </a:r>
            <a:endParaRPr sz="18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028700" y="1066800"/>
            <a:ext cx="999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026900" y="2847900"/>
            <a:ext cx="16234200" cy="57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400"/>
              <a:buFont typeface="Lato"/>
              <a:buChar char="●"/>
            </a:pPr>
            <a:r>
              <a:rPr lang="en-US" sz="34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Objective:</a:t>
            </a:r>
            <a:r>
              <a:rPr lang="en-US" sz="34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Determine the optimal treatment plan for pain for each patient over one week following surgery</a:t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EDF"/>
              </a:buClr>
              <a:buSzPts val="3400"/>
              <a:buFont typeface="Lato"/>
              <a:buChar char="●"/>
            </a:pPr>
            <a:r>
              <a:rPr lang="en-US" sz="34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3 Patients</a:t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400"/>
              <a:buFont typeface="Lato"/>
              <a:buChar char="○"/>
            </a:pPr>
            <a:r>
              <a:rPr lang="en-US" sz="34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Patient #1: Prescribed oxycodone</a:t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400"/>
              <a:buFont typeface="Lato"/>
              <a:buChar char="○"/>
            </a:pPr>
            <a:r>
              <a:rPr lang="en-US" sz="34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Patient #2: Prescribed ibuprofen</a:t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44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400"/>
              <a:buFont typeface="Lato"/>
              <a:buChar char="○"/>
            </a:pPr>
            <a:r>
              <a:rPr lang="en-US" sz="34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Patient #3: Prescribed oxycodone and ibuprofen combination</a:t>
            </a:r>
            <a:endParaRPr sz="34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1028700" y="1066800"/>
            <a:ext cx="999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Assumptions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026900" y="2626875"/>
            <a:ext cx="16826700" cy="6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Each patient: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Has n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 other medical risk factors such as a compromised liver or kidney disease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Is not taking any other medications with known drug interactions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Has no history of built-up narcotic tolerance from other medications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Does not regularly smoke or drink alcohol excessively 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Is not in their third trimester of pregnancy or breastfeeding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Takes each medication on an empty stomach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Does not miss any doses of medication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Does not have any allergic reactions or experience adverse effects that would end treatment early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Has access to a standard pharmacy with readily-available tablets in discrete dosages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Has a blood volume of 5 liters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1028700" y="1066800"/>
            <a:ext cx="999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Background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026900" y="3002100"/>
            <a:ext cx="161985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For adult patients, drug 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absorption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rates did not demonstrate statistically significant differences for age (15-65), race, weight, height, or gender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Drug 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absorption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is not impacted by obesity and the distribution of the drug and plasma concentration is not 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affected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with oral 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opioid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medications once the steady state is reached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In children and elderly the metabolism is different so therefore the dosage would need to be adjusted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Opioid prescriptions don’t have to be tapered to counteract symptoms of addiction and 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withdrawal</a:t>
            </a: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 if taken for less than two weeks since the body has not built up tolerance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Oxycodone extended-release capsules are only used if the patient is already taking opioids so in our study we only prescribe immediate release capsules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028700" y="1066800"/>
            <a:ext cx="999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Defining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1026900" y="2626875"/>
            <a:ext cx="16234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Independent Variable: Drug dosage in milligrams, drug type, and time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Dependent Variable: Concentration in the blood per hour 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Cmax and tmax are dependent on the dosage used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MEC and MTC are dependent on the drug type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AUC,  which gives insight into the extent of exposure to the drug and its clearance rate from the body,  is dependent on the dosage and the drug type (bioavailability) 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Pain level was accounted for in our suggested treatment plan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8"/>
          <p:cNvSpPr txBox="1"/>
          <p:nvPr/>
        </p:nvSpPr>
        <p:spPr>
          <a:xfrm>
            <a:off x="6654400" y="6845025"/>
            <a:ext cx="8097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en-US" sz="2700" u="sng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egend</a:t>
            </a:r>
            <a:endParaRPr b="1" sz="2700" u="sng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AUC = area under the curve</a:t>
            </a:r>
            <a:endParaRPr sz="27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F = bioavailability of the drug</a:t>
            </a:r>
            <a:endParaRPr sz="27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D = dosage in milligrams </a:t>
            </a:r>
            <a:endParaRPr sz="27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2700"/>
              <a:buFont typeface="Lato"/>
              <a:buChar char="●"/>
            </a:pPr>
            <a:r>
              <a:rPr lang="en-US" sz="27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CL =clearance rate  from the body</a:t>
            </a:r>
            <a:endParaRPr sz="27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6778763"/>
            <a:ext cx="5328175" cy="232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6C6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1028700" y="1066800"/>
            <a:ext cx="999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solidFill>
                  <a:srgbClr val="D8DEDF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Half-Life Equation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5293375"/>
            <a:ext cx="8255500" cy="373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452200"/>
            <a:ext cx="8255500" cy="28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9947100" y="2615200"/>
            <a:ext cx="6566400" cy="6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The following half-life equation was used to determine the quantity of each drug in a patient’s body each hour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Half-life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Oxycodone: 4 hours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○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Ibuprofen: 2 hours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DF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D8DEDF"/>
                </a:solidFill>
                <a:latin typeface="Lato"/>
                <a:ea typeface="Lato"/>
                <a:cs typeface="Lato"/>
                <a:sym typeface="Lato"/>
              </a:rPr>
              <a:t>We compared the concentration of the drug in the patient’s body to the stated  therapeutic ranges of each drug in different treatment plans  </a:t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D8DED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0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948350" y="755450"/>
            <a:ext cx="1547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1: Oxycodone</a:t>
            </a:r>
            <a:endParaRPr b="1" sz="9000">
              <a:solidFill>
                <a:srgbClr val="2E3F4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089000" y="3086100"/>
            <a:ext cx="7775400" cy="5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Drug Information:</a:t>
            </a:r>
            <a:endParaRPr b="1"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Therapeutic Range: 10-100 ng/mL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Onset of Action: 10-30 minutes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Peak Effect: 1-2 hours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Duration Range: 3 to 6 hours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Bioavailability: 60 - 87%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Clearance: 1.4 L/min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Available in  5 mg, 10 mg, 15 mg, 20 mg, 30 mg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0311100" y="3086100"/>
            <a:ext cx="69117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Suggested Treatment Plan:</a:t>
            </a:r>
            <a:endParaRPr b="1"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Severe pain: 15mg Immediate Release Tablets orally every 6 hours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Moderate pain: 10mg Immediate Release Tablets orally every 5 hours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Lato"/>
              <a:buChar char="●"/>
            </a:pPr>
            <a:r>
              <a:rPr lang="en-US" sz="3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Mild pain: 5mg Immediate Release Tablets orally every 4 hours</a:t>
            </a:r>
            <a:endParaRPr sz="3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D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1"/>
          <p:cNvCxnSpPr/>
          <p:nvPr/>
        </p:nvCxnSpPr>
        <p:spPr>
          <a:xfrm>
            <a:off x="0" y="315973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0" y="9932927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E3F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948350" y="755450"/>
            <a:ext cx="908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E3F4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Patient 1: Graph</a:t>
            </a:r>
            <a:endParaRPr b="1" sz="9000">
              <a:solidFill>
                <a:srgbClr val="2E3F4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197200" y="2325350"/>
            <a:ext cx="16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00" y="2325350"/>
            <a:ext cx="14558798" cy="72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