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205776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967EBF-3612-4FBD-9FAD-29334A9FC6D4}"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12179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300279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247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548006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2361475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415936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267002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366681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222484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210470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967EBF-3612-4FBD-9FAD-29334A9FC6D4}"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214275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967EBF-3612-4FBD-9FAD-29334A9FC6D4}" type="datetimeFigureOut">
              <a:rPr lang="es-ES" smtClean="0"/>
              <a:t>23/05/2022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378104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419531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180707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5967EBF-3612-4FBD-9FAD-29334A9FC6D4}" type="datetimeFigureOut">
              <a:rPr lang="es-ES" smtClean="0"/>
              <a:t>23/05/2022</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45989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967EBF-3612-4FBD-9FAD-29334A9FC6D4}" type="datetimeFigureOut">
              <a:rPr lang="es-ES" smtClean="0"/>
              <a:t>23/05/2022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55D7D12-BAD3-444D-919C-B0EF3901E378}" type="slidenum">
              <a:rPr lang="es-ES" smtClean="0"/>
              <a:t>‹#›</a:t>
            </a:fld>
            <a:endParaRPr lang="es-ES"/>
          </a:p>
        </p:txBody>
      </p:sp>
    </p:spTree>
    <p:extLst>
      <p:ext uri="{BB962C8B-B14F-4D97-AF65-F5344CB8AC3E}">
        <p14:creationId xmlns:p14="http://schemas.microsoft.com/office/powerpoint/2010/main" val="35779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967EBF-3612-4FBD-9FAD-29334A9FC6D4}" type="datetimeFigureOut">
              <a:rPr lang="es-ES" smtClean="0"/>
              <a:t>23/05/2022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5D7D12-BAD3-444D-919C-B0EF3901E378}" type="slidenum">
              <a:rPr lang="es-ES" smtClean="0"/>
              <a:t>‹#›</a:t>
            </a:fld>
            <a:endParaRPr lang="es-ES"/>
          </a:p>
        </p:txBody>
      </p:sp>
    </p:spTree>
    <p:extLst>
      <p:ext uri="{BB962C8B-B14F-4D97-AF65-F5344CB8AC3E}">
        <p14:creationId xmlns:p14="http://schemas.microsoft.com/office/powerpoint/2010/main" val="7494637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079" y="1958197"/>
            <a:ext cx="11240218" cy="1231924"/>
          </a:xfrm>
        </p:spPr>
        <p:txBody>
          <a:bodyPr/>
          <a:lstStyle/>
          <a:p>
            <a:r>
              <a:rPr lang="es-419" dirty="0" smtClean="0"/>
              <a:t>NLP Recruitment System</a:t>
            </a:r>
            <a:endParaRPr lang="es-ES" dirty="0"/>
          </a:p>
        </p:txBody>
      </p:sp>
      <p:sp>
        <p:nvSpPr>
          <p:cNvPr id="3" name="Subtitle 2"/>
          <p:cNvSpPr>
            <a:spLocks noGrp="1"/>
          </p:cNvSpPr>
          <p:nvPr>
            <p:ph type="subTitle" idx="1"/>
          </p:nvPr>
        </p:nvSpPr>
        <p:spPr>
          <a:xfrm>
            <a:off x="3742881" y="4173531"/>
            <a:ext cx="4469468" cy="493360"/>
          </a:xfrm>
        </p:spPr>
        <p:txBody>
          <a:bodyPr>
            <a:normAutofit/>
          </a:bodyPr>
          <a:lstStyle/>
          <a:p>
            <a:r>
              <a:rPr lang="es-419" b="1" dirty="0" smtClean="0"/>
              <a:t>Proyecto de machine </a:t>
            </a:r>
            <a:r>
              <a:rPr lang="es-419" b="1" dirty="0" err="1" smtClean="0"/>
              <a:t>learning</a:t>
            </a:r>
            <a:endParaRPr lang="es-ES" b="1" dirty="0"/>
          </a:p>
        </p:txBody>
      </p:sp>
      <p:sp>
        <p:nvSpPr>
          <p:cNvPr id="4" name="TextBox 3"/>
          <p:cNvSpPr txBox="1"/>
          <p:nvPr/>
        </p:nvSpPr>
        <p:spPr>
          <a:xfrm>
            <a:off x="9014604" y="5546785"/>
            <a:ext cx="2708693" cy="369332"/>
          </a:xfrm>
          <a:prstGeom prst="rect">
            <a:avLst/>
          </a:prstGeom>
          <a:noFill/>
        </p:spPr>
        <p:txBody>
          <a:bodyPr wrap="square" rtlCol="0">
            <a:spAutoFit/>
          </a:bodyPr>
          <a:lstStyle/>
          <a:p>
            <a:r>
              <a:rPr lang="es-419" dirty="0" smtClean="0"/>
              <a:t>Ing. Eduardo Sthory</a:t>
            </a:r>
            <a:endParaRPr lang="es-ES" dirty="0"/>
          </a:p>
        </p:txBody>
      </p:sp>
    </p:spTree>
    <p:extLst>
      <p:ext uri="{BB962C8B-B14F-4D97-AF65-F5344CB8AC3E}">
        <p14:creationId xmlns:p14="http://schemas.microsoft.com/office/powerpoint/2010/main" val="326555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6184"/>
          </a:xfrm>
        </p:spPr>
        <p:txBody>
          <a:bodyPr/>
          <a:lstStyle/>
          <a:p>
            <a:pPr algn="ctr"/>
            <a:r>
              <a:rPr lang="es-ES" b="1" dirty="0" smtClean="0"/>
              <a:t>Resultados </a:t>
            </a:r>
            <a:r>
              <a:rPr lang="es-ES" b="1" dirty="0"/>
              <a:t>obtenidos</a:t>
            </a:r>
          </a:p>
        </p:txBody>
      </p:sp>
      <p:sp>
        <p:nvSpPr>
          <p:cNvPr id="3" name="Content Placeholder 2"/>
          <p:cNvSpPr>
            <a:spLocks noGrp="1"/>
          </p:cNvSpPr>
          <p:nvPr>
            <p:ph idx="1"/>
          </p:nvPr>
        </p:nvSpPr>
        <p:spPr/>
        <p:txBody>
          <a:bodyPr/>
          <a:lstStyle/>
          <a:p>
            <a:pPr algn="just"/>
            <a:r>
              <a:rPr lang="es-419" dirty="0" smtClean="0"/>
              <a:t>Los resultados fueron muy satisfactorios, actualmente los modelos trabajan como se quería, los resumes de los candidatos se aplican en el sitio Web de la empresa, estos son analizados y se extrae toda la información necesaria, se establecen comparaciones para hacer match con las diferentes ofertas, se clasifica a los candidatos de acuerdo al mejor match que presenten para determinado trabajo, también los Recruiters pueden establecer una comunicación casi “humana” con los resumes ya que pueden hacer preguntas de cualquier tipo directamente al documento y el sistema entrenado con ayuda de BERT les contesta entregándoles la información requerida con bastante acierto y por último existe un sistema de recomendación para obtener el Top de los mejores candidatos para cada una de las diferentes ofertas.</a:t>
            </a:r>
            <a:endParaRPr lang="es-ES" dirty="0"/>
          </a:p>
        </p:txBody>
      </p:sp>
    </p:spTree>
    <p:extLst>
      <p:ext uri="{BB962C8B-B14F-4D97-AF65-F5344CB8AC3E}">
        <p14:creationId xmlns:p14="http://schemas.microsoft.com/office/powerpoint/2010/main" val="278472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244"/>
          </a:xfrm>
        </p:spPr>
        <p:txBody>
          <a:bodyPr/>
          <a:lstStyle/>
          <a:p>
            <a:pPr algn="ctr"/>
            <a:r>
              <a:rPr lang="es-419" b="1" dirty="0" smtClean="0"/>
              <a:t>El Problema</a:t>
            </a:r>
            <a:endParaRPr lang="es-ES" b="1" dirty="0"/>
          </a:p>
        </p:txBody>
      </p:sp>
      <p:sp>
        <p:nvSpPr>
          <p:cNvPr id="3" name="Content Placeholder 2"/>
          <p:cNvSpPr>
            <a:spLocks noGrp="1"/>
          </p:cNvSpPr>
          <p:nvPr>
            <p:ph idx="1"/>
          </p:nvPr>
        </p:nvSpPr>
        <p:spPr>
          <a:xfrm>
            <a:off x="1103312" y="2052919"/>
            <a:ext cx="8946541" cy="3554252"/>
          </a:xfrm>
        </p:spPr>
        <p:txBody>
          <a:bodyPr/>
          <a:lstStyle/>
          <a:p>
            <a:pPr algn="just"/>
            <a:r>
              <a:rPr lang="es-419" dirty="0" smtClean="0"/>
              <a:t>Cada aspirante a un puesto de trabajo confecciona un resume (</a:t>
            </a:r>
            <a:r>
              <a:rPr lang="es-419" dirty="0" err="1" smtClean="0"/>
              <a:t>Cv</a:t>
            </a:r>
            <a:r>
              <a:rPr lang="es-419" dirty="0" smtClean="0"/>
              <a:t>) que envía a la empresa reclutadora, este debe ser analizado por los </a:t>
            </a:r>
            <a:r>
              <a:rPr lang="es-419" dirty="0" err="1" smtClean="0"/>
              <a:t>recruiters</a:t>
            </a:r>
            <a:r>
              <a:rPr lang="es-419" dirty="0" smtClean="0"/>
              <a:t> para escoger el que mejor se adapte a la propuesta de trabajo (Job description), esto requiere tiempo y capital humano que haga ese trabajo.</a:t>
            </a:r>
          </a:p>
          <a:p>
            <a:pPr algn="just"/>
            <a:r>
              <a:rPr lang="es-419" dirty="0" smtClean="0"/>
              <a:t>Extraer las partes relevantes del resume y compararlas con los requerimientos del Job description es la principal tarea del </a:t>
            </a:r>
            <a:r>
              <a:rPr lang="es-419" dirty="0" err="1" smtClean="0"/>
              <a:t>recruiter</a:t>
            </a:r>
            <a:r>
              <a:rPr lang="es-419" dirty="0" smtClean="0"/>
              <a:t>, luego vienen las entrevistas con los candidatos, las pruebas técnicas, probablemente mas entrevistas y finalmente la contratación del seleccionado.</a:t>
            </a:r>
          </a:p>
        </p:txBody>
      </p:sp>
    </p:spTree>
    <p:extLst>
      <p:ext uri="{BB962C8B-B14F-4D97-AF65-F5344CB8AC3E}">
        <p14:creationId xmlns:p14="http://schemas.microsoft.com/office/powerpoint/2010/main" val="3203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256"/>
          </a:xfrm>
        </p:spPr>
        <p:txBody>
          <a:bodyPr/>
          <a:lstStyle/>
          <a:p>
            <a:pPr algn="ctr"/>
            <a:r>
              <a:rPr lang="es-419" dirty="0" smtClean="0"/>
              <a:t>Principales Retos</a:t>
            </a:r>
            <a:endParaRPr lang="es-ES" dirty="0"/>
          </a:p>
        </p:txBody>
      </p:sp>
      <p:sp>
        <p:nvSpPr>
          <p:cNvPr id="3" name="Content Placeholder 2"/>
          <p:cNvSpPr>
            <a:spLocks noGrp="1"/>
          </p:cNvSpPr>
          <p:nvPr>
            <p:ph idx="1"/>
          </p:nvPr>
        </p:nvSpPr>
        <p:spPr/>
        <p:txBody>
          <a:bodyPr/>
          <a:lstStyle/>
          <a:p>
            <a:pPr algn="just"/>
            <a:r>
              <a:rPr lang="es-419" dirty="0" smtClean="0"/>
              <a:t>El principal reto es hacer una comparación del resume del candidato con el Job description de la oferta de trabajo y determinar cuan compatible es el </a:t>
            </a:r>
            <a:r>
              <a:rPr lang="es-419" dirty="0" err="1" smtClean="0"/>
              <a:t>Cv</a:t>
            </a:r>
            <a:r>
              <a:rPr lang="es-419" dirty="0" smtClean="0"/>
              <a:t> del candidato.</a:t>
            </a:r>
          </a:p>
          <a:p>
            <a:pPr algn="just"/>
            <a:r>
              <a:rPr lang="es-419" dirty="0" smtClean="0"/>
              <a:t>La extracción (</a:t>
            </a:r>
            <a:r>
              <a:rPr lang="es-419" dirty="0" err="1" smtClean="0"/>
              <a:t>Parse</a:t>
            </a:r>
            <a:r>
              <a:rPr lang="es-419" dirty="0" smtClean="0"/>
              <a:t>) de los datos relevantes de cada resume (Nombre, dirección, correos, </a:t>
            </a:r>
            <a:r>
              <a:rPr lang="es-419" dirty="0" err="1" smtClean="0"/>
              <a:t>mobile</a:t>
            </a:r>
            <a:r>
              <a:rPr lang="es-419" dirty="0" smtClean="0"/>
              <a:t> number, Skills, educación, </a:t>
            </a:r>
            <a:r>
              <a:rPr lang="es-419" dirty="0" err="1" smtClean="0"/>
              <a:t>etc</a:t>
            </a:r>
            <a:r>
              <a:rPr lang="es-419" dirty="0" smtClean="0"/>
              <a:t>).</a:t>
            </a:r>
          </a:p>
          <a:p>
            <a:pPr algn="just"/>
            <a:r>
              <a:rPr lang="es-419" dirty="0" smtClean="0"/>
              <a:t>Analizar cualquier resume y determinar cuales propuestas de trabajo serían mas adecuadas para el, es decir, clasificar al candidato para varios Job description sin ver ninguno en específico.</a:t>
            </a:r>
          </a:p>
          <a:p>
            <a:pPr algn="just"/>
            <a:r>
              <a:rPr lang="es-419" dirty="0" smtClean="0"/>
              <a:t>Construir una herramienta para el reclutador que le permita “conversar” con el resume del candidato y obtener la información que requiera sin necesidad de revisar todo el documento.</a:t>
            </a:r>
          </a:p>
          <a:p>
            <a:pPr algn="just"/>
            <a:endParaRPr lang="es-ES" dirty="0"/>
          </a:p>
        </p:txBody>
      </p:sp>
    </p:spTree>
    <p:extLst>
      <p:ext uri="{BB962C8B-B14F-4D97-AF65-F5344CB8AC3E}">
        <p14:creationId xmlns:p14="http://schemas.microsoft.com/office/powerpoint/2010/main" val="175177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6976"/>
          </a:xfrm>
        </p:spPr>
        <p:txBody>
          <a:bodyPr/>
          <a:lstStyle/>
          <a:p>
            <a:pPr algn="ctr"/>
            <a:r>
              <a:rPr lang="es-419" b="1" dirty="0" smtClean="0"/>
              <a:t>El Conjunto de Datos</a:t>
            </a:r>
            <a:endParaRPr lang="es-ES" b="1" dirty="0"/>
          </a:p>
        </p:txBody>
      </p:sp>
      <p:sp>
        <p:nvSpPr>
          <p:cNvPr id="3" name="Content Placeholder 2"/>
          <p:cNvSpPr>
            <a:spLocks noGrp="1"/>
          </p:cNvSpPr>
          <p:nvPr>
            <p:ph idx="1"/>
          </p:nvPr>
        </p:nvSpPr>
        <p:spPr>
          <a:xfrm>
            <a:off x="1103312" y="2052919"/>
            <a:ext cx="8946541" cy="1954878"/>
          </a:xfrm>
        </p:spPr>
        <p:txBody>
          <a:bodyPr/>
          <a:lstStyle/>
          <a:p>
            <a:r>
              <a:rPr lang="es-419" dirty="0" smtClean="0"/>
              <a:t>Primero tenemos una base de datos que cuenta con mas de 50.000 resumes de candidatos guardados, en formato </a:t>
            </a:r>
            <a:r>
              <a:rPr lang="es-419" dirty="0" err="1" smtClean="0"/>
              <a:t>pdf</a:t>
            </a:r>
            <a:r>
              <a:rPr lang="es-419" dirty="0" smtClean="0"/>
              <a:t> o </a:t>
            </a:r>
            <a:r>
              <a:rPr lang="es-419" dirty="0" err="1" smtClean="0"/>
              <a:t>word</a:t>
            </a:r>
            <a:r>
              <a:rPr lang="es-419" dirty="0" smtClean="0"/>
              <a:t>.</a:t>
            </a:r>
          </a:p>
          <a:p>
            <a:pPr algn="just"/>
            <a:r>
              <a:rPr lang="es-419" dirty="0" smtClean="0"/>
              <a:t>Así mismo se tiene otra base de datos con 300 diferentes Job description, son las descripción de cada uno de los trabajos, están en formato texto.</a:t>
            </a:r>
          </a:p>
          <a:p>
            <a:pPr algn="just"/>
            <a:endParaRPr lang="es-ES" dirty="0"/>
          </a:p>
        </p:txBody>
      </p:sp>
    </p:spTree>
    <p:extLst>
      <p:ext uri="{BB962C8B-B14F-4D97-AF65-F5344CB8AC3E}">
        <p14:creationId xmlns:p14="http://schemas.microsoft.com/office/powerpoint/2010/main" val="299183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610"/>
          </a:xfrm>
        </p:spPr>
        <p:txBody>
          <a:bodyPr/>
          <a:lstStyle/>
          <a:p>
            <a:pPr algn="ctr"/>
            <a:r>
              <a:rPr lang="es-419" b="1" dirty="0" smtClean="0"/>
              <a:t>Metodología Utilizada</a:t>
            </a:r>
            <a:endParaRPr lang="es-ES" b="1" dirty="0"/>
          </a:p>
        </p:txBody>
      </p:sp>
      <p:sp>
        <p:nvSpPr>
          <p:cNvPr id="3" name="Content Placeholder 2"/>
          <p:cNvSpPr>
            <a:spLocks noGrp="1"/>
          </p:cNvSpPr>
          <p:nvPr>
            <p:ph idx="1"/>
          </p:nvPr>
        </p:nvSpPr>
        <p:spPr/>
        <p:txBody>
          <a:bodyPr/>
          <a:lstStyle/>
          <a:p>
            <a:r>
              <a:rPr lang="es-419" dirty="0" smtClean="0"/>
              <a:t>Se </a:t>
            </a:r>
            <a:r>
              <a:rPr lang="es-419" dirty="0"/>
              <a:t>utilizó el modelo CRISP-DM </a:t>
            </a:r>
            <a:r>
              <a:rPr lang="es-419" dirty="0" smtClean="0"/>
              <a:t>(Cross </a:t>
            </a:r>
            <a:r>
              <a:rPr lang="es-419" dirty="0" err="1"/>
              <a:t>Industry</a:t>
            </a:r>
            <a:r>
              <a:rPr lang="es-419" dirty="0"/>
              <a:t> Standard Process </a:t>
            </a:r>
            <a:r>
              <a:rPr lang="es-419" dirty="0" err="1"/>
              <a:t>for</a:t>
            </a:r>
            <a:r>
              <a:rPr lang="es-419" dirty="0"/>
              <a:t> data </a:t>
            </a:r>
            <a:r>
              <a:rPr lang="es-419" dirty="0" smtClean="0"/>
              <a:t>Mining), un </a:t>
            </a:r>
            <a:r>
              <a:rPr lang="es-419" dirty="0"/>
              <a:t>modelo definido por NCR, Daimler Chrysler y SPSSS (actualmente integrada en IBM</a:t>
            </a:r>
            <a:r>
              <a:rPr lang="es-419" dirty="0" smtClean="0"/>
              <a:t>).</a:t>
            </a:r>
          </a:p>
          <a:p>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684" y="3307403"/>
            <a:ext cx="4281285" cy="3164733"/>
          </a:xfrm>
          <a:prstGeom prst="rect">
            <a:avLst/>
          </a:prstGeom>
        </p:spPr>
      </p:pic>
    </p:spTree>
    <p:extLst>
      <p:ext uri="{BB962C8B-B14F-4D97-AF65-F5344CB8AC3E}">
        <p14:creationId xmlns:p14="http://schemas.microsoft.com/office/powerpoint/2010/main" val="19970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4303"/>
          </a:xfrm>
        </p:spPr>
        <p:txBody>
          <a:bodyPr/>
          <a:lstStyle/>
          <a:p>
            <a:pPr algn="ctr"/>
            <a:r>
              <a:rPr lang="es-419" b="1" dirty="0" smtClean="0"/>
              <a:t>Herramientas y Cloud utilizados</a:t>
            </a:r>
            <a:endParaRPr lang="es-ES" b="1" dirty="0"/>
          </a:p>
        </p:txBody>
      </p:sp>
      <p:sp>
        <p:nvSpPr>
          <p:cNvPr id="3" name="Content Placeholder 2"/>
          <p:cNvSpPr>
            <a:spLocks noGrp="1"/>
          </p:cNvSpPr>
          <p:nvPr>
            <p:ph idx="1"/>
          </p:nvPr>
        </p:nvSpPr>
        <p:spPr>
          <a:xfrm>
            <a:off x="1103312" y="2052918"/>
            <a:ext cx="8946541" cy="2901703"/>
          </a:xfrm>
        </p:spPr>
        <p:txBody>
          <a:bodyPr>
            <a:normAutofit fontScale="92500" lnSpcReduction="10000"/>
          </a:bodyPr>
          <a:lstStyle/>
          <a:p>
            <a:pPr marL="0" indent="0" algn="just">
              <a:buNone/>
            </a:pPr>
            <a:r>
              <a:rPr lang="es-419" dirty="0" smtClean="0"/>
              <a:t>Los modelos y diferentes programas se desarrollaron y colocaron en producción utilizando las siguiente herramientas:</a:t>
            </a:r>
          </a:p>
          <a:p>
            <a:pPr marL="0" indent="0" algn="just">
              <a:buNone/>
            </a:pPr>
            <a:endParaRPr lang="es-419" dirty="0" smtClean="0"/>
          </a:p>
          <a:p>
            <a:pPr algn="just"/>
            <a:r>
              <a:rPr lang="es-419" dirty="0" smtClean="0"/>
              <a:t>AWS SageMaker, AWS Glue, AWS Data </a:t>
            </a:r>
            <a:r>
              <a:rPr lang="es-419" dirty="0" err="1" smtClean="0"/>
              <a:t>Wrangler</a:t>
            </a:r>
            <a:r>
              <a:rPr lang="es-419" dirty="0" smtClean="0"/>
              <a:t>, AWS </a:t>
            </a:r>
            <a:r>
              <a:rPr lang="es-419" dirty="0" err="1" smtClean="0"/>
              <a:t>endpoint</a:t>
            </a:r>
            <a:r>
              <a:rPr lang="es-419" dirty="0" smtClean="0"/>
              <a:t>.</a:t>
            </a:r>
          </a:p>
          <a:p>
            <a:pPr algn="just"/>
            <a:r>
              <a:rPr lang="es-419" dirty="0" smtClean="0"/>
              <a:t>Python</a:t>
            </a:r>
          </a:p>
          <a:p>
            <a:pPr algn="just"/>
            <a:r>
              <a:rPr lang="es-419" dirty="0" err="1" smtClean="0"/>
              <a:t>Tensorflow</a:t>
            </a:r>
            <a:r>
              <a:rPr lang="es-419" dirty="0"/>
              <a:t>, </a:t>
            </a:r>
            <a:r>
              <a:rPr lang="es-419" dirty="0" err="1" smtClean="0"/>
              <a:t>scikit-learn</a:t>
            </a:r>
            <a:r>
              <a:rPr lang="es-419" dirty="0" smtClean="0"/>
              <a:t>, </a:t>
            </a:r>
            <a:r>
              <a:rPr lang="es-419" dirty="0" err="1" smtClean="0"/>
              <a:t>Spacy</a:t>
            </a:r>
            <a:r>
              <a:rPr lang="es-419" dirty="0" smtClean="0"/>
              <a:t>, NLTK, Gensim, </a:t>
            </a:r>
            <a:r>
              <a:rPr lang="es-419" dirty="0" err="1" smtClean="0"/>
              <a:t>HuggingFace</a:t>
            </a:r>
            <a:r>
              <a:rPr lang="es-419" dirty="0" smtClean="0"/>
              <a:t> BERT, Pandas, Numpy, </a:t>
            </a:r>
            <a:r>
              <a:rPr lang="es-419" dirty="0" err="1" smtClean="0"/>
              <a:t>Matplotlib</a:t>
            </a:r>
            <a:r>
              <a:rPr lang="es-419" dirty="0" smtClean="0"/>
              <a:t>, PySpark, SQL.</a:t>
            </a:r>
          </a:p>
          <a:p>
            <a:pPr algn="just"/>
            <a:r>
              <a:rPr lang="es-419" dirty="0" smtClean="0"/>
              <a:t>Uso del API de la empresa para la comunicación entre procesos.</a:t>
            </a:r>
          </a:p>
          <a:p>
            <a:pPr marL="0" indent="0">
              <a:buNone/>
            </a:pPr>
            <a:endParaRPr lang="es-ES" dirty="0"/>
          </a:p>
        </p:txBody>
      </p:sp>
    </p:spTree>
    <p:extLst>
      <p:ext uri="{BB962C8B-B14F-4D97-AF65-F5344CB8AC3E}">
        <p14:creationId xmlns:p14="http://schemas.microsoft.com/office/powerpoint/2010/main" val="326495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610"/>
          </a:xfrm>
        </p:spPr>
        <p:txBody>
          <a:bodyPr/>
          <a:lstStyle/>
          <a:p>
            <a:pPr algn="ctr"/>
            <a:r>
              <a:rPr lang="es-419" b="1" dirty="0" smtClean="0"/>
              <a:t>Desarrollo de un Modelo</a:t>
            </a:r>
            <a:endParaRPr lang="es-ES" b="1" dirty="0"/>
          </a:p>
        </p:txBody>
      </p:sp>
      <p:sp>
        <p:nvSpPr>
          <p:cNvPr id="4" name="Content Placeholder 2"/>
          <p:cNvSpPr>
            <a:spLocks noGrp="1"/>
          </p:cNvSpPr>
          <p:nvPr>
            <p:ph idx="1"/>
          </p:nvPr>
        </p:nvSpPr>
        <p:spPr>
          <a:xfrm>
            <a:off x="1103312" y="1381328"/>
            <a:ext cx="8946541" cy="4867071"/>
          </a:xfrm>
        </p:spPr>
        <p:txBody>
          <a:bodyPr>
            <a:normAutofit fontScale="92500" lnSpcReduction="10000"/>
          </a:bodyPr>
          <a:lstStyle/>
          <a:p>
            <a:pPr algn="just"/>
            <a:r>
              <a:rPr lang="es-419" dirty="0" smtClean="0"/>
              <a:t>Primero se procedió a limpiar y normalizar la información, esto requirió de la transformación de los formatos </a:t>
            </a:r>
            <a:r>
              <a:rPr lang="es-419" dirty="0" err="1" smtClean="0"/>
              <a:t>pdf</a:t>
            </a:r>
            <a:r>
              <a:rPr lang="es-419" dirty="0" smtClean="0"/>
              <a:t> y </a:t>
            </a:r>
            <a:r>
              <a:rPr lang="es-419" dirty="0" err="1" smtClean="0"/>
              <a:t>word</a:t>
            </a:r>
            <a:r>
              <a:rPr lang="es-419" dirty="0" smtClean="0"/>
              <a:t> a texto plano, luego la eliminación de caracteres extraños y palabras “</a:t>
            </a:r>
            <a:r>
              <a:rPr lang="es-419" dirty="0" err="1" smtClean="0"/>
              <a:t>stopwords</a:t>
            </a:r>
            <a:r>
              <a:rPr lang="es-419" dirty="0" smtClean="0"/>
              <a:t>” que no aportan nada al proceso, seguido  de la </a:t>
            </a:r>
            <a:r>
              <a:rPr lang="es-419" dirty="0" err="1" smtClean="0"/>
              <a:t>tokenización</a:t>
            </a:r>
            <a:r>
              <a:rPr lang="es-419" dirty="0" smtClean="0"/>
              <a:t>, posteriormente se realizó </a:t>
            </a:r>
            <a:r>
              <a:rPr lang="es-419" dirty="0" err="1" smtClean="0"/>
              <a:t>lematización</a:t>
            </a:r>
            <a:r>
              <a:rPr lang="es-419" dirty="0" smtClean="0"/>
              <a:t> del texto.</a:t>
            </a:r>
          </a:p>
          <a:p>
            <a:pPr algn="just"/>
            <a:r>
              <a:rPr lang="es-419" dirty="0" smtClean="0"/>
              <a:t>Una vez preparado el texto, se procedió a crear una matriz </a:t>
            </a:r>
            <a:r>
              <a:rPr lang="es-ES" b="1" dirty="0" err="1"/>
              <a:t>Tf</a:t>
            </a:r>
            <a:r>
              <a:rPr lang="es-ES" dirty="0" err="1"/>
              <a:t>-</a:t>
            </a:r>
            <a:r>
              <a:rPr lang="es-ES" b="1" dirty="0" err="1"/>
              <a:t>idf</a:t>
            </a:r>
            <a:r>
              <a:rPr lang="es-ES" dirty="0"/>
              <a:t> (del inglés </a:t>
            </a:r>
            <a:r>
              <a:rPr lang="es-ES" b="1" dirty="0" err="1"/>
              <a:t>Term</a:t>
            </a:r>
            <a:r>
              <a:rPr lang="es-ES" b="1" dirty="0"/>
              <a:t> </a:t>
            </a:r>
            <a:r>
              <a:rPr lang="es-ES" b="1" dirty="0" err="1"/>
              <a:t>frequency</a:t>
            </a:r>
            <a:r>
              <a:rPr lang="es-ES" dirty="0"/>
              <a:t> – </a:t>
            </a:r>
            <a:r>
              <a:rPr lang="es-ES" dirty="0" err="1"/>
              <a:t>Inverse</a:t>
            </a:r>
            <a:r>
              <a:rPr lang="es-ES" dirty="0"/>
              <a:t> </a:t>
            </a:r>
            <a:r>
              <a:rPr lang="es-ES" dirty="0" err="1"/>
              <a:t>document</a:t>
            </a:r>
            <a:r>
              <a:rPr lang="es-ES" dirty="0"/>
              <a:t> </a:t>
            </a:r>
            <a:r>
              <a:rPr lang="es-ES" dirty="0" err="1"/>
              <a:t>frequency</a:t>
            </a:r>
            <a:r>
              <a:rPr lang="es-ES" dirty="0"/>
              <a:t>), frecuencia de término – frecuencia inversa de documento (o sea, la frecuencia de ocurrencia del término en la colección de documentos</a:t>
            </a:r>
            <a:r>
              <a:rPr lang="es-ES" dirty="0" smtClean="0"/>
              <a:t>).</a:t>
            </a:r>
          </a:p>
          <a:p>
            <a:pPr algn="just"/>
            <a:r>
              <a:rPr lang="es-419" dirty="0" smtClean="0"/>
              <a:t>El tercer paso es la creación de la red neuronal, para ello se utilizó </a:t>
            </a:r>
            <a:r>
              <a:rPr lang="es-419" dirty="0" err="1" smtClean="0"/>
              <a:t>Tensorflow</a:t>
            </a:r>
            <a:r>
              <a:rPr lang="es-419" dirty="0" smtClean="0"/>
              <a:t> y la carga inicial de pesos de un modelo pre entrenado de la serie “</a:t>
            </a:r>
            <a:r>
              <a:rPr lang="es-419" dirty="0" err="1" smtClean="0"/>
              <a:t>glove</a:t>
            </a:r>
            <a:r>
              <a:rPr lang="es-419" dirty="0" smtClean="0"/>
              <a:t>”.</a:t>
            </a:r>
          </a:p>
          <a:p>
            <a:pPr algn="just"/>
            <a:r>
              <a:rPr lang="es-419" dirty="0" smtClean="0"/>
              <a:t>El cuarto paso fue el entrenamiento de la red neuronal, ajuste de </a:t>
            </a:r>
            <a:r>
              <a:rPr lang="es-419" dirty="0" err="1" smtClean="0"/>
              <a:t>hiper</a:t>
            </a:r>
            <a:r>
              <a:rPr lang="es-419" dirty="0" smtClean="0"/>
              <a:t>-parámetros </a:t>
            </a:r>
            <a:r>
              <a:rPr lang="es-419" dirty="0" smtClean="0"/>
              <a:t>y reentrenamiento hasta conseguir el resultado de 95% de accuracy (general, no por categorías).</a:t>
            </a:r>
          </a:p>
          <a:p>
            <a:pPr algn="just"/>
            <a:r>
              <a:rPr lang="es-419" dirty="0" smtClean="0"/>
              <a:t>Finalmente se guardó el modelo para la puesta en producción.</a:t>
            </a:r>
            <a:endParaRPr lang="es-ES" dirty="0"/>
          </a:p>
        </p:txBody>
      </p:sp>
    </p:spTree>
    <p:extLst>
      <p:ext uri="{BB962C8B-B14F-4D97-AF65-F5344CB8AC3E}">
        <p14:creationId xmlns:p14="http://schemas.microsoft.com/office/powerpoint/2010/main" val="75825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 </a:t>
            </a:r>
            <a:r>
              <a:rPr lang="es-ES" b="1" dirty="0" smtClean="0"/>
              <a:t>Incorporación </a:t>
            </a:r>
            <a:r>
              <a:rPr lang="es-ES" b="1" dirty="0"/>
              <a:t>en los procesos de la </a:t>
            </a:r>
            <a:r>
              <a:rPr lang="es-ES" b="1" dirty="0" smtClean="0"/>
              <a:t>empresa</a:t>
            </a:r>
            <a:endParaRPr lang="es-ES" b="1" dirty="0"/>
          </a:p>
        </p:txBody>
      </p:sp>
      <p:sp>
        <p:nvSpPr>
          <p:cNvPr id="3" name="Content Placeholder 2"/>
          <p:cNvSpPr>
            <a:spLocks noGrp="1"/>
          </p:cNvSpPr>
          <p:nvPr>
            <p:ph idx="1"/>
          </p:nvPr>
        </p:nvSpPr>
        <p:spPr>
          <a:xfrm>
            <a:off x="1104293" y="2565243"/>
            <a:ext cx="8946541" cy="2622844"/>
          </a:xfrm>
        </p:spPr>
        <p:txBody>
          <a:bodyPr/>
          <a:lstStyle/>
          <a:p>
            <a:pPr algn="just"/>
            <a:r>
              <a:rPr lang="es-419" dirty="0" smtClean="0"/>
              <a:t>Para la puesta en producción de los modelos se trabajó con dos tecnologías, por un lado se usó el API de la empresa para la comunicación entre procesos y por el otro se utilizó la herramienta de AWS </a:t>
            </a:r>
            <a:r>
              <a:rPr lang="es-419" dirty="0" err="1" smtClean="0"/>
              <a:t>endpoint</a:t>
            </a:r>
            <a:r>
              <a:rPr lang="es-419" dirty="0" smtClean="0"/>
              <a:t>.</a:t>
            </a:r>
          </a:p>
          <a:p>
            <a:pPr algn="just"/>
            <a:r>
              <a:rPr lang="es-419" dirty="0" smtClean="0"/>
              <a:t>Luego se siguió un proceso de monitoreo y reentrenamiento de los modelos, como ya sabemos la información cambia y es </a:t>
            </a:r>
            <a:r>
              <a:rPr lang="es-419" dirty="0" smtClean="0"/>
              <a:t>necesario </a:t>
            </a:r>
            <a:r>
              <a:rPr lang="es-419" dirty="0" smtClean="0"/>
              <a:t>reentrenar para adecuar los modelos a ese cambio.</a:t>
            </a:r>
          </a:p>
        </p:txBody>
      </p:sp>
    </p:spTree>
    <p:extLst>
      <p:ext uri="{BB962C8B-B14F-4D97-AF65-F5344CB8AC3E}">
        <p14:creationId xmlns:p14="http://schemas.microsoft.com/office/powerpoint/2010/main" val="178175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5095"/>
          </a:xfrm>
        </p:spPr>
        <p:txBody>
          <a:bodyPr/>
          <a:lstStyle/>
          <a:p>
            <a:pPr algn="ctr"/>
            <a:r>
              <a:rPr lang="es-ES" b="1" dirty="0" smtClean="0"/>
              <a:t>Aprendizajes</a:t>
            </a:r>
            <a:endParaRPr lang="es-ES" b="1" dirty="0"/>
          </a:p>
        </p:txBody>
      </p:sp>
      <p:sp>
        <p:nvSpPr>
          <p:cNvPr id="3" name="Content Placeholder 2"/>
          <p:cNvSpPr>
            <a:spLocks noGrp="1"/>
          </p:cNvSpPr>
          <p:nvPr>
            <p:ph idx="1"/>
          </p:nvPr>
        </p:nvSpPr>
        <p:spPr/>
        <p:txBody>
          <a:bodyPr>
            <a:normAutofit lnSpcReduction="10000"/>
          </a:bodyPr>
          <a:lstStyle/>
          <a:p>
            <a:pPr algn="just"/>
            <a:r>
              <a:rPr lang="es-419" dirty="0" smtClean="0"/>
              <a:t>Fue una gran experiencia con NLP y Machine </a:t>
            </a:r>
            <a:r>
              <a:rPr lang="es-419" dirty="0" err="1" smtClean="0"/>
              <a:t>Learning</a:t>
            </a:r>
            <a:r>
              <a:rPr lang="es-419" dirty="0" smtClean="0"/>
              <a:t>, anteriormente había hecho varios proyectos en esta área pero no como este y fueron casi dos años que incluyeron el deployment y monitoreo de los modelos, fue una gran cantidad de conocimientos y experiencia adquirida de la mano de una gran plataforma como los es AWS.</a:t>
            </a:r>
          </a:p>
          <a:p>
            <a:pPr algn="just"/>
            <a:r>
              <a:rPr lang="es-419" dirty="0" smtClean="0"/>
              <a:t>El haber trabajado en un equipo </a:t>
            </a:r>
            <a:r>
              <a:rPr lang="es-419" dirty="0" err="1" smtClean="0"/>
              <a:t>multi</a:t>
            </a:r>
            <a:r>
              <a:rPr lang="es-419" dirty="0" smtClean="0"/>
              <a:t>-cultural de varios países (USA, India, Pakistán, Venezuela y Colombia) fue una experiencia muy enriquecedora. La coordinación, comunicación y planificación del trabajo fue una tarea ardua pero gratificante.</a:t>
            </a:r>
          </a:p>
          <a:p>
            <a:pPr algn="just"/>
            <a:r>
              <a:rPr lang="es-419" dirty="0" smtClean="0"/>
              <a:t>El uso del idioma inglés para comunicarse con cualquier miembro del equipo era fundamental, eso me dio mucha práctica, incluso con acentos muy diferentes al Norte Americano.  </a:t>
            </a:r>
          </a:p>
          <a:p>
            <a:pPr algn="just"/>
            <a:endParaRPr lang="es-ES" dirty="0"/>
          </a:p>
        </p:txBody>
      </p:sp>
    </p:spTree>
    <p:extLst>
      <p:ext uri="{BB962C8B-B14F-4D97-AF65-F5344CB8AC3E}">
        <p14:creationId xmlns:p14="http://schemas.microsoft.com/office/powerpoint/2010/main" val="2998564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395</TotalTime>
  <Words>807</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NLP Recruitment System</vt:lpstr>
      <vt:lpstr>El Problema</vt:lpstr>
      <vt:lpstr>Principales Retos</vt:lpstr>
      <vt:lpstr>El Conjunto de Datos</vt:lpstr>
      <vt:lpstr>Metodología Utilizada</vt:lpstr>
      <vt:lpstr>Herramientas y Cloud utilizados</vt:lpstr>
      <vt:lpstr>Desarrollo de un Modelo</vt:lpstr>
      <vt:lpstr> Incorporación en los procesos de la empresa</vt:lpstr>
      <vt:lpstr>Aprendizajes</vt:lpstr>
      <vt:lpstr>Resultados obtenidos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Recruitment System</dc:title>
  <dc:creator>eduardo sthory</dc:creator>
  <cp:lastModifiedBy>eduardo sthory</cp:lastModifiedBy>
  <cp:revision>19</cp:revision>
  <dcterms:created xsi:type="dcterms:W3CDTF">2022-05-23T18:35:50Z</dcterms:created>
  <dcterms:modified xsi:type="dcterms:W3CDTF">2022-05-24T01:13:27Z</dcterms:modified>
</cp:coreProperties>
</file>