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1AFEEABE-27B5-4E1B-8730-7FEE0D103C88}" type="slidenum">
              <a:rPr lang="es-ES" smtClean="0"/>
              <a:t>‹#›</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30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BA7F60-718C-4657-90CC-6C17CD1DDDD5}"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342472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805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666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391194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221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74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92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89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8732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A7F60-718C-4657-90CC-6C17CD1DDDD5}"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FEEABE-27B5-4E1B-8730-7FEE0D103C88}" type="slidenum">
              <a:rPr lang="es-ES" smtClean="0"/>
              <a:t>‹#›</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12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BA7F60-718C-4657-90CC-6C17CD1DDDD5}"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258132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BA7F60-718C-4657-90CC-6C17CD1DDDD5}" type="datetimeFigureOut">
              <a:rPr lang="es-ES" smtClean="0"/>
              <a:t>23/05/2022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AFEEABE-27B5-4E1B-8730-7FEE0D103C88}" type="slidenum">
              <a:rPr lang="es-ES" smtClean="0"/>
              <a:t>‹#›</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16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BA7F60-718C-4657-90CC-6C17CD1DDDD5}" type="datetimeFigureOut">
              <a:rPr lang="es-ES" smtClean="0"/>
              <a:t>23/05/2022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AFEEABE-27B5-4E1B-8730-7FEE0D103C88}" type="slidenum">
              <a:rPr lang="es-ES" smtClean="0"/>
              <a:t>‹#›</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00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A7F60-718C-4657-90CC-6C17CD1DDDD5}" type="datetimeFigureOut">
              <a:rPr lang="es-ES" smtClean="0"/>
              <a:t>23/05/2022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51263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BA7F60-718C-4657-90CC-6C17CD1DDDD5}"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FEEABE-27B5-4E1B-8730-7FEE0D103C88}" type="slidenum">
              <a:rPr lang="es-ES" smtClean="0"/>
              <a:t>‹#›</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6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BA7F60-718C-4657-90CC-6C17CD1DDDD5}"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FEEABE-27B5-4E1B-8730-7FEE0D103C88}" type="slidenum">
              <a:rPr lang="es-ES" smtClean="0"/>
              <a:t>‹#›</a:t>
            </a:fld>
            <a:endParaRPr lang="es-ES"/>
          </a:p>
        </p:txBody>
      </p:sp>
    </p:spTree>
    <p:extLst>
      <p:ext uri="{BB962C8B-B14F-4D97-AF65-F5344CB8AC3E}">
        <p14:creationId xmlns:p14="http://schemas.microsoft.com/office/powerpoint/2010/main" val="363434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A7F60-718C-4657-90CC-6C17CD1DDDD5}" type="datetimeFigureOut">
              <a:rPr lang="es-ES" smtClean="0"/>
              <a:t>23/05/2022</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FEEABE-27B5-4E1B-8730-7FEE0D103C88}" type="slidenum">
              <a:rPr lang="es-ES" smtClean="0"/>
              <a:t>‹#›</a:t>
            </a:fld>
            <a:endParaRPr lang="es-ES"/>
          </a:p>
        </p:txBody>
      </p:sp>
    </p:spTree>
    <p:extLst>
      <p:ext uri="{BB962C8B-B14F-4D97-AF65-F5344CB8AC3E}">
        <p14:creationId xmlns:p14="http://schemas.microsoft.com/office/powerpoint/2010/main" val="344269533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714"/>
            <a:ext cx="9144000" cy="2387600"/>
          </a:xfrm>
        </p:spPr>
        <p:txBody>
          <a:bodyPr>
            <a:normAutofit fontScale="90000"/>
          </a:bodyPr>
          <a:lstStyle/>
          <a:p>
            <a:r>
              <a:rPr lang="es-ES" b="1" dirty="0" smtClean="0"/>
              <a:t>Factores que influyen en el precio por metro cuadrado</a:t>
            </a:r>
            <a:br>
              <a:rPr lang="es-ES" b="1" dirty="0" smtClean="0"/>
            </a:br>
            <a:r>
              <a:rPr lang="es-ES" b="1" dirty="0" smtClean="0"/>
              <a:t>de cada vivienda</a:t>
            </a:r>
            <a:endParaRPr lang="es-E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438" y="3171569"/>
            <a:ext cx="4403124" cy="2609206"/>
          </a:xfrm>
          <a:prstGeom prst="rect">
            <a:avLst/>
          </a:prstGeom>
        </p:spPr>
      </p:pic>
      <p:sp>
        <p:nvSpPr>
          <p:cNvPr id="5" name="TextBox 4"/>
          <p:cNvSpPr txBox="1"/>
          <p:nvPr/>
        </p:nvSpPr>
        <p:spPr>
          <a:xfrm>
            <a:off x="9465276" y="5881816"/>
            <a:ext cx="2158313" cy="646331"/>
          </a:xfrm>
          <a:prstGeom prst="rect">
            <a:avLst/>
          </a:prstGeom>
          <a:noFill/>
        </p:spPr>
        <p:txBody>
          <a:bodyPr wrap="square" rtlCol="0">
            <a:spAutoFit/>
          </a:bodyPr>
          <a:lstStyle/>
          <a:p>
            <a:r>
              <a:rPr lang="es-419" dirty="0" smtClean="0"/>
              <a:t>Ing. Eduardo Sthory</a:t>
            </a:r>
          </a:p>
          <a:p>
            <a:r>
              <a:rPr lang="es-419" dirty="0" smtClean="0"/>
              <a:t>23 de Mayo 2022</a:t>
            </a:r>
            <a:endParaRPr lang="es-E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37" y="190096"/>
            <a:ext cx="1600282" cy="355618"/>
          </a:xfrm>
          <a:prstGeom prst="rect">
            <a:avLst/>
          </a:prstGeom>
        </p:spPr>
      </p:pic>
    </p:spTree>
    <p:extLst>
      <p:ext uri="{BB962C8B-B14F-4D97-AF65-F5344CB8AC3E}">
        <p14:creationId xmlns:p14="http://schemas.microsoft.com/office/powerpoint/2010/main" val="308047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b="1" dirty="0" smtClean="0"/>
              <a:t>Introducción</a:t>
            </a:r>
            <a:endParaRPr lang="es-E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34" y="59715"/>
            <a:ext cx="1600282" cy="355618"/>
          </a:xfrm>
        </p:spPr>
      </p:pic>
      <p:sp>
        <p:nvSpPr>
          <p:cNvPr id="5" name="TextBox 4"/>
          <p:cNvSpPr txBox="1"/>
          <p:nvPr/>
        </p:nvSpPr>
        <p:spPr>
          <a:xfrm>
            <a:off x="1534300" y="3056238"/>
            <a:ext cx="9240793" cy="1477328"/>
          </a:xfrm>
          <a:prstGeom prst="rect">
            <a:avLst/>
          </a:prstGeom>
          <a:noFill/>
        </p:spPr>
        <p:txBody>
          <a:bodyPr wrap="square" rtlCol="0">
            <a:spAutoFit/>
          </a:bodyPr>
          <a:lstStyle/>
          <a:p>
            <a:r>
              <a:rPr lang="es-419" b="1" dirty="0" smtClean="0"/>
              <a:t>¿ A que se debe que un inmueble posea mayor o menor precio por metro cuadrado que otro ?</a:t>
            </a:r>
          </a:p>
          <a:p>
            <a:endParaRPr lang="es-419" b="1" dirty="0" smtClean="0"/>
          </a:p>
          <a:p>
            <a:pPr algn="just"/>
            <a:r>
              <a:rPr lang="es-419" dirty="0" smtClean="0"/>
              <a:t>Contestaremos esa pregunta analizando el </a:t>
            </a:r>
            <a:r>
              <a:rPr lang="es-419" dirty="0"/>
              <a:t>dataset </a:t>
            </a:r>
            <a:r>
              <a:rPr lang="es-419" dirty="0" smtClean="0"/>
              <a:t>“reto_precios.csv”, luego de realizar un </a:t>
            </a:r>
            <a:r>
              <a:rPr lang="es-419" dirty="0" err="1" smtClean="0"/>
              <a:t>preprocesamiento</a:t>
            </a:r>
            <a:r>
              <a:rPr lang="es-419" dirty="0" smtClean="0"/>
              <a:t> y limpieza de los datos aplicaremos 2 técnicas estadísticas que nos permitirá dar respuesta a nuestra interrogante.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37" y="982132"/>
            <a:ext cx="2064539" cy="1075037"/>
          </a:xfrm>
          <a:prstGeom prst="rect">
            <a:avLst/>
          </a:prstGeom>
        </p:spPr>
      </p:pic>
    </p:spTree>
    <p:extLst>
      <p:ext uri="{BB962C8B-B14F-4D97-AF65-F5344CB8AC3E}">
        <p14:creationId xmlns:p14="http://schemas.microsoft.com/office/powerpoint/2010/main" val="10747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b="1" dirty="0" smtClean="0"/>
              <a:t>Análisis</a:t>
            </a:r>
            <a:endParaRPr lang="es-ES" b="1" dirty="0"/>
          </a:p>
        </p:txBody>
      </p:sp>
      <p:sp>
        <p:nvSpPr>
          <p:cNvPr id="3" name="Content Placeholder 2"/>
          <p:cNvSpPr>
            <a:spLocks noGrp="1"/>
          </p:cNvSpPr>
          <p:nvPr>
            <p:ph idx="1"/>
          </p:nvPr>
        </p:nvSpPr>
        <p:spPr/>
        <p:txBody>
          <a:bodyPr>
            <a:normAutofit fontScale="92500" lnSpcReduction="20000"/>
          </a:bodyPr>
          <a:lstStyle/>
          <a:p>
            <a:pPr algn="just"/>
            <a:r>
              <a:rPr lang="es-419" dirty="0" smtClean="0"/>
              <a:t>El análisis demuestra cuales son los factores que tienen mayor influencia en el precio por metro cuadrado de los inmuebles, así se puede tomar ventaja de ello para lograr avalúos mas acertados, ellos son en este orden:</a:t>
            </a:r>
          </a:p>
          <a:p>
            <a:pPr lvl="1" algn="just"/>
            <a:r>
              <a:rPr lang="es-419" dirty="0" smtClean="0"/>
              <a:t>El precio del inmueble.</a:t>
            </a:r>
          </a:p>
          <a:p>
            <a:pPr lvl="1" algn="just"/>
            <a:r>
              <a:rPr lang="es-419" dirty="0" smtClean="0"/>
              <a:t>El número de cuartos.</a:t>
            </a:r>
          </a:p>
          <a:p>
            <a:pPr lvl="1" algn="just"/>
            <a:r>
              <a:rPr lang="es-419" dirty="0" smtClean="0"/>
              <a:t>Las comodidades (</a:t>
            </a:r>
            <a:r>
              <a:rPr lang="es-419" dirty="0" err="1" smtClean="0"/>
              <a:t>amenities</a:t>
            </a:r>
            <a:r>
              <a:rPr lang="es-419" dirty="0" smtClean="0"/>
              <a:t>).</a:t>
            </a:r>
          </a:p>
          <a:p>
            <a:pPr lvl="1" algn="just"/>
            <a:r>
              <a:rPr lang="es-419" dirty="0" smtClean="0"/>
              <a:t>Los metros cuadrados (m2).</a:t>
            </a:r>
          </a:p>
          <a:p>
            <a:pPr algn="just"/>
            <a:r>
              <a:rPr lang="es-419" dirty="0" smtClean="0"/>
              <a:t>Se aplicaron dos técnicas estadísticas para determinar los factores que influyen en el precio, la correlación de Pearson y la regresión estadística, dando mejor resultado esta última que es la que adoptaremos.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10" y="864973"/>
            <a:ext cx="2364774" cy="1362409"/>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4" y="59715"/>
            <a:ext cx="1600282" cy="355618"/>
          </a:xfrm>
          <a:prstGeom prst="rect">
            <a:avLst/>
          </a:prstGeom>
        </p:spPr>
      </p:pic>
    </p:spTree>
    <p:extLst>
      <p:ext uri="{BB962C8B-B14F-4D97-AF65-F5344CB8AC3E}">
        <p14:creationId xmlns:p14="http://schemas.microsoft.com/office/powerpoint/2010/main" val="128604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Resultados</a:t>
            </a:r>
            <a:endParaRPr lang="es-ES" dirty="0"/>
          </a:p>
        </p:txBody>
      </p:sp>
      <p:sp>
        <p:nvSpPr>
          <p:cNvPr id="3" name="Content Placeholder 2"/>
          <p:cNvSpPr>
            <a:spLocks noGrp="1"/>
          </p:cNvSpPr>
          <p:nvPr>
            <p:ph idx="1"/>
          </p:nvPr>
        </p:nvSpPr>
        <p:spPr>
          <a:xfrm>
            <a:off x="1377777" y="2902921"/>
            <a:ext cx="3721442" cy="2558766"/>
          </a:xfrm>
        </p:spPr>
        <p:txBody>
          <a:bodyPr>
            <a:normAutofit fontScale="62500" lnSpcReduction="20000"/>
          </a:bodyPr>
          <a:lstStyle/>
          <a:p>
            <a:pPr marL="0" indent="0">
              <a:buNone/>
            </a:pPr>
            <a:r>
              <a:rPr lang="en-US" dirty="0" smtClean="0"/>
              <a:t>     </a:t>
            </a:r>
            <a:r>
              <a:rPr lang="en-US" b="1" dirty="0" smtClean="0"/>
              <a:t>FACTORES MAS IMPORTANTES</a:t>
            </a:r>
            <a:endParaRPr lang="en-US" b="1" dirty="0"/>
          </a:p>
          <a:p>
            <a:pPr marL="0" indent="0">
              <a:buNone/>
            </a:pPr>
            <a:r>
              <a:rPr lang="en-US" b="1" dirty="0" smtClean="0"/>
              <a:t>  =========================</a:t>
            </a:r>
            <a:endParaRPr lang="en-US" b="1" dirty="0"/>
          </a:p>
          <a:p>
            <a:pPr marL="0" indent="0">
              <a:buNone/>
            </a:pPr>
            <a:r>
              <a:rPr lang="en-US" b="1" dirty="0" smtClean="0"/>
              <a:t>          Factor                              Score</a:t>
            </a:r>
          </a:p>
          <a:p>
            <a:pPr marL="0" indent="0">
              <a:buNone/>
            </a:pPr>
            <a:r>
              <a:rPr lang="en-US" b="1" dirty="0" smtClean="0"/>
              <a:t>  =========================</a:t>
            </a:r>
            <a:endParaRPr lang="en-US" b="1" dirty="0"/>
          </a:p>
          <a:p>
            <a:pPr marL="0" indent="0">
              <a:buNone/>
            </a:pPr>
            <a:r>
              <a:rPr lang="en-US" dirty="0" smtClean="0"/>
              <a:t>   </a:t>
            </a:r>
            <a:r>
              <a:rPr lang="en-US" dirty="0" err="1" smtClean="0"/>
              <a:t>Precio</a:t>
            </a:r>
            <a:r>
              <a:rPr lang="en-US" dirty="0" smtClean="0"/>
              <a:t> Final 			181.934488</a:t>
            </a:r>
            <a:endParaRPr lang="en-US" dirty="0"/>
          </a:p>
          <a:p>
            <a:pPr marL="0" indent="0">
              <a:buNone/>
            </a:pPr>
            <a:r>
              <a:rPr lang="en-US" dirty="0" smtClean="0"/>
              <a:t>   </a:t>
            </a:r>
            <a:r>
              <a:rPr lang="en-US" dirty="0" err="1" smtClean="0"/>
              <a:t>Número</a:t>
            </a:r>
            <a:r>
              <a:rPr lang="en-US" dirty="0" smtClean="0"/>
              <a:t> de </a:t>
            </a:r>
            <a:r>
              <a:rPr lang="en-US" dirty="0" err="1" smtClean="0"/>
              <a:t>cuartos</a:t>
            </a:r>
            <a:r>
              <a:rPr lang="en-US" dirty="0" smtClean="0"/>
              <a:t> 		91.782248</a:t>
            </a:r>
            <a:endParaRPr lang="en-US" dirty="0"/>
          </a:p>
          <a:p>
            <a:pPr marL="0" indent="0">
              <a:buNone/>
            </a:pPr>
            <a:r>
              <a:rPr lang="en-US" dirty="0" smtClean="0"/>
              <a:t>   </a:t>
            </a:r>
            <a:r>
              <a:rPr lang="en-US" dirty="0" err="1" smtClean="0"/>
              <a:t>Comodidades</a:t>
            </a:r>
            <a:r>
              <a:rPr lang="en-US" dirty="0" smtClean="0"/>
              <a:t> 			29.060891</a:t>
            </a:r>
            <a:endParaRPr lang="en-US" dirty="0"/>
          </a:p>
          <a:p>
            <a:pPr marL="0" indent="0">
              <a:buNone/>
            </a:pPr>
            <a:r>
              <a:rPr lang="en-US" dirty="0" smtClean="0"/>
              <a:t>   m2   				23.325223</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78" y="881448"/>
            <a:ext cx="2048647" cy="1301578"/>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4" y="59715"/>
            <a:ext cx="1600282" cy="3556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865" y="2509098"/>
            <a:ext cx="4866335" cy="3556049"/>
          </a:xfrm>
          <a:prstGeom prst="rect">
            <a:avLst/>
          </a:prstGeom>
        </p:spPr>
      </p:pic>
    </p:spTree>
    <p:extLst>
      <p:ext uri="{BB962C8B-B14F-4D97-AF65-F5344CB8AC3E}">
        <p14:creationId xmlns:p14="http://schemas.microsoft.com/office/powerpoint/2010/main" val="289245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b="1" dirty="0"/>
              <a:t>Conclusiones y recomendaciones</a:t>
            </a:r>
            <a:br>
              <a:rPr lang="es-ES" b="1" dirty="0"/>
            </a:br>
            <a:endParaRPr lang="es-ES" dirty="0"/>
          </a:p>
        </p:txBody>
      </p:sp>
      <p:sp>
        <p:nvSpPr>
          <p:cNvPr id="3" name="Content Placeholder 2"/>
          <p:cNvSpPr>
            <a:spLocks noGrp="1"/>
          </p:cNvSpPr>
          <p:nvPr>
            <p:ph idx="1"/>
          </p:nvPr>
        </p:nvSpPr>
        <p:spPr/>
        <p:txBody>
          <a:bodyPr>
            <a:normAutofit fontScale="92500" lnSpcReduction="10000"/>
          </a:bodyPr>
          <a:lstStyle/>
          <a:p>
            <a:pPr algn="just"/>
            <a:r>
              <a:rPr lang="es-419" dirty="0" smtClean="0"/>
              <a:t>Tomar en cuenta el precio del inmueble, el número de cuartos, las amenidades y los metros cuadrados para los avalúos es de suma importancia.</a:t>
            </a:r>
          </a:p>
          <a:p>
            <a:pPr algn="just"/>
            <a:r>
              <a:rPr lang="es-419" dirty="0" smtClean="0"/>
              <a:t>Automatizar </a:t>
            </a:r>
            <a:r>
              <a:rPr lang="es-419" dirty="0"/>
              <a:t>los avalúos brindaría a la empresa una gran ventaja competitiva.</a:t>
            </a:r>
          </a:p>
          <a:p>
            <a:pPr algn="just"/>
            <a:r>
              <a:rPr lang="es-419" dirty="0"/>
              <a:t>Se podría prestar servicio de avalúo a terceros vía internet</a:t>
            </a:r>
            <a:r>
              <a:rPr lang="es-419" dirty="0" smtClean="0"/>
              <a:t>.</a:t>
            </a:r>
          </a:p>
          <a:p>
            <a:pPr algn="just"/>
            <a:r>
              <a:rPr lang="es-419" dirty="0" smtClean="0"/>
              <a:t>Sería conveniente buscar otras características en el mercado que puedan ayudar a realizar un mejor avalúo con ayuda de las técnicas de Machine </a:t>
            </a:r>
            <a:r>
              <a:rPr lang="es-419" dirty="0" err="1" smtClean="0"/>
              <a:t>Learning</a:t>
            </a:r>
            <a:r>
              <a:rPr lang="es-419" dirty="0" smtClean="0"/>
              <a:t> y NLP, por ejemplo se podría realizar una evaluación de los comentarios dejado por las personas sobre las diferentes zonas de ubicación de los inmuebles y determinar que tan positivos o negativos son para establecer valores de acuerdo a ello.</a:t>
            </a:r>
            <a:endParaRPr lang="es-419" dirty="0"/>
          </a:p>
          <a:p>
            <a:pPr algn="just"/>
            <a:endParaRPr lang="es-ES" dirty="0"/>
          </a:p>
          <a:p>
            <a:endParaRPr lang="es-E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4" y="59715"/>
            <a:ext cx="1600282" cy="3556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68" y="817374"/>
            <a:ext cx="1565189" cy="1143231"/>
          </a:xfrm>
          <a:prstGeom prst="rect">
            <a:avLst/>
          </a:prstGeom>
        </p:spPr>
      </p:pic>
    </p:spTree>
    <p:extLst>
      <p:ext uri="{BB962C8B-B14F-4D97-AF65-F5344CB8AC3E}">
        <p14:creationId xmlns:p14="http://schemas.microsoft.com/office/powerpoint/2010/main" val="3453177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300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Factores que influyen en el precio por metro cuadrado de cada vivienda</vt:lpstr>
      <vt:lpstr>Introducción</vt:lpstr>
      <vt:lpstr>Análisis</vt:lpstr>
      <vt:lpstr>Resultados</vt:lpstr>
      <vt:lpstr>Conclusiones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Factores que influyen en el precio por metro cuadrado de cada vivienda</dc:title>
  <dc:creator>eduardo sthory</dc:creator>
  <cp:lastModifiedBy>eduardo sthory</cp:lastModifiedBy>
  <cp:revision>15</cp:revision>
  <dcterms:created xsi:type="dcterms:W3CDTF">2022-05-23T14:32:49Z</dcterms:created>
  <dcterms:modified xsi:type="dcterms:W3CDTF">2022-05-23T16:44:48Z</dcterms:modified>
</cp:coreProperties>
</file>