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65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300" r:id="rId18"/>
    <p:sldId id="291" r:id="rId19"/>
    <p:sldId id="293" r:id="rId20"/>
    <p:sldId id="292" r:id="rId21"/>
    <p:sldId id="294" r:id="rId22"/>
    <p:sldId id="295" r:id="rId23"/>
    <p:sldId id="297" r:id="rId24"/>
    <p:sldId id="298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1"/>
    <p:restoredTop sz="94678"/>
  </p:normalViewPr>
  <p:slideViewPr>
    <p:cSldViewPr snapToGrid="0" snapToObjects="1">
      <p:cViewPr varScale="1">
        <p:scale>
          <a:sx n="172" d="100"/>
          <a:sy n="172" d="100"/>
        </p:scale>
        <p:origin x="4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forms/dv2FzYzmkX4C4310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Pintos Project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Threads</a:t>
            </a: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49" y="339089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>
                <a:latin typeface="Times New Roman"/>
                <a:cs typeface="Times New Roman"/>
              </a:rPr>
              <a:t>September 7</a:t>
            </a:r>
            <a:r>
              <a:rPr kumimoji="0" lang="en-US" sz="2400" i="1" u="none" strike="noStrike" kern="1200" cap="none" spc="0" normalizeH="0" baseline="0" noProof="0" dirty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lang="en-US" sz="2400" i="1" u="none" strike="noStrike" kern="1200" cap="none" spc="0" normalizeH="0" noProof="0" dirty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 2016</a:t>
            </a:r>
            <a:endParaRPr kumimoji="0" lang="en-US" sz="2400" i="1" u="none" strike="noStrike" kern="1200" cap="none" spc="0" normalizeH="0" baseline="0" noProof="0" dirty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2838" y="991216"/>
            <a:ext cx="739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 1: Overview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Part 1: Alarm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5714587" y="2769577"/>
            <a:ext cx="2628900" cy="21892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Nap room (blocked)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Thread 1 (10 s)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74024" y="2769577"/>
            <a:ext cx="216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</a:p>
          <a:p>
            <a:pPr algn="ctr"/>
            <a:r>
              <a:rPr lang="en-US" dirty="0"/>
              <a:t>(you)</a:t>
            </a:r>
          </a:p>
        </p:txBody>
      </p:sp>
      <p:pic>
        <p:nvPicPr>
          <p:cNvPr id="1028" name="Picture 4" descr="http://parceluniversity.com/wp-content/uploads/2015/07/USC-Trojans-B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78" y="3622430"/>
            <a:ext cx="1781599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43687" y="4589529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</p:spTree>
    <p:extLst>
      <p:ext uri="{BB962C8B-B14F-4D97-AF65-F5344CB8AC3E}">
        <p14:creationId xmlns:p14="http://schemas.microsoft.com/office/powerpoint/2010/main" val="342157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2838" y="991216"/>
            <a:ext cx="739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 1: Overview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Part 1: Alarm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5714587" y="2769577"/>
            <a:ext cx="2628900" cy="21892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Nap room (blocked)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Thread 1 (10 s, </a:t>
            </a:r>
          </a:p>
          <a:p>
            <a:pPr algn="ctr"/>
            <a:r>
              <a:rPr lang="en-US" dirty="0"/>
              <a:t>5 seconds left)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74024" y="2769577"/>
            <a:ext cx="216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</a:p>
          <a:p>
            <a:pPr algn="ctr"/>
            <a:r>
              <a:rPr lang="en-US" dirty="0"/>
              <a:t>(you)</a:t>
            </a:r>
          </a:p>
        </p:txBody>
      </p:sp>
      <p:pic>
        <p:nvPicPr>
          <p:cNvPr id="1028" name="Picture 4" descr="http://parceluniversity.com/wp-content/uploads/2015/07/USC-Trojans-B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78" y="3622430"/>
            <a:ext cx="1781599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43687" y="4589529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838" y="4958861"/>
            <a:ext cx="224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Hey I want to take a nap for 10 seconds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2838" y="2769576"/>
            <a:ext cx="22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(5 seconds later)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4678" y="2404545"/>
            <a:ext cx="22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Ok sure</a:t>
            </a:r>
          </a:p>
        </p:txBody>
      </p:sp>
    </p:spTree>
    <p:extLst>
      <p:ext uri="{BB962C8B-B14F-4D97-AF65-F5344CB8AC3E}">
        <p14:creationId xmlns:p14="http://schemas.microsoft.com/office/powerpoint/2010/main" val="373390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2838" y="991216"/>
            <a:ext cx="739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 1: Overview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Part 1: Alarm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5714587" y="2769577"/>
            <a:ext cx="2628900" cy="21892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Nap room (blocked)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Thread 1 (10 s,</a:t>
            </a:r>
          </a:p>
          <a:p>
            <a:pPr algn="ctr"/>
            <a:r>
              <a:rPr lang="en-US" dirty="0"/>
              <a:t>5 seconds left)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Thread 2 (5 s)</a:t>
            </a:r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74024" y="2769577"/>
            <a:ext cx="216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</a:p>
          <a:p>
            <a:pPr algn="ctr"/>
            <a:r>
              <a:rPr lang="en-US" dirty="0"/>
              <a:t>(you)</a:t>
            </a:r>
          </a:p>
        </p:txBody>
      </p:sp>
      <p:pic>
        <p:nvPicPr>
          <p:cNvPr id="1028" name="Picture 4" descr="http://parceluniversity.com/wp-content/uploads/2015/07/USC-Trojans-B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78" y="3622430"/>
            <a:ext cx="1781599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82838" y="2769576"/>
            <a:ext cx="22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(5 seconds later)</a:t>
            </a:r>
          </a:p>
        </p:txBody>
      </p:sp>
    </p:spTree>
    <p:extLst>
      <p:ext uri="{BB962C8B-B14F-4D97-AF65-F5344CB8AC3E}">
        <p14:creationId xmlns:p14="http://schemas.microsoft.com/office/powerpoint/2010/main" val="413002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2838" y="991216"/>
            <a:ext cx="739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 1: Overview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Part 1: Alarm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5714587" y="2769577"/>
            <a:ext cx="2628900" cy="21892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Nap room (blocked)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Thread 1 (10 s,</a:t>
            </a:r>
          </a:p>
          <a:p>
            <a:pPr algn="ctr"/>
            <a:r>
              <a:rPr lang="en-US" dirty="0"/>
              <a:t>0 seconds left)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Thread 2 (5 s,</a:t>
            </a:r>
          </a:p>
          <a:p>
            <a:pPr algn="ctr"/>
            <a:r>
              <a:rPr lang="en-US" dirty="0"/>
              <a:t>0 seconds left)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74024" y="2769577"/>
            <a:ext cx="216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</a:p>
          <a:p>
            <a:pPr algn="ctr"/>
            <a:r>
              <a:rPr lang="en-US" dirty="0"/>
              <a:t>(you)</a:t>
            </a:r>
          </a:p>
        </p:txBody>
      </p:sp>
      <p:pic>
        <p:nvPicPr>
          <p:cNvPr id="1028" name="Picture 4" descr="http://parceluniversity.com/wp-content/uploads/2015/07/USC-Trojans-B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78" y="3622430"/>
            <a:ext cx="1781599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82838" y="2769576"/>
            <a:ext cx="22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(10 seconds later)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4678" y="2123245"/>
            <a:ext cx="224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Time to wake up Thread 1 and 2</a:t>
            </a:r>
          </a:p>
        </p:txBody>
      </p:sp>
    </p:spTree>
    <p:extLst>
      <p:ext uri="{BB962C8B-B14F-4D97-AF65-F5344CB8AC3E}">
        <p14:creationId xmlns:p14="http://schemas.microsoft.com/office/powerpoint/2010/main" val="1241516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5714587" y="2769577"/>
            <a:ext cx="2628900" cy="21892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Nap room (blocked)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74024" y="2769577"/>
            <a:ext cx="216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</a:p>
          <a:p>
            <a:pPr algn="ctr"/>
            <a:r>
              <a:rPr lang="en-US" dirty="0"/>
              <a:t>(you)</a:t>
            </a:r>
          </a:p>
        </p:txBody>
      </p:sp>
      <p:pic>
        <p:nvPicPr>
          <p:cNvPr id="1028" name="Picture 4" descr="http://parceluniversity.com/wp-content/uploads/2015/07/USC-Trojans-B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78" y="3622430"/>
            <a:ext cx="1781599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3684" y="302902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681" y="459396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2838" y="991216"/>
            <a:ext cx="739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 1: Overview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Part 1: Alarm</a:t>
            </a:r>
          </a:p>
        </p:txBody>
      </p:sp>
    </p:spTree>
    <p:extLst>
      <p:ext uri="{BB962C8B-B14F-4D97-AF65-F5344CB8AC3E}">
        <p14:creationId xmlns:p14="http://schemas.microsoft.com/office/powerpoint/2010/main" val="310737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2838" y="3161923"/>
            <a:ext cx="132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  <a:p>
            <a:r>
              <a:rPr lang="en-US" dirty="0"/>
              <a:t>(priority 10)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7222" y="3148721"/>
            <a:ext cx="160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  <a:p>
            <a:r>
              <a:rPr lang="en-US" dirty="0"/>
              <a:t>(priority </a:t>
            </a:r>
            <a:r>
              <a:rPr lang="en-US" dirty="0" smtClean="0"/>
              <a:t>100</a:t>
            </a:r>
            <a:r>
              <a:rPr lang="en-US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2838" y="991216"/>
            <a:ext cx="739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 1: Overview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Part 2: Priority Donation</a:t>
            </a:r>
          </a:p>
        </p:txBody>
      </p:sp>
      <p:pic>
        <p:nvPicPr>
          <p:cNvPr id="2050" name="Picture 2" descr="http://images.clipartpanda.com/lock-clipart-lock-icon-clipar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18" y="2732637"/>
            <a:ext cx="754943" cy="107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82838" y="3809329"/>
            <a:ext cx="22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has this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lock</a:t>
            </a:r>
          </a:p>
        </p:txBody>
      </p:sp>
      <p:pic>
        <p:nvPicPr>
          <p:cNvPr id="12" name="Picture 4" descr="http://images.clipartpanda.com/cross-country-running-clipart-running-icon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67" y="3198360"/>
            <a:ext cx="640456" cy="59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parceluniversity.com/wp-content/uploads/2015/07/USC-Trojans-Be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38" y="4272929"/>
            <a:ext cx="1781599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82837" y="4609022"/>
            <a:ext cx="224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3</a:t>
            </a:r>
          </a:p>
          <a:p>
            <a:r>
              <a:rPr lang="en-US" dirty="0"/>
              <a:t>(priority </a:t>
            </a:r>
            <a:r>
              <a:rPr lang="en-US" dirty="0" smtClean="0"/>
              <a:t>50</a:t>
            </a:r>
            <a:r>
              <a:rPr lang="en-US" dirty="0" smtClean="0"/>
              <a:t>, waiting)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70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2838" y="3161923"/>
            <a:ext cx="132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  <a:p>
            <a:r>
              <a:rPr lang="en-US" dirty="0"/>
              <a:t>(priority 10)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7222" y="3148721"/>
            <a:ext cx="160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  <a:p>
            <a:r>
              <a:rPr lang="en-US" dirty="0"/>
              <a:t>(priority </a:t>
            </a:r>
            <a:r>
              <a:rPr lang="en-US" dirty="0" smtClean="0"/>
              <a:t>100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I want the lock</a:t>
            </a:r>
            <a:endParaRPr 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82838" y="991216"/>
            <a:ext cx="739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 1: Overview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Part 2: Priority Donation</a:t>
            </a:r>
          </a:p>
        </p:txBody>
      </p:sp>
      <p:pic>
        <p:nvPicPr>
          <p:cNvPr id="2050" name="Picture 2" descr="http://images.clipartpanda.com/lock-clipart-lock-icon-clipar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18" y="2732637"/>
            <a:ext cx="754943" cy="107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82838" y="3809329"/>
            <a:ext cx="22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has this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lock</a:t>
            </a:r>
          </a:p>
        </p:txBody>
      </p:sp>
      <p:pic>
        <p:nvPicPr>
          <p:cNvPr id="11" name="Picture 4" descr="http://parceluniversity.com/wp-content/uploads/2015/07/USC-Trojans-Be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38" y="4272929"/>
            <a:ext cx="1781599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82837" y="4609022"/>
            <a:ext cx="2247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3</a:t>
            </a:r>
          </a:p>
          <a:p>
            <a:r>
              <a:rPr lang="en-US" dirty="0"/>
              <a:t>(priority </a:t>
            </a:r>
            <a:r>
              <a:rPr lang="en-US" dirty="0" smtClean="0"/>
              <a:t>50</a:t>
            </a:r>
            <a:r>
              <a:rPr lang="en-US" dirty="0" smtClean="0"/>
              <a:t>, waiting)</a:t>
            </a:r>
          </a:p>
          <a:p>
            <a:r>
              <a:rPr lang="en-US" b="1" dirty="0" smtClean="0"/>
              <a:t>Do I run?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591" y="3161923"/>
            <a:ext cx="678631" cy="67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2838" y="3161923"/>
            <a:ext cx="149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  <a:p>
            <a:r>
              <a:rPr lang="en-US" dirty="0"/>
              <a:t>(priority </a:t>
            </a:r>
            <a:r>
              <a:rPr lang="en-US" b="1" dirty="0"/>
              <a:t>100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7223" y="3148721"/>
            <a:ext cx="140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  <a:p>
            <a:r>
              <a:rPr lang="en-US" dirty="0"/>
              <a:t>(priority </a:t>
            </a:r>
            <a:r>
              <a:rPr lang="en-US" dirty="0" smtClean="0"/>
              <a:t>100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2838" y="991216"/>
            <a:ext cx="739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 1: Overview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Part 2: Priority Donation</a:t>
            </a:r>
          </a:p>
        </p:txBody>
      </p:sp>
      <p:pic>
        <p:nvPicPr>
          <p:cNvPr id="12" name="Picture 4" descr="http://images.clipartpanda.com/cross-country-running-clipart-running-icon-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82" y="3173540"/>
            <a:ext cx="640456" cy="59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82837" y="4609022"/>
            <a:ext cx="224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3</a:t>
            </a:r>
          </a:p>
          <a:p>
            <a:r>
              <a:rPr lang="en-US" dirty="0"/>
              <a:t>(priority </a:t>
            </a:r>
            <a:r>
              <a:rPr lang="en-US" dirty="0"/>
              <a:t>5</a:t>
            </a:r>
            <a:r>
              <a:rPr lang="en-US" dirty="0" smtClean="0"/>
              <a:t>0</a:t>
            </a:r>
            <a:r>
              <a:rPr lang="en-US" dirty="0"/>
              <a:t>, blocked)</a:t>
            </a:r>
          </a:p>
        </p:txBody>
      </p:sp>
      <p:pic>
        <p:nvPicPr>
          <p:cNvPr id="14" name="Picture 4" descr="http://parceluniversity.com/wp-content/uploads/2015/07/USC-Trojans-Be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38" y="4272929"/>
            <a:ext cx="1781599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529470" y="3610386"/>
            <a:ext cx="238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3 needs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 thread 1 should run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Straight Arrow Connector 2"/>
          <p:cNvCxnSpPr>
            <a:endCxn id="16" idx="3"/>
          </p:cNvCxnSpPr>
          <p:nvPr/>
        </p:nvCxnSpPr>
        <p:spPr>
          <a:xfrm flipH="1" flipV="1">
            <a:off x="3230761" y="3270983"/>
            <a:ext cx="3891151" cy="200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1825" y="2964055"/>
            <a:ext cx="123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DONATION</a:t>
            </a:r>
          </a:p>
        </p:txBody>
      </p:sp>
      <p:pic>
        <p:nvPicPr>
          <p:cNvPr id="16" name="Picture 2" descr="http://images.clipartpanda.com/lock-clipart-lock-icon-clipart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18" y="2732637"/>
            <a:ext cx="754943" cy="107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9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2838" y="991216"/>
            <a:ext cx="739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 1: Overview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Part 3: </a:t>
            </a: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</a:rPr>
              <a:t>MultiLevel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Feedback Queue 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41365" y="3368070"/>
            <a:ext cx="208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Cancelled </a:t>
            </a:r>
            <a:r>
              <a:rPr lang="en-US" sz="2400" b="1" dirty="0">
                <a:latin typeface="Arial"/>
                <a:cs typeface="Arial"/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89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43687" y="977900"/>
            <a:ext cx="739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 1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Project 1 has three parts: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Part 1: Alarm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Part 2: Priority Donation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lang="en-US" b="1" strike="sngStrike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Part 3: </a:t>
            </a:r>
            <a:r>
              <a:rPr lang="en-US" b="1" strike="sngStrike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MultiLevel</a:t>
            </a:r>
            <a:r>
              <a:rPr lang="en-US" b="1" strike="sngStrike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Feedback Queue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There are 18 tests for you to pass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Project 1 is manageable with ~500 lines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4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Overview</a:t>
            </a:r>
            <a:endParaRPr kumimoji="0" lang="en-US" sz="275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190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43687" y="977900"/>
            <a:ext cx="7399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 1: Setup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</a:rPr>
              <a:t>Git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clone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pintos-base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to your desktop in the VM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Make a directory in your private repository named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proj1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arenR"/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If you don’t you may lose marks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Copy and paste the contents of pintos-base into your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proj1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directory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arenR"/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NOT clone pintos-base into your private repository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arenR"/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NOT copy the pintos directory in your VM’s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409666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43687" y="977900"/>
            <a:ext cx="7399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 1: Alarm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By default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timer_sleep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devices/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timer.c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simply busy waits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This is bad because you cannot guarantee the sleeping thread won’t get scheduled back to the processor, wasting resources for non-sleeping threads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You will have to block the thread to sleep instead of busy-waiting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36" y="3747889"/>
            <a:ext cx="502990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43687" y="977900"/>
            <a:ext cx="7399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 1: Priority Donation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Thread X waiting on another thread (holding the synchronization resource thread X wants) with a lower priority, thread X must donate its priority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Donations must propagate through a waiting chain (B donates to A, when C waits on B, C donates to B, which must propagate to A)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Donation must work with multiple locks</a:t>
            </a:r>
          </a:p>
        </p:txBody>
      </p:sp>
    </p:spTree>
    <p:extLst>
      <p:ext uri="{BB962C8B-B14F-4D97-AF65-F5344CB8AC3E}">
        <p14:creationId xmlns:p14="http://schemas.microsoft.com/office/powerpoint/2010/main" val="3301023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 1: Design Document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Copy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doc/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threads.tmpl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into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/threads/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and rename it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DESIGNDOC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If you don’t you may lose marks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No extensions for this file name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Complete the design document questions (skip the MLFQS questions)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Make sure to </a:t>
            </a: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</a:rPr>
              <a:t>git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add, commit, and push the 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2279242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687" y="977900"/>
            <a:ext cx="7399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 1: Submission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You must submit by 11:59PM on the due date (September 23)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You are allowed a total of 3 late days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this semester</a:t>
            </a: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Late day form can be found at 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https://goo.gl/forms/dv2FzYzmkX4C43103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45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What is Pintos?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A 80x86 operating systems framework developed by Ben Pfaff for Stanford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This is a tried and tested project for learning operating systems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Bad news: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“… it works on my machine blah blah blah…” doesn’t work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anymore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Arial"/>
                <a:cs typeface="Arial"/>
              </a:rPr>
              <a:t>Good news: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“You will know your exact programming grade and check 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what grade you get before you submit”</a:t>
            </a:r>
          </a:p>
        </p:txBody>
      </p:sp>
    </p:spTree>
    <p:extLst>
      <p:ext uri="{BB962C8B-B14F-4D97-AF65-F5344CB8AC3E}">
        <p14:creationId xmlns:p14="http://schemas.microsoft.com/office/powerpoint/2010/main" val="141018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More about Pintos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You will need to only code in C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</a:rPr>
              <a:t>Makefiles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are (mostly) provided to you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We will let you know if you need to modify a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makefile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Each project consists of two parts: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Programming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Design Document (provided each project)</a:t>
            </a:r>
          </a:p>
        </p:txBody>
      </p:sp>
    </p:spTree>
    <p:extLst>
      <p:ext uri="{BB962C8B-B14F-4D97-AF65-F5344CB8AC3E}">
        <p14:creationId xmlns:p14="http://schemas.microsoft.com/office/powerpoint/2010/main" val="101633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How does Pintos work (abridged version)?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Entry point of Pintos is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threads/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start.S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(this is an assembly file)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start.S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will initialize operating system resources, and call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threads/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init.c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will parse command line arguments, setup kernel memory, initialize the interrupt system, and call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thread_start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threads/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thread.c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for the main thread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For the purposes of your project, the main thread are all the test files we will run.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847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Development Environment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We will be using </a:t>
            </a: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</a:rPr>
              <a:t>Xubuntu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 15.10 in Virtual box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Setup instructions can be found on Piazza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This VM has the following already installed: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gcc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g++, make,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gdb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bochs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perl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texinfo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texlive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GNU 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binutils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gedit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Sublime Text 3,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nano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vim, Mousepad, and 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Pintos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80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Working with Pintos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Each of the four projects has its own main directory: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Project 1: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/threads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Project 2: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userprog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Project 3: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Project 4: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filesys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For each project, type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$make 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in the project’s main directory to compile your project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Type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$make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src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/threads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This will create a new directory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build/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You can run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$make clean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to clean your project</a:t>
            </a:r>
          </a:p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Type $make check to run all the tests in the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build/ 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directory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You can check how many tests you are passing / failing</a:t>
            </a:r>
          </a:p>
        </p:txBody>
      </p:sp>
    </p:spTree>
    <p:extLst>
      <p:ext uri="{BB962C8B-B14F-4D97-AF65-F5344CB8AC3E}">
        <p14:creationId xmlns:p14="http://schemas.microsoft.com/office/powerpoint/2010/main" val="51406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5714587" y="2769577"/>
            <a:ext cx="2628900" cy="21892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Nap room (blocked)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74024" y="2769577"/>
            <a:ext cx="216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</a:p>
          <a:p>
            <a:pPr algn="ctr"/>
            <a:r>
              <a:rPr lang="en-US" dirty="0"/>
              <a:t>(you)</a:t>
            </a:r>
          </a:p>
        </p:txBody>
      </p:sp>
      <p:pic>
        <p:nvPicPr>
          <p:cNvPr id="1028" name="Picture 4" descr="http://parceluniversity.com/wp-content/uploads/2015/07/USC-Trojans-B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78" y="3622430"/>
            <a:ext cx="1781599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3684" y="302902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681" y="4593967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2838" y="991216"/>
            <a:ext cx="739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 1: Overview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Part 1: Alarm</a:t>
            </a:r>
          </a:p>
        </p:txBody>
      </p:sp>
    </p:spTree>
    <p:extLst>
      <p:ext uri="{BB962C8B-B14F-4D97-AF65-F5344CB8AC3E}">
        <p14:creationId xmlns:p14="http://schemas.microsoft.com/office/powerpoint/2010/main" val="99583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2838" y="991216"/>
            <a:ext cx="7399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 1: Overview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Part 1: Alarm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5714587" y="2769577"/>
            <a:ext cx="2628900" cy="21892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Nap room (blocked)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74024" y="2769577"/>
            <a:ext cx="216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System</a:t>
            </a:r>
          </a:p>
          <a:p>
            <a:pPr algn="ctr"/>
            <a:r>
              <a:rPr lang="en-US" dirty="0"/>
              <a:t>(you)</a:t>
            </a:r>
          </a:p>
        </p:txBody>
      </p:sp>
      <p:pic>
        <p:nvPicPr>
          <p:cNvPr id="1028" name="Picture 4" descr="http://parceluniversity.com/wp-content/uploads/2015/07/USC-Trojans-B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78" y="3622430"/>
            <a:ext cx="1781599" cy="13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3684" y="302902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6101" y="3347609"/>
            <a:ext cx="224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Hey I want to take a nap for 10 seconds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3687" y="4589529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4678" y="2404545"/>
            <a:ext cx="22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Ok sure</a:t>
            </a:r>
          </a:p>
        </p:txBody>
      </p:sp>
    </p:spTree>
    <p:extLst>
      <p:ext uri="{BB962C8B-B14F-4D97-AF65-F5344CB8AC3E}">
        <p14:creationId xmlns:p14="http://schemas.microsoft.com/office/powerpoint/2010/main" val="372058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3428</TotalTime>
  <Words>763</Words>
  <Application>Microsoft Macintosh PowerPoint</Application>
  <PresentationFormat>On-screen Show (4:3)</PresentationFormat>
  <Paragraphs>235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Tsung-Han Sher</dc:creator>
  <cp:lastModifiedBy>Tsung-Han Sher</cp:lastModifiedBy>
  <cp:revision>40</cp:revision>
  <cp:lastPrinted>2012-02-07T18:57:58Z</cp:lastPrinted>
  <dcterms:created xsi:type="dcterms:W3CDTF">2016-06-27T18:11:44Z</dcterms:created>
  <dcterms:modified xsi:type="dcterms:W3CDTF">2017-07-13T08:05:47Z</dcterms:modified>
</cp:coreProperties>
</file>