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65" r:id="rId4"/>
    <p:sldId id="292" r:id="rId5"/>
    <p:sldId id="291" r:id="rId6"/>
    <p:sldId id="275" r:id="rId7"/>
    <p:sldId id="274" r:id="rId8"/>
    <p:sldId id="276" r:id="rId9"/>
    <p:sldId id="279" r:id="rId10"/>
    <p:sldId id="280" r:id="rId11"/>
    <p:sldId id="281" r:id="rId12"/>
    <p:sldId id="282" r:id="rId13"/>
    <p:sldId id="283" r:id="rId14"/>
    <p:sldId id="260" r:id="rId15"/>
    <p:sldId id="261" r:id="rId16"/>
    <p:sldId id="262" r:id="rId17"/>
    <p:sldId id="264" r:id="rId18"/>
    <p:sldId id="285" r:id="rId19"/>
    <p:sldId id="286" r:id="rId20"/>
    <p:sldId id="287" r:id="rId21"/>
    <p:sldId id="284" r:id="rId22"/>
    <p:sldId id="266" r:id="rId23"/>
    <p:sldId id="288" r:id="rId24"/>
    <p:sldId id="289" r:id="rId25"/>
    <p:sldId id="290" r:id="rId26"/>
    <p:sldId id="268" r:id="rId27"/>
    <p:sldId id="270" r:id="rId28"/>
    <p:sldId id="271" r:id="rId29"/>
    <p:sldId id="293" r:id="rId30"/>
    <p:sldId id="294" r:id="rId31"/>
    <p:sldId id="295" r:id="rId32"/>
    <p:sldId id="296" r:id="rId33"/>
    <p:sldId id="27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0"/>
    <p:restoredTop sz="94678"/>
  </p:normalViewPr>
  <p:slideViewPr>
    <p:cSldViewPr snapToGrid="0" snapToObjects="1">
      <p:cViewPr>
        <p:scale>
          <a:sx n="125" d="100"/>
          <a:sy n="125" d="100"/>
        </p:scale>
        <p:origin x="2946" y="7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3"/>
          <a:stretch>
            <a:fillRect/>
          </a:stretch>
        </p:blipFill>
        <p:spPr>
          <a:xfrm>
            <a:off x="8201027" y="238127"/>
            <a:ext cx="748239" cy="748239"/>
          </a:xfrm>
          <a:prstGeom prst="rect">
            <a:avLst/>
          </a:prstGeom>
        </p:spPr>
      </p:pic>
      <p:pic>
        <p:nvPicPr>
          <p:cNvPr id="9" name="Picture 8" descr="1-lineWordmark_GoldOnCard_NoBG.eps"/>
          <p:cNvPicPr>
            <a:picLocks noChangeAspect="1"/>
          </p:cNvPicPr>
          <p:nvPr userDrawn="1"/>
        </p:nvPicPr>
        <p:blipFill>
          <a:blip r:embed="rId4"/>
          <a:stretch>
            <a:fillRect/>
          </a:stretch>
        </p:blipFill>
        <p:spPr>
          <a:xfrm>
            <a:off x="6997700" y="6462029"/>
            <a:ext cx="1822126" cy="154821"/>
          </a:xfrm>
          <a:prstGeom prst="rect">
            <a:avLst/>
          </a:prstGeom>
        </p:spPr>
      </p:pic>
      <p:pic>
        <p:nvPicPr>
          <p:cNvPr id="10" name="Picture 9" descr="Formal_Viterbi_GoldOnCard_NoBG.eps"/>
          <p:cNvPicPr>
            <a:picLocks noChangeAspect="1"/>
          </p:cNvPicPr>
          <p:nvPr userDrawn="1"/>
        </p:nvPicPr>
        <p:blipFill>
          <a:blip r:embed="rId5"/>
          <a:stretch>
            <a:fillRect/>
          </a:stretch>
        </p:blipFill>
        <p:spPr>
          <a:xfrm>
            <a:off x="292102" y="6138309"/>
            <a:ext cx="1741688" cy="470075"/>
          </a:xfrm>
          <a:prstGeom prst="rect">
            <a:avLst/>
          </a:prstGeom>
        </p:spPr>
      </p:pic>
    </p:spTree>
  </p:cSld>
  <p:clrMap bg1="dk1" tx1="lt1" bg2="dk2" tx2="lt2" accent1="accent1" accent2="accent2" accent3="accent3" accent4="accent4" accent5="accent5" accent6="accent6" hlink="hlink" folHlink="folHlink"/>
  <p:sldLayoutIdLst>
    <p:sldLayoutId id="214748365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803900"/>
            <a:ext cx="9144000" cy="105271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userDrawn="1"/>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3"/>
          <a:stretch>
            <a:fillRect/>
          </a:stretch>
        </p:blipFill>
        <p:spPr>
          <a:xfrm>
            <a:off x="8201027" y="238127"/>
            <a:ext cx="748239" cy="748239"/>
          </a:xfrm>
          <a:prstGeom prst="rect">
            <a:avLst/>
          </a:prstGeom>
        </p:spPr>
      </p:pic>
      <p:pic>
        <p:nvPicPr>
          <p:cNvPr id="9" name="Picture 8" descr="1-lineWordmark_GoldOnCard_NoBG.eps"/>
          <p:cNvPicPr>
            <a:picLocks noChangeAspect="1"/>
          </p:cNvPicPr>
          <p:nvPr userDrawn="1"/>
        </p:nvPicPr>
        <p:blipFill>
          <a:blip r:embed="rId4"/>
          <a:stretch>
            <a:fillRect/>
          </a:stretch>
        </p:blipFill>
        <p:spPr>
          <a:xfrm>
            <a:off x="6997700" y="6462029"/>
            <a:ext cx="1822126" cy="154821"/>
          </a:xfrm>
          <a:prstGeom prst="rect">
            <a:avLst/>
          </a:prstGeom>
        </p:spPr>
      </p:pic>
      <p:pic>
        <p:nvPicPr>
          <p:cNvPr id="12" name="Picture 11" descr="Formal_Viterbi_GoldOnCard_NoBG.eps"/>
          <p:cNvPicPr>
            <a:picLocks noChangeAspect="1"/>
          </p:cNvPicPr>
          <p:nvPr userDrawn="1"/>
        </p:nvPicPr>
        <p:blipFill>
          <a:blip r:embed="rId5"/>
          <a:stretch>
            <a:fillRect/>
          </a:stretch>
        </p:blipFill>
        <p:spPr>
          <a:xfrm>
            <a:off x="292102" y="6138309"/>
            <a:ext cx="1741688" cy="4700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u="none" strike="noStrike" kern="1200" cap="none" spc="0" normalizeH="0" baseline="0" noProof="0" dirty="0">
                <a:ln>
                  <a:noFill/>
                </a:ln>
                <a:solidFill>
                  <a:schemeClr val="tx2"/>
                </a:solidFill>
                <a:effectLst/>
                <a:uLnTx/>
                <a:uFillTx/>
                <a:latin typeface="Arial"/>
                <a:ea typeface="+mj-ea"/>
                <a:cs typeface="Arial"/>
              </a:rPr>
              <a:t>Pintos Project 3</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750" u="none" strike="noStrike" kern="1200" cap="none" spc="0" normalizeH="0" baseline="0" noProof="0" dirty="0">
                <a:ln>
                  <a:noFill/>
                </a:ln>
                <a:solidFill>
                  <a:schemeClr val="tx2"/>
                </a:solidFill>
                <a:effectLst/>
                <a:uLnTx/>
                <a:uFillTx/>
                <a:latin typeface="Arial"/>
                <a:ea typeface="+mj-ea"/>
                <a:cs typeface="Arial"/>
              </a:rPr>
              <a:t>Virtual Memory</a:t>
            </a:r>
          </a:p>
        </p:txBody>
      </p:sp>
      <p:sp>
        <p:nvSpPr>
          <p:cNvPr id="52" name="Subtitle 2"/>
          <p:cNvSpPr txBox="1">
            <a:spLocks/>
          </p:cNvSpPr>
          <p:nvPr/>
        </p:nvSpPr>
        <p:spPr>
          <a:xfrm>
            <a:off x="7349" y="3390899"/>
            <a:ext cx="9129299" cy="749301"/>
          </a:xfrm>
          <a:prstGeom prst="rect">
            <a:avLst/>
          </a:prstGeom>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i="1" u="none" strike="noStrike" kern="1200" cap="none" spc="0" normalizeH="0" baseline="0" noProof="0" dirty="0">
                <a:effectLst/>
                <a:uLnTx/>
                <a:uFillTx/>
                <a:latin typeface="Times New Roman"/>
                <a:ea typeface="+mn-ea"/>
                <a:cs typeface="Times New Roman"/>
              </a:rPr>
              <a:t>July 20,</a:t>
            </a:r>
            <a:r>
              <a:rPr kumimoji="0" lang="en-US" sz="2400" i="1" u="none" strike="noStrike" kern="1200" cap="none" spc="0" normalizeH="0" noProof="0" dirty="0">
                <a:effectLst/>
                <a:uLnTx/>
                <a:uFillTx/>
                <a:latin typeface="Times New Roman"/>
                <a:ea typeface="+mn-ea"/>
                <a:cs typeface="Times New Roman"/>
              </a:rPr>
              <a:t> 2016</a:t>
            </a:r>
            <a:endParaRPr kumimoji="0" lang="en-US" sz="2400" i="1" u="none" strike="noStrike" kern="1200" cap="none" spc="0" normalizeH="0" baseline="0" noProof="0" dirty="0">
              <a:effectLst/>
              <a:uLnTx/>
              <a:uFillTx/>
              <a:latin typeface="Times New Roman"/>
              <a:ea typeface="+mn-ea"/>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180998" y="3995769"/>
            <a:ext cx="997824" cy="461665"/>
          </a:xfrm>
          <a:prstGeom prst="rect">
            <a:avLst/>
          </a:prstGeom>
          <a:noFill/>
        </p:spPr>
        <p:txBody>
          <a:bodyPr wrap="square" rtlCol="0">
            <a:spAutoFit/>
          </a:bodyPr>
          <a:lstStyle/>
          <a:p>
            <a:pPr algn="ctr"/>
            <a:r>
              <a:rPr lang="en-US" sz="1200" dirty="0"/>
              <a:t>Read from disk</a:t>
            </a:r>
          </a:p>
        </p:txBody>
      </p:sp>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 2</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51062"/>
            <a:ext cx="3107267" cy="369332"/>
          </a:xfrm>
          <a:prstGeom prst="rect">
            <a:avLst/>
          </a:prstGeom>
          <a:noFill/>
        </p:spPr>
        <p:txBody>
          <a:bodyPr wrap="square" rtlCol="0">
            <a:spAutoFit/>
          </a:bodyPr>
          <a:lstStyle/>
          <a:p>
            <a:r>
              <a:rPr lang="en-US" dirty="0"/>
              <a:t>Where’s my data man?</a:t>
            </a:r>
          </a:p>
        </p:txBody>
      </p:sp>
      <p:sp>
        <p:nvSpPr>
          <p:cNvPr id="6" name="TextBox 5"/>
          <p:cNvSpPr txBox="1"/>
          <p:nvPr/>
        </p:nvSpPr>
        <p:spPr>
          <a:xfrm>
            <a:off x="2752725" y="2936500"/>
            <a:ext cx="3804363" cy="369332"/>
          </a:xfrm>
          <a:prstGeom prst="rect">
            <a:avLst/>
          </a:prstGeom>
          <a:noFill/>
        </p:spPr>
        <p:txBody>
          <a:bodyPr wrap="square" rtlCol="0">
            <a:spAutoFit/>
          </a:bodyPr>
          <a:lstStyle/>
          <a:p>
            <a:pPr algn="r"/>
            <a:r>
              <a:rPr lang="en-US" dirty="0"/>
              <a:t>Here you go</a:t>
            </a: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2: Cache Eviction</a:t>
            </a:r>
          </a:p>
        </p:txBody>
      </p:sp>
      <p:graphicFrame>
        <p:nvGraphicFramePr>
          <p:cNvPr id="14" name="Table 13"/>
          <p:cNvGraphicFramePr>
            <a:graphicFrameLocks noGrp="1"/>
          </p:cNvGraphicFramePr>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a:t>Page 2</a:t>
                      </a:r>
                    </a:p>
                  </a:txBody>
                  <a:tcPr/>
                </a:tc>
                <a:extLst>
                  <a:ext uri="{0D108BD9-81ED-4DB2-BD59-A6C34878D82A}">
                    <a16:rowId xmlns:a16="http://schemas.microsoft.com/office/drawing/2014/main" val="1911904034"/>
                  </a:ext>
                </a:extLst>
              </a:tr>
              <a:tr h="370840">
                <a:tc>
                  <a:txBody>
                    <a:bodyPr/>
                    <a:lstStyle/>
                    <a:p>
                      <a:pPr algn="ctr"/>
                      <a:r>
                        <a:rPr lang="en-US" dirty="0"/>
                        <a:t>NULL</a:t>
                      </a:r>
                    </a:p>
                  </a:txBody>
                  <a:tcPr/>
                </a:tc>
                <a:extLst>
                  <a:ext uri="{0D108BD9-81ED-4DB2-BD59-A6C34878D82A}">
                    <a16:rowId xmlns:a16="http://schemas.microsoft.com/office/drawing/2014/main" val="2419979423"/>
                  </a:ext>
                </a:extLst>
              </a:tr>
              <a:tr h="370840">
                <a:tc>
                  <a:txBody>
                    <a:bodyPr/>
                    <a:lstStyle/>
                    <a:p>
                      <a:pPr algn="ctr"/>
                      <a:r>
                        <a:rPr lang="en-US" dirty="0"/>
                        <a:t>NULL</a:t>
                      </a:r>
                    </a:p>
                  </a:txBody>
                  <a:tcPr/>
                </a:tc>
                <a:extLst>
                  <a:ext uri="{0D108BD9-81ED-4DB2-BD59-A6C34878D82A}">
                    <a16:rowId xmlns:a16="http://schemas.microsoft.com/office/drawing/2014/main" val="360443067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57228489"/>
              </p:ext>
            </p:extLst>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algn="ctr"/>
                      <a:r>
                        <a:rPr lang="en-US" dirty="0"/>
                        <a:t>USED</a:t>
                      </a:r>
                    </a:p>
                  </a:txBody>
                  <a:tcPr/>
                </a:tc>
                <a:extLst>
                  <a:ext uri="{0D108BD9-81ED-4DB2-BD59-A6C34878D82A}">
                    <a16:rowId xmlns:a16="http://schemas.microsoft.com/office/drawing/2014/main" val="2198678781"/>
                  </a:ext>
                </a:extLst>
              </a:tr>
              <a:tr h="370840">
                <a:tc>
                  <a:txBody>
                    <a:bodyPr/>
                    <a:lstStyle/>
                    <a:p>
                      <a:pPr algn="ctr"/>
                      <a:r>
                        <a:rPr lang="en-US" sz="1200" dirty="0"/>
                        <a:t>FREE-&gt;User 2’s Page 2</a:t>
                      </a:r>
                    </a:p>
                  </a:txBody>
                  <a:tcPr anchor="ctr"/>
                </a:tc>
                <a:extLst>
                  <a:ext uri="{0D108BD9-81ED-4DB2-BD59-A6C34878D82A}">
                    <a16:rowId xmlns:a16="http://schemas.microsoft.com/office/drawing/2014/main" val="1911904034"/>
                  </a:ext>
                </a:extLst>
              </a:tr>
              <a:tr h="370840">
                <a:tc>
                  <a:txBody>
                    <a:bodyPr/>
                    <a:lstStyle/>
                    <a:p>
                      <a:pPr algn="ctr"/>
                      <a:r>
                        <a:rPr lang="en-US" dirty="0"/>
                        <a:t>USED</a:t>
                      </a:r>
                    </a:p>
                  </a:txBody>
                  <a:tcPr/>
                </a:tc>
                <a:extLst>
                  <a:ext uri="{0D108BD9-81ED-4DB2-BD59-A6C34878D82A}">
                    <a16:rowId xmlns:a16="http://schemas.microsoft.com/office/drawing/2014/main" val="2419979423"/>
                  </a:ext>
                </a:extLst>
              </a:tr>
              <a:tr h="370840">
                <a:tc>
                  <a:txBody>
                    <a:bodyPr/>
                    <a:lstStyle/>
                    <a:p>
                      <a:pPr algn="ctr"/>
                      <a:r>
                        <a:rPr lang="en-US" dirty="0"/>
                        <a:t>USED</a:t>
                      </a:r>
                    </a:p>
                  </a:txBody>
                  <a:tcPr/>
                </a:tc>
                <a:extLst>
                  <a:ext uri="{0D108BD9-81ED-4DB2-BD59-A6C34878D82A}">
                    <a16:rowId xmlns:a16="http://schemas.microsoft.com/office/drawing/2014/main" val="3604430679"/>
                  </a:ext>
                </a:extLst>
              </a:tr>
            </a:tbl>
          </a:graphicData>
        </a:graphic>
      </p:graphicFrame>
      <p:cxnSp>
        <p:nvCxnSpPr>
          <p:cNvPr id="13" name="Straight Arrow Connector 12"/>
          <p:cNvCxnSpPr/>
          <p:nvPr/>
        </p:nvCxnSpPr>
        <p:spPr>
          <a:xfrm flipH="1">
            <a:off x="8253920" y="4445319"/>
            <a:ext cx="8519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2586038" y="4432938"/>
            <a:ext cx="4038599" cy="244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887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 2</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51062"/>
            <a:ext cx="3107267" cy="923330"/>
          </a:xfrm>
          <a:prstGeom prst="rect">
            <a:avLst/>
          </a:prstGeom>
          <a:noFill/>
        </p:spPr>
        <p:txBody>
          <a:bodyPr wrap="square" rtlCol="0">
            <a:spAutoFit/>
          </a:bodyPr>
          <a:lstStyle/>
          <a:p>
            <a:r>
              <a:rPr lang="en-US" dirty="0"/>
              <a:t>I’m </a:t>
            </a:r>
            <a:r>
              <a:rPr lang="en-US" dirty="0" err="1"/>
              <a:t>gonna</a:t>
            </a:r>
            <a:r>
              <a:rPr lang="en-US" dirty="0"/>
              <a:t> load in this huge-ass file, it’s </a:t>
            </a:r>
            <a:r>
              <a:rPr lang="en-US" dirty="0" err="1"/>
              <a:t>gonna</a:t>
            </a:r>
            <a:r>
              <a:rPr lang="en-US" dirty="0"/>
              <a:t> take like 20 pages of memory</a:t>
            </a:r>
          </a:p>
        </p:txBody>
      </p:sp>
      <p:sp>
        <p:nvSpPr>
          <p:cNvPr id="6" name="TextBox 5"/>
          <p:cNvSpPr txBox="1"/>
          <p:nvPr/>
        </p:nvSpPr>
        <p:spPr>
          <a:xfrm>
            <a:off x="2752725" y="2936500"/>
            <a:ext cx="3804363" cy="1200329"/>
          </a:xfrm>
          <a:prstGeom prst="rect">
            <a:avLst/>
          </a:prstGeom>
          <a:noFill/>
        </p:spPr>
        <p:txBody>
          <a:bodyPr wrap="square" rtlCol="0">
            <a:spAutoFit/>
          </a:bodyPr>
          <a:lstStyle/>
          <a:p>
            <a:pPr algn="r"/>
            <a:r>
              <a:rPr lang="en-US" dirty="0"/>
              <a:t>Ok. I’ll give you your memory</a:t>
            </a:r>
          </a:p>
          <a:p>
            <a:pPr algn="r"/>
            <a:r>
              <a:rPr lang="en-US" dirty="0"/>
              <a:t>(I’ll pretend to since you’re a greedy pig, you’ll have “memory” but you won’t get it until you ask for it)</a:t>
            </a: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3: Memory Mapping</a:t>
            </a:r>
          </a:p>
        </p:txBody>
      </p:sp>
      <p:graphicFrame>
        <p:nvGraphicFramePr>
          <p:cNvPr id="14" name="Table 13"/>
          <p:cNvGraphicFramePr>
            <a:graphicFrameLocks noGrp="1"/>
          </p:cNvGraphicFramePr>
          <p:nvPr>
            <p:extLst>
              <p:ext uri="{D42A27DB-BD31-4B8C-83A1-F6EECF244321}">
                <p14:modId xmlns:p14="http://schemas.microsoft.com/office/powerpoint/2010/main" val="1349366395"/>
              </p:ext>
            </p:extLst>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err="1"/>
                        <a:t>File_page</a:t>
                      </a:r>
                      <a:r>
                        <a:rPr lang="en-US" dirty="0"/>
                        <a:t> 1</a:t>
                      </a:r>
                    </a:p>
                  </a:txBody>
                  <a:tcPr/>
                </a:tc>
                <a:extLst>
                  <a:ext uri="{0D108BD9-81ED-4DB2-BD59-A6C34878D82A}">
                    <a16:rowId xmlns:a16="http://schemas.microsoft.com/office/drawing/2014/main" val="1911904034"/>
                  </a:ext>
                </a:extLst>
              </a:tr>
              <a:tr h="370840">
                <a:tc>
                  <a:txBody>
                    <a:bodyPr/>
                    <a:lstStyle/>
                    <a:p>
                      <a:pPr algn="ctr"/>
                      <a:r>
                        <a:rPr lang="en-US" dirty="0" err="1"/>
                        <a:t>File_page</a:t>
                      </a:r>
                      <a:r>
                        <a:rPr lang="en-US" baseline="0" dirty="0"/>
                        <a:t> 2</a:t>
                      </a:r>
                      <a:endParaRPr lang="en-US" dirty="0"/>
                    </a:p>
                  </a:txBody>
                  <a:tcPr/>
                </a:tc>
                <a:extLst>
                  <a:ext uri="{0D108BD9-81ED-4DB2-BD59-A6C34878D82A}">
                    <a16:rowId xmlns:a16="http://schemas.microsoft.com/office/drawing/2014/main" val="2419979423"/>
                  </a:ext>
                </a:extLst>
              </a:tr>
              <a:tr h="370840">
                <a:tc>
                  <a:txBody>
                    <a:bodyPr/>
                    <a:lstStyle/>
                    <a:p>
                      <a:pPr algn="ctr"/>
                      <a:r>
                        <a:rPr lang="en-US" dirty="0" err="1"/>
                        <a:t>File_page</a:t>
                      </a:r>
                      <a:r>
                        <a:rPr lang="en-US" dirty="0"/>
                        <a:t> 3</a:t>
                      </a:r>
                    </a:p>
                  </a:txBody>
                  <a:tcPr/>
                </a:tc>
                <a:extLst>
                  <a:ext uri="{0D108BD9-81ED-4DB2-BD59-A6C34878D82A}">
                    <a16:rowId xmlns:a16="http://schemas.microsoft.com/office/drawing/2014/main" val="360443067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52620096"/>
              </p:ext>
            </p:extLst>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990000"/>
                          </a:solidFill>
                          <a:effectLst/>
                          <a:uLnTx/>
                          <a:uFillTx/>
                          <a:latin typeface="Calibri"/>
                          <a:ea typeface="+mn-ea"/>
                          <a:cs typeface="+mn-cs"/>
                        </a:rPr>
                        <a:t>FREE</a:t>
                      </a:r>
                      <a:endParaRPr kumimoji="0" lang="en-US" sz="1800" b="0" i="0" u="none" strike="noStrike" kern="1200" cap="none" spc="0" normalizeH="0" baseline="0" noProof="0" dirty="0">
                        <a:ln>
                          <a:noFill/>
                        </a:ln>
                        <a:solidFill>
                          <a:srgbClr val="990000"/>
                        </a:solidFill>
                        <a:effectLst/>
                        <a:uLnTx/>
                        <a:uFillTx/>
                        <a:latin typeface="Calibri"/>
                        <a:ea typeface="+mn-ea"/>
                        <a:cs typeface="+mn-cs"/>
                      </a:endParaRPr>
                    </a:p>
                  </a:txBody>
                  <a:tcPr/>
                </a:tc>
                <a:extLst>
                  <a:ext uri="{0D108BD9-81ED-4DB2-BD59-A6C34878D82A}">
                    <a16:rowId xmlns:a16="http://schemas.microsoft.com/office/drawing/2014/main" val="219867878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990000"/>
                          </a:solidFill>
                          <a:effectLst/>
                          <a:uLnTx/>
                          <a:uFillTx/>
                          <a:latin typeface="Calibri"/>
                          <a:ea typeface="+mn-ea"/>
                          <a:cs typeface="+mn-cs"/>
                        </a:rPr>
                        <a:t>FREE</a:t>
                      </a:r>
                      <a:endParaRPr kumimoji="0" lang="en-US" sz="1800" b="0" i="0" u="none" strike="noStrike" kern="1200" cap="none" spc="0" normalizeH="0" baseline="0" noProof="0" dirty="0">
                        <a:ln>
                          <a:noFill/>
                        </a:ln>
                        <a:solidFill>
                          <a:srgbClr val="990000"/>
                        </a:solidFill>
                        <a:effectLst/>
                        <a:uLnTx/>
                        <a:uFillTx/>
                        <a:latin typeface="Calibri"/>
                        <a:ea typeface="+mn-ea"/>
                        <a:cs typeface="+mn-cs"/>
                      </a:endParaRPr>
                    </a:p>
                  </a:txBody>
                  <a:tcPr anchor="ctr"/>
                </a:tc>
                <a:extLst>
                  <a:ext uri="{0D108BD9-81ED-4DB2-BD59-A6C34878D82A}">
                    <a16:rowId xmlns:a16="http://schemas.microsoft.com/office/drawing/2014/main" val="191190403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990000"/>
                          </a:solidFill>
                          <a:effectLst/>
                          <a:uLnTx/>
                          <a:uFillTx/>
                          <a:latin typeface="Calibri"/>
                          <a:ea typeface="+mn-ea"/>
                          <a:cs typeface="+mn-cs"/>
                        </a:rPr>
                        <a:t>FREE</a:t>
                      </a:r>
                      <a:endParaRPr kumimoji="0" lang="en-US" sz="1800" b="0" i="0" u="none" strike="noStrike" kern="1200" cap="none" spc="0" normalizeH="0" baseline="0" noProof="0" dirty="0">
                        <a:ln>
                          <a:noFill/>
                        </a:ln>
                        <a:solidFill>
                          <a:srgbClr val="990000"/>
                        </a:solidFill>
                        <a:effectLst/>
                        <a:uLnTx/>
                        <a:uFillTx/>
                        <a:latin typeface="Calibri"/>
                        <a:ea typeface="+mn-ea"/>
                        <a:cs typeface="+mn-cs"/>
                      </a:endParaRPr>
                    </a:p>
                  </a:txBody>
                  <a:tcPr/>
                </a:tc>
                <a:extLst>
                  <a:ext uri="{0D108BD9-81ED-4DB2-BD59-A6C34878D82A}">
                    <a16:rowId xmlns:a16="http://schemas.microsoft.com/office/drawing/2014/main" val="241997942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90000"/>
                          </a:solidFill>
                          <a:effectLst/>
                          <a:uLnTx/>
                          <a:uFillTx/>
                          <a:latin typeface="Calibri"/>
                          <a:ea typeface="+mn-ea"/>
                          <a:cs typeface="+mn-cs"/>
                        </a:rPr>
                        <a:t>FREE</a:t>
                      </a:r>
                    </a:p>
                  </a:txBody>
                  <a:tcPr/>
                </a:tc>
                <a:extLst>
                  <a:ext uri="{0D108BD9-81ED-4DB2-BD59-A6C34878D82A}">
                    <a16:rowId xmlns:a16="http://schemas.microsoft.com/office/drawing/2014/main" val="3604430679"/>
                  </a:ext>
                </a:extLst>
              </a:tr>
            </a:tbl>
          </a:graphicData>
        </a:graphic>
      </p:graphicFrame>
    </p:spTree>
    <p:extLst>
      <p:ext uri="{BB962C8B-B14F-4D97-AF65-F5344CB8AC3E}">
        <p14:creationId xmlns:p14="http://schemas.microsoft.com/office/powerpoint/2010/main" val="189528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 2</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51062"/>
            <a:ext cx="3107267" cy="646331"/>
          </a:xfrm>
          <a:prstGeom prst="rect">
            <a:avLst/>
          </a:prstGeom>
          <a:noFill/>
        </p:spPr>
        <p:txBody>
          <a:bodyPr wrap="square" rtlCol="0">
            <a:spAutoFit/>
          </a:bodyPr>
          <a:lstStyle/>
          <a:p>
            <a:r>
              <a:rPr lang="en-US" dirty="0"/>
              <a:t>Hey can I get the </a:t>
            </a:r>
            <a:r>
              <a:rPr lang="en-US" dirty="0" err="1"/>
              <a:t>vaddr</a:t>
            </a:r>
            <a:r>
              <a:rPr lang="en-US" dirty="0"/>
              <a:t> of </a:t>
            </a:r>
            <a:r>
              <a:rPr lang="en-US" dirty="0" err="1"/>
              <a:t>File_page</a:t>
            </a:r>
            <a:r>
              <a:rPr lang="en-US" dirty="0"/>
              <a:t> 2?</a:t>
            </a:r>
          </a:p>
        </p:txBody>
      </p:sp>
      <p:sp>
        <p:nvSpPr>
          <p:cNvPr id="6" name="TextBox 5"/>
          <p:cNvSpPr txBox="1"/>
          <p:nvPr/>
        </p:nvSpPr>
        <p:spPr>
          <a:xfrm>
            <a:off x="2752725" y="2936500"/>
            <a:ext cx="3804363" cy="923330"/>
          </a:xfrm>
          <a:prstGeom prst="rect">
            <a:avLst/>
          </a:prstGeom>
          <a:noFill/>
        </p:spPr>
        <p:txBody>
          <a:bodyPr wrap="square" rtlCol="0">
            <a:spAutoFit/>
          </a:bodyPr>
          <a:lstStyle/>
          <a:p>
            <a:pPr algn="r"/>
            <a:r>
              <a:rPr lang="en-US" dirty="0"/>
              <a:t>Sure I have it for you!</a:t>
            </a:r>
          </a:p>
          <a:p>
            <a:pPr algn="r"/>
            <a:r>
              <a:rPr lang="en-US" dirty="0"/>
              <a:t>(wait I actually don’t, but let me go and allocate memory for it now)</a:t>
            </a: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3: Memory Mapping</a:t>
            </a:r>
          </a:p>
        </p:txBody>
      </p:sp>
      <p:graphicFrame>
        <p:nvGraphicFramePr>
          <p:cNvPr id="14" name="Table 13"/>
          <p:cNvGraphicFramePr>
            <a:graphicFrameLocks noGrp="1"/>
          </p:cNvGraphicFramePr>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err="1"/>
                        <a:t>File_page</a:t>
                      </a:r>
                      <a:r>
                        <a:rPr lang="en-US" dirty="0"/>
                        <a:t> 1</a:t>
                      </a:r>
                    </a:p>
                  </a:txBody>
                  <a:tcPr/>
                </a:tc>
                <a:extLst>
                  <a:ext uri="{0D108BD9-81ED-4DB2-BD59-A6C34878D82A}">
                    <a16:rowId xmlns:a16="http://schemas.microsoft.com/office/drawing/2014/main" val="1911904034"/>
                  </a:ext>
                </a:extLst>
              </a:tr>
              <a:tr h="370840">
                <a:tc>
                  <a:txBody>
                    <a:bodyPr/>
                    <a:lstStyle/>
                    <a:p>
                      <a:pPr algn="ctr"/>
                      <a:r>
                        <a:rPr lang="en-US" dirty="0" err="1"/>
                        <a:t>File_page</a:t>
                      </a:r>
                      <a:r>
                        <a:rPr lang="en-US" baseline="0" dirty="0"/>
                        <a:t> 2</a:t>
                      </a:r>
                      <a:endParaRPr lang="en-US" dirty="0"/>
                    </a:p>
                  </a:txBody>
                  <a:tcPr/>
                </a:tc>
                <a:extLst>
                  <a:ext uri="{0D108BD9-81ED-4DB2-BD59-A6C34878D82A}">
                    <a16:rowId xmlns:a16="http://schemas.microsoft.com/office/drawing/2014/main" val="2419979423"/>
                  </a:ext>
                </a:extLst>
              </a:tr>
              <a:tr h="370840">
                <a:tc>
                  <a:txBody>
                    <a:bodyPr/>
                    <a:lstStyle/>
                    <a:p>
                      <a:pPr algn="ctr"/>
                      <a:r>
                        <a:rPr lang="en-US" dirty="0" err="1"/>
                        <a:t>File_page</a:t>
                      </a:r>
                      <a:r>
                        <a:rPr lang="en-US" dirty="0"/>
                        <a:t> 3</a:t>
                      </a:r>
                    </a:p>
                  </a:txBody>
                  <a:tcPr/>
                </a:tc>
                <a:extLst>
                  <a:ext uri="{0D108BD9-81ED-4DB2-BD59-A6C34878D82A}">
                    <a16:rowId xmlns:a16="http://schemas.microsoft.com/office/drawing/2014/main" val="3604430679"/>
                  </a:ext>
                </a:extLst>
              </a:tr>
            </a:tbl>
          </a:graphicData>
        </a:graphic>
      </p:graphicFrame>
      <p:graphicFrame>
        <p:nvGraphicFramePr>
          <p:cNvPr id="15" name="Table 14"/>
          <p:cNvGraphicFramePr>
            <a:graphicFrameLocks noGrp="1"/>
          </p:cNvGraphicFramePr>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990000"/>
                          </a:solidFill>
                          <a:effectLst/>
                          <a:uLnTx/>
                          <a:uFillTx/>
                          <a:latin typeface="Calibri"/>
                          <a:ea typeface="+mn-ea"/>
                          <a:cs typeface="+mn-cs"/>
                        </a:rPr>
                        <a:t>FREE</a:t>
                      </a:r>
                      <a:endParaRPr kumimoji="0" lang="en-US" sz="1800" b="0" i="0" u="none" strike="noStrike" kern="1200" cap="none" spc="0" normalizeH="0" baseline="0" noProof="0" dirty="0">
                        <a:ln>
                          <a:noFill/>
                        </a:ln>
                        <a:solidFill>
                          <a:srgbClr val="990000"/>
                        </a:solidFill>
                        <a:effectLst/>
                        <a:uLnTx/>
                        <a:uFillTx/>
                        <a:latin typeface="Calibri"/>
                        <a:ea typeface="+mn-ea"/>
                        <a:cs typeface="+mn-cs"/>
                      </a:endParaRPr>
                    </a:p>
                  </a:txBody>
                  <a:tcPr/>
                </a:tc>
                <a:extLst>
                  <a:ext uri="{0D108BD9-81ED-4DB2-BD59-A6C34878D82A}">
                    <a16:rowId xmlns:a16="http://schemas.microsoft.com/office/drawing/2014/main" val="219867878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990000"/>
                          </a:solidFill>
                          <a:effectLst/>
                          <a:uLnTx/>
                          <a:uFillTx/>
                          <a:latin typeface="Calibri"/>
                          <a:ea typeface="+mn-ea"/>
                          <a:cs typeface="+mn-cs"/>
                        </a:rPr>
                        <a:t>FREE</a:t>
                      </a:r>
                      <a:endParaRPr kumimoji="0" lang="en-US" sz="1800" b="0" i="0" u="none" strike="noStrike" kern="1200" cap="none" spc="0" normalizeH="0" baseline="0" noProof="0" dirty="0">
                        <a:ln>
                          <a:noFill/>
                        </a:ln>
                        <a:solidFill>
                          <a:srgbClr val="990000"/>
                        </a:solidFill>
                        <a:effectLst/>
                        <a:uLnTx/>
                        <a:uFillTx/>
                        <a:latin typeface="Calibri"/>
                        <a:ea typeface="+mn-ea"/>
                        <a:cs typeface="+mn-cs"/>
                      </a:endParaRPr>
                    </a:p>
                  </a:txBody>
                  <a:tcPr anchor="ctr"/>
                </a:tc>
                <a:extLst>
                  <a:ext uri="{0D108BD9-81ED-4DB2-BD59-A6C34878D82A}">
                    <a16:rowId xmlns:a16="http://schemas.microsoft.com/office/drawing/2014/main" val="191190403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990000"/>
                          </a:solidFill>
                          <a:effectLst/>
                          <a:uLnTx/>
                          <a:uFillTx/>
                          <a:latin typeface="Calibri"/>
                          <a:ea typeface="+mn-ea"/>
                          <a:cs typeface="+mn-cs"/>
                        </a:rPr>
                        <a:t>FREE</a:t>
                      </a:r>
                      <a:endParaRPr kumimoji="0" lang="en-US" sz="1800" b="0" i="0" u="none" strike="noStrike" kern="1200" cap="none" spc="0" normalizeH="0" baseline="0" noProof="0" dirty="0">
                        <a:ln>
                          <a:noFill/>
                        </a:ln>
                        <a:solidFill>
                          <a:srgbClr val="990000"/>
                        </a:solidFill>
                        <a:effectLst/>
                        <a:uLnTx/>
                        <a:uFillTx/>
                        <a:latin typeface="Calibri"/>
                        <a:ea typeface="+mn-ea"/>
                        <a:cs typeface="+mn-cs"/>
                      </a:endParaRPr>
                    </a:p>
                  </a:txBody>
                  <a:tcPr/>
                </a:tc>
                <a:extLst>
                  <a:ext uri="{0D108BD9-81ED-4DB2-BD59-A6C34878D82A}">
                    <a16:rowId xmlns:a16="http://schemas.microsoft.com/office/drawing/2014/main" val="241997942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90000"/>
                          </a:solidFill>
                          <a:effectLst/>
                          <a:uLnTx/>
                          <a:uFillTx/>
                          <a:latin typeface="Calibri"/>
                          <a:ea typeface="+mn-ea"/>
                          <a:cs typeface="+mn-cs"/>
                        </a:rPr>
                        <a:t>FREE</a:t>
                      </a:r>
                    </a:p>
                  </a:txBody>
                  <a:tcPr/>
                </a:tc>
                <a:extLst>
                  <a:ext uri="{0D108BD9-81ED-4DB2-BD59-A6C34878D82A}">
                    <a16:rowId xmlns:a16="http://schemas.microsoft.com/office/drawing/2014/main" val="360443067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1869951"/>
              </p:ext>
            </p:extLst>
          </p:nvPr>
        </p:nvGraphicFramePr>
        <p:xfrm>
          <a:off x="4562895" y="3908908"/>
          <a:ext cx="1581799" cy="370840"/>
        </p:xfrm>
        <a:graphic>
          <a:graphicData uri="http://schemas.openxmlformats.org/drawingml/2006/table">
            <a:tbl>
              <a:tblPr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New page</a:t>
                      </a:r>
                    </a:p>
                  </a:txBody>
                  <a:tcPr/>
                </a:tc>
                <a:extLst>
                  <a:ext uri="{0D108BD9-81ED-4DB2-BD59-A6C34878D82A}">
                    <a16:rowId xmlns:a16="http://schemas.microsoft.com/office/drawing/2014/main" val="3938105102"/>
                  </a:ext>
                </a:extLst>
              </a:tr>
            </a:tbl>
          </a:graphicData>
        </a:graphic>
      </p:graphicFrame>
      <p:cxnSp>
        <p:nvCxnSpPr>
          <p:cNvPr id="10" name="Straight Arrow Connector 9"/>
          <p:cNvCxnSpPr/>
          <p:nvPr/>
        </p:nvCxnSpPr>
        <p:spPr>
          <a:xfrm flipH="1">
            <a:off x="2611667" y="4736405"/>
            <a:ext cx="27421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Connector 10"/>
          <p:cNvCxnSpPr>
            <a:endCxn id="9" idx="2"/>
          </p:cNvCxnSpPr>
          <p:nvPr/>
        </p:nvCxnSpPr>
        <p:spPr>
          <a:xfrm flipH="1" flipV="1">
            <a:off x="5353794" y="4279748"/>
            <a:ext cx="1" cy="456657"/>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9" idx="3"/>
          </p:cNvCxnSpPr>
          <p:nvPr/>
        </p:nvCxnSpPr>
        <p:spPr>
          <a:xfrm flipH="1">
            <a:off x="6144694" y="4092044"/>
            <a:ext cx="527426" cy="22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15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431983"/>
          </a:xfrm>
          <a:prstGeom prst="rect">
            <a:avLst/>
          </a:prstGeom>
          <a:noFill/>
        </p:spPr>
        <p:txBody>
          <a:bodyPr wrap="square" rtlCol="0">
            <a:spAutoFit/>
          </a:bodyPr>
          <a:lstStyle/>
          <a:p>
            <a:pPr lvl="0">
              <a:spcBef>
                <a:spcPct val="0"/>
              </a:spcBef>
              <a:defRPr/>
            </a:pPr>
            <a:r>
              <a:rPr lang="en-US" sz="2400" b="1" dirty="0">
                <a:latin typeface="Arial"/>
                <a:cs typeface="Arial"/>
              </a:rPr>
              <a:t>Requirements</a:t>
            </a:r>
          </a:p>
          <a:p>
            <a:pPr>
              <a:spcBef>
                <a:spcPct val="0"/>
              </a:spcBef>
              <a:defRPr/>
            </a:pPr>
            <a:endParaRPr lang="en-US" sz="2400" b="1" dirty="0">
              <a:latin typeface="Arial"/>
              <a:cs typeface="Arial"/>
            </a:endParaRPr>
          </a:p>
          <a:p>
            <a:pPr lvl="0">
              <a:spcBef>
                <a:spcPct val="0"/>
              </a:spcBef>
              <a:defRPr/>
            </a:pPr>
            <a:r>
              <a:rPr lang="en-US" b="1" dirty="0">
                <a:latin typeface="Arial"/>
                <a:cs typeface="Arial"/>
              </a:rPr>
              <a:t>Implementation</a:t>
            </a:r>
          </a:p>
          <a:p>
            <a:pPr>
              <a:spcBef>
                <a:spcPct val="0"/>
              </a:spcBef>
              <a:defRPr/>
            </a:pPr>
            <a:r>
              <a:rPr lang="en-US" dirty="0">
                <a:solidFill>
                  <a:schemeClr val="bg2">
                    <a:lumMod val="10000"/>
                  </a:schemeClr>
                </a:solidFill>
                <a:latin typeface="Arial"/>
                <a:cs typeface="Arial"/>
              </a:rPr>
              <a:t>Project 3 will be done in </a:t>
            </a:r>
            <a:r>
              <a:rPr lang="en-US" dirty="0" err="1">
                <a:solidFill>
                  <a:schemeClr val="bg2">
                    <a:lumMod val="10000"/>
                  </a:schemeClr>
                </a:solidFill>
                <a:latin typeface="Courier New" charset="0"/>
                <a:ea typeface="Courier New" charset="0"/>
                <a:cs typeface="Courier New" charset="0"/>
              </a:rPr>
              <a:t>src</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vm</a:t>
            </a:r>
            <a:r>
              <a:rPr lang="en-US" dirty="0">
                <a:solidFill>
                  <a:schemeClr val="bg2">
                    <a:lumMod val="10000"/>
                  </a:schemeClr>
                </a:solidFill>
                <a:latin typeface="Courier New" charset="0"/>
                <a:ea typeface="Courier New" charset="0"/>
                <a:cs typeface="Courier New" charset="0"/>
              </a:rPr>
              <a:t>/</a:t>
            </a:r>
          </a:p>
          <a:p>
            <a:pPr>
              <a:spcBef>
                <a:spcPct val="0"/>
              </a:spcBef>
              <a:defRPr/>
            </a:pPr>
            <a:r>
              <a:rPr lang="en-US" dirty="0">
                <a:solidFill>
                  <a:schemeClr val="bg2">
                    <a:lumMod val="10000"/>
                  </a:schemeClr>
                </a:solidFill>
                <a:latin typeface="Arial"/>
                <a:cs typeface="Arial"/>
              </a:rPr>
              <a:t>	This means you will run </a:t>
            </a:r>
            <a:r>
              <a:rPr lang="en-US" dirty="0">
                <a:solidFill>
                  <a:schemeClr val="bg2">
                    <a:lumMod val="10000"/>
                  </a:schemeClr>
                </a:solidFill>
                <a:latin typeface="Courier New" charset="0"/>
                <a:ea typeface="Courier New" charset="0"/>
                <a:cs typeface="Courier New" charset="0"/>
              </a:rPr>
              <a:t>make</a:t>
            </a:r>
            <a:r>
              <a:rPr lang="en-US" dirty="0">
                <a:solidFill>
                  <a:schemeClr val="bg2">
                    <a:lumMod val="10000"/>
                  </a:schemeClr>
                </a:solidFill>
                <a:latin typeface="Arial"/>
                <a:cs typeface="Arial"/>
              </a:rPr>
              <a:t> in </a:t>
            </a:r>
            <a:r>
              <a:rPr lang="en-US" dirty="0" err="1">
                <a:solidFill>
                  <a:schemeClr val="bg2">
                    <a:lumMod val="10000"/>
                  </a:schemeClr>
                </a:solidFill>
                <a:latin typeface="Courier New" charset="0"/>
                <a:ea typeface="Courier New" charset="0"/>
                <a:cs typeface="Courier New" charset="0"/>
              </a:rPr>
              <a:t>src</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vm</a:t>
            </a: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a:cs typeface="Arial"/>
              </a:rPr>
              <a:t>	This means you will run tests in </a:t>
            </a:r>
            <a:r>
              <a:rPr lang="en-US" dirty="0" err="1">
                <a:solidFill>
                  <a:schemeClr val="bg2">
                    <a:lumMod val="10000"/>
                  </a:schemeClr>
                </a:solidFill>
                <a:latin typeface="Courier New" charset="0"/>
                <a:ea typeface="Courier New" charset="0"/>
                <a:cs typeface="Courier New" charset="0"/>
              </a:rPr>
              <a:t>vm</a:t>
            </a:r>
            <a:r>
              <a:rPr lang="en-US" dirty="0">
                <a:solidFill>
                  <a:schemeClr val="bg2">
                    <a:lumMod val="10000"/>
                  </a:schemeClr>
                </a:solidFill>
                <a:latin typeface="Courier New" charset="0"/>
                <a:ea typeface="Courier New" charset="0"/>
                <a:cs typeface="Courier New" charset="0"/>
              </a:rPr>
              <a:t>/build</a:t>
            </a:r>
          </a:p>
          <a:p>
            <a:pPr>
              <a:spcBef>
                <a:spcPct val="0"/>
              </a:spcBef>
              <a:defRPr/>
            </a:pPr>
            <a:endParaRPr lang="en-US" dirty="0">
              <a:solidFill>
                <a:schemeClr val="bg2">
                  <a:lumMod val="10000"/>
                </a:schemeClr>
              </a:solidFill>
              <a:latin typeface="Arial"/>
              <a:cs typeface="Arial"/>
            </a:endParaRPr>
          </a:p>
          <a:p>
            <a:pPr lvl="0">
              <a:spcBef>
                <a:spcPct val="0"/>
              </a:spcBef>
              <a:defRPr/>
            </a:pPr>
            <a:r>
              <a:rPr lang="en-US" b="1" dirty="0" err="1">
                <a:latin typeface="Arial"/>
                <a:cs typeface="Arial"/>
              </a:rPr>
              <a:t>DesignDoc</a:t>
            </a:r>
            <a:endParaRPr lang="en-US" b="1" dirty="0">
              <a:latin typeface="Arial"/>
              <a:cs typeface="Arial"/>
            </a:endParaRPr>
          </a:p>
          <a:p>
            <a:pPr>
              <a:spcBef>
                <a:spcPct val="0"/>
              </a:spcBef>
              <a:defRPr/>
            </a:pPr>
            <a:r>
              <a:rPr lang="en-US" dirty="0">
                <a:solidFill>
                  <a:schemeClr val="bg2">
                    <a:lumMod val="10000"/>
                  </a:schemeClr>
                </a:solidFill>
                <a:latin typeface="Arial"/>
                <a:cs typeface="Arial"/>
              </a:rPr>
              <a:t>Project 2 design document can be found in </a:t>
            </a:r>
            <a:r>
              <a:rPr lang="en-US" dirty="0">
                <a:solidFill>
                  <a:schemeClr val="bg2">
                    <a:lumMod val="10000"/>
                  </a:schemeClr>
                </a:solidFill>
                <a:latin typeface="Courier New" charset="0"/>
                <a:ea typeface="Courier New" charset="0"/>
                <a:cs typeface="Courier New" charset="0"/>
              </a:rPr>
              <a:t>doc/</a:t>
            </a:r>
            <a:r>
              <a:rPr lang="en-US" dirty="0" err="1">
                <a:solidFill>
                  <a:schemeClr val="bg2">
                    <a:lumMod val="10000"/>
                  </a:schemeClr>
                </a:solidFill>
                <a:latin typeface="Courier New" charset="0"/>
                <a:ea typeface="Courier New" charset="0"/>
                <a:cs typeface="Courier New" charset="0"/>
              </a:rPr>
              <a:t>vm.tmpl</a:t>
            </a: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a:cs typeface="Arial"/>
              </a:rPr>
              <a:t>Rename the design document as </a:t>
            </a:r>
            <a:r>
              <a:rPr lang="en-US" dirty="0">
                <a:solidFill>
                  <a:schemeClr val="bg2">
                    <a:lumMod val="10000"/>
                  </a:schemeClr>
                </a:solidFill>
                <a:latin typeface="Courier New" charset="0"/>
                <a:ea typeface="Courier New" charset="0"/>
                <a:cs typeface="Courier New" charset="0"/>
              </a:rPr>
              <a:t>DESIGNDOC</a:t>
            </a:r>
            <a:r>
              <a:rPr lang="en-US" dirty="0">
                <a:solidFill>
                  <a:schemeClr val="bg2">
                    <a:lumMod val="10000"/>
                  </a:schemeClr>
                </a:solidFill>
                <a:latin typeface="Arial"/>
                <a:cs typeface="Arial"/>
              </a:rPr>
              <a:t> and place in </a:t>
            </a:r>
            <a:r>
              <a:rPr lang="en-US" dirty="0" err="1">
                <a:solidFill>
                  <a:schemeClr val="bg2">
                    <a:lumMod val="10000"/>
                  </a:schemeClr>
                </a:solidFill>
                <a:latin typeface="Courier New" charset="0"/>
                <a:ea typeface="Courier New" charset="0"/>
                <a:cs typeface="Courier New" charset="0"/>
              </a:rPr>
              <a:t>src</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vm</a:t>
            </a:r>
            <a:r>
              <a:rPr lang="en-US" dirty="0">
                <a:solidFill>
                  <a:schemeClr val="bg2">
                    <a:lumMod val="10000"/>
                  </a:schemeClr>
                </a:solidFill>
                <a:latin typeface="Arial"/>
                <a:cs typeface="Arial"/>
              </a:rPr>
              <a:t>.</a:t>
            </a:r>
          </a:p>
          <a:p>
            <a:pPr>
              <a:spcBef>
                <a:spcPct val="0"/>
              </a:spcBef>
              <a:defRPr/>
            </a:pPr>
            <a:endParaRPr lang="en-US" b="1" dirty="0">
              <a:latin typeface="Arial"/>
              <a:cs typeface="Arial"/>
            </a:endParaRPr>
          </a:p>
          <a:p>
            <a:pPr>
              <a:spcBef>
                <a:spcPct val="0"/>
              </a:spcBef>
              <a:defRPr/>
            </a:pPr>
            <a:r>
              <a:rPr lang="en-US" b="1" dirty="0">
                <a:latin typeface="Arial"/>
                <a:cs typeface="Arial"/>
              </a:rPr>
              <a:t>Naming</a:t>
            </a:r>
          </a:p>
          <a:p>
            <a:pPr>
              <a:spcBef>
                <a:spcPct val="0"/>
              </a:spcBef>
              <a:defRPr/>
            </a:pPr>
            <a:r>
              <a:rPr lang="en-US" dirty="0">
                <a:solidFill>
                  <a:schemeClr val="bg2">
                    <a:lumMod val="10000"/>
                  </a:schemeClr>
                </a:solidFill>
                <a:latin typeface="Arial"/>
                <a:cs typeface="Arial"/>
              </a:rPr>
              <a:t>Please name your project 3 directory “</a:t>
            </a:r>
            <a:r>
              <a:rPr lang="en-US" dirty="0">
                <a:solidFill>
                  <a:schemeClr val="bg2">
                    <a:lumMod val="10000"/>
                  </a:schemeClr>
                </a:solidFill>
                <a:latin typeface="Courier New" panose="02070309020205020404" pitchFamily="49" charset="0"/>
                <a:cs typeface="Courier New" panose="02070309020205020404" pitchFamily="49" charset="0"/>
              </a:rPr>
              <a:t>proj3</a:t>
            </a:r>
            <a:r>
              <a:rPr lang="en-US" dirty="0">
                <a:solidFill>
                  <a:schemeClr val="bg2">
                    <a:lumMod val="10000"/>
                  </a:schemeClr>
                </a:solidFill>
                <a:latin typeface="Arial"/>
                <a:cs typeface="Arial"/>
              </a:rPr>
              <a:t>” in your repository. Also please name your design document “</a:t>
            </a:r>
            <a:r>
              <a:rPr lang="en-US" dirty="0">
                <a:solidFill>
                  <a:schemeClr val="bg2">
                    <a:lumMod val="10000"/>
                  </a:schemeClr>
                </a:solidFill>
                <a:latin typeface="Courier New" panose="02070309020205020404" pitchFamily="49" charset="0"/>
                <a:cs typeface="Courier New" panose="02070309020205020404" pitchFamily="49" charset="0"/>
              </a:rPr>
              <a:t>DESIGNDOC</a:t>
            </a:r>
            <a:r>
              <a:rPr lang="en-US" dirty="0">
                <a:solidFill>
                  <a:schemeClr val="bg2">
                    <a:lumMod val="10000"/>
                  </a:schemeClr>
                </a:solidFill>
                <a:latin typeface="Arial"/>
                <a:cs typeface="Arial"/>
              </a:rPr>
              <a:t>”</a:t>
            </a:r>
            <a:endParaRPr lang="en-US" dirty="0">
              <a:solidFill>
                <a:schemeClr val="bg2">
                  <a:lumMod val="10000"/>
                </a:schemeClr>
              </a:solidFill>
              <a:latin typeface="Courier New" charset="0"/>
              <a:ea typeface="Courier New" charset="0"/>
              <a:cs typeface="Courier New" charset="0"/>
            </a:endParaRPr>
          </a:p>
          <a:p>
            <a:pPr>
              <a:spcBef>
                <a:spcPct val="0"/>
              </a:spcBef>
              <a:defRPr/>
            </a:pPr>
            <a:endParaRPr lang="en-US" b="1"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985980"/>
          </a:xfrm>
          <a:prstGeom prst="rect">
            <a:avLst/>
          </a:prstGeom>
          <a:noFill/>
        </p:spPr>
        <p:txBody>
          <a:bodyPr wrap="square" rtlCol="0">
            <a:spAutoFit/>
          </a:bodyPr>
          <a:lstStyle/>
          <a:p>
            <a:pPr lvl="0">
              <a:spcBef>
                <a:spcPct val="0"/>
              </a:spcBef>
              <a:defRPr/>
            </a:pPr>
            <a:r>
              <a:rPr lang="en-US" sz="2400" b="1" dirty="0">
                <a:latin typeface="Arial"/>
                <a:cs typeface="Arial"/>
              </a:rPr>
              <a:t>Overview</a:t>
            </a:r>
          </a:p>
          <a:p>
            <a:pPr>
              <a:spcBef>
                <a:spcPct val="0"/>
              </a:spcBef>
              <a:defRPr/>
            </a:pPr>
            <a:endParaRPr lang="en-US" sz="2400" b="1" dirty="0">
              <a:latin typeface="Arial"/>
              <a:cs typeface="Arial"/>
            </a:endParaRPr>
          </a:p>
          <a:p>
            <a:pPr>
              <a:spcBef>
                <a:spcPct val="0"/>
              </a:spcBef>
              <a:defRPr/>
            </a:pPr>
            <a:r>
              <a:rPr lang="en-US" dirty="0">
                <a:solidFill>
                  <a:schemeClr val="bg2">
                    <a:lumMod val="10000"/>
                  </a:schemeClr>
                </a:solidFill>
                <a:latin typeface="Arial"/>
                <a:cs typeface="Arial"/>
              </a:rPr>
              <a:t>This project aims for you to implement the necessary features for processes’ virtual memory to grow.</a:t>
            </a:r>
          </a:p>
          <a:p>
            <a:pPr>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Part 1: Growing the Stack</a:t>
            </a:r>
          </a:p>
          <a:p>
            <a:pPr>
              <a:spcBef>
                <a:spcPct val="0"/>
              </a:spcBef>
              <a:defRPr/>
            </a:pPr>
            <a:r>
              <a:rPr lang="en-US" dirty="0">
                <a:solidFill>
                  <a:schemeClr val="bg2">
                    <a:lumMod val="10000"/>
                  </a:schemeClr>
                </a:solidFill>
                <a:latin typeface="Arial"/>
                <a:cs typeface="Arial"/>
              </a:rPr>
              <a:t>In </a:t>
            </a:r>
            <a:r>
              <a:rPr lang="en-US" dirty="0" err="1">
                <a:solidFill>
                  <a:schemeClr val="bg2">
                    <a:lumMod val="10000"/>
                  </a:schemeClr>
                </a:solidFill>
                <a:latin typeface="Courier New" charset="0"/>
                <a:ea typeface="Courier New" charset="0"/>
                <a:cs typeface="Courier New" charset="0"/>
              </a:rPr>
              <a:t>userprog</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exception.c</a:t>
            </a:r>
            <a:r>
              <a:rPr lang="en-US" dirty="0">
                <a:solidFill>
                  <a:schemeClr val="bg2">
                    <a:lumMod val="10000"/>
                  </a:schemeClr>
                </a:solidFill>
                <a:latin typeface="Courier New" charset="0"/>
                <a:ea typeface="Courier New" charset="0"/>
                <a:cs typeface="Courier New" charset="0"/>
              </a:rPr>
              <a:t>,</a:t>
            </a:r>
            <a:r>
              <a:rPr lang="en-US" dirty="0">
                <a:solidFill>
                  <a:schemeClr val="bg2">
                    <a:lumMod val="10000"/>
                  </a:schemeClr>
                </a:solidFill>
                <a:latin typeface="Arial"/>
                <a:cs typeface="Arial"/>
              </a:rPr>
              <a:t> and </a:t>
            </a:r>
            <a:r>
              <a:rPr lang="en-US" dirty="0" err="1">
                <a:solidFill>
                  <a:schemeClr val="bg2">
                    <a:lumMod val="10000"/>
                  </a:schemeClr>
                </a:solidFill>
                <a:latin typeface="Courier New" charset="0"/>
                <a:ea typeface="Courier New" charset="0"/>
                <a:cs typeface="Courier New" charset="0"/>
              </a:rPr>
              <a:t>userprog</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process.c</a:t>
            </a:r>
            <a:r>
              <a:rPr lang="en-US" dirty="0">
                <a:solidFill>
                  <a:schemeClr val="bg2">
                    <a:lumMod val="10000"/>
                  </a:schemeClr>
                </a:solidFill>
                <a:latin typeface="Courier New" charset="0"/>
                <a:ea typeface="Courier New" charset="0"/>
                <a:cs typeface="Courier New" charset="0"/>
              </a:rPr>
              <a:t> </a:t>
            </a:r>
            <a:r>
              <a:rPr lang="en-US" dirty="0">
                <a:solidFill>
                  <a:schemeClr val="bg2">
                    <a:lumMod val="10000"/>
                  </a:schemeClr>
                </a:solidFill>
                <a:latin typeface="Arial"/>
                <a:cs typeface="Arial"/>
              </a:rPr>
              <a:t>support the feature when a page fault happens, it installs the page if able to be installed.</a:t>
            </a:r>
          </a:p>
          <a:p>
            <a:pPr>
              <a:spcBef>
                <a:spcPct val="0"/>
              </a:spcBef>
              <a:defRPr/>
            </a:pPr>
            <a:endParaRPr lang="en-US" b="1" dirty="0">
              <a:solidFill>
                <a:schemeClr val="bg2">
                  <a:lumMod val="10000"/>
                </a:schemeClr>
              </a:solidFill>
              <a:latin typeface="Arial"/>
              <a:cs typeface="Arial"/>
            </a:endParaRPr>
          </a:p>
          <a:p>
            <a:pPr>
              <a:spcBef>
                <a:spcPct val="0"/>
              </a:spcBef>
              <a:defRPr/>
            </a:pPr>
            <a:r>
              <a:rPr lang="en-US" b="1" dirty="0">
                <a:latin typeface="Arial"/>
                <a:cs typeface="Arial"/>
              </a:rPr>
              <a:t>Part 2: Cache Eviction</a:t>
            </a:r>
          </a:p>
          <a:p>
            <a:pPr>
              <a:spcBef>
                <a:spcPct val="0"/>
              </a:spcBef>
              <a:defRPr/>
            </a:pPr>
            <a:r>
              <a:rPr lang="en-US" dirty="0">
                <a:solidFill>
                  <a:schemeClr val="bg2">
                    <a:lumMod val="10000"/>
                  </a:schemeClr>
                </a:solidFill>
                <a:latin typeface="Arial"/>
                <a:cs typeface="Arial"/>
              </a:rPr>
              <a:t>In </a:t>
            </a:r>
            <a:r>
              <a:rPr lang="en-US" dirty="0" err="1">
                <a:solidFill>
                  <a:schemeClr val="bg2">
                    <a:lumMod val="10000"/>
                  </a:schemeClr>
                </a:solidFill>
                <a:latin typeface="Courier New" charset="0"/>
                <a:ea typeface="Courier New" charset="0"/>
                <a:cs typeface="Courier New" charset="0"/>
              </a:rPr>
              <a:t>userprog</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exception.c</a:t>
            </a:r>
            <a:r>
              <a:rPr lang="en-US" dirty="0">
                <a:solidFill>
                  <a:schemeClr val="bg2">
                    <a:lumMod val="10000"/>
                  </a:schemeClr>
                </a:solidFill>
                <a:latin typeface="Courier New" charset="0"/>
                <a:ea typeface="Courier New" charset="0"/>
                <a:cs typeface="Courier New" charset="0"/>
              </a:rPr>
              <a:t>,</a:t>
            </a:r>
            <a:r>
              <a:rPr lang="en-US" dirty="0">
                <a:solidFill>
                  <a:schemeClr val="bg2">
                    <a:lumMod val="10000"/>
                  </a:schemeClr>
                </a:solidFill>
                <a:latin typeface="Arial"/>
                <a:cs typeface="Arial"/>
              </a:rPr>
              <a:t> when no more pages are available from the cache, write to the disk with swap-tables</a:t>
            </a: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b="1" dirty="0">
                <a:latin typeface="Arial"/>
                <a:cs typeface="Arial"/>
              </a:rPr>
              <a:t>Part 3: Memory Mapping</a:t>
            </a:r>
          </a:p>
          <a:p>
            <a:pPr>
              <a:spcBef>
                <a:spcPct val="0"/>
              </a:spcBef>
              <a:defRPr/>
            </a:pPr>
            <a:r>
              <a:rPr lang="en-US" dirty="0">
                <a:solidFill>
                  <a:schemeClr val="bg2">
                    <a:lumMod val="10000"/>
                  </a:schemeClr>
                </a:solidFill>
                <a:latin typeface="Arial"/>
                <a:cs typeface="Arial"/>
              </a:rPr>
              <a:t>Support the memory mapping </a:t>
            </a:r>
            <a:r>
              <a:rPr lang="en-US" dirty="0" err="1">
                <a:solidFill>
                  <a:schemeClr val="bg2">
                    <a:lumMod val="10000"/>
                  </a:schemeClr>
                </a:solidFill>
                <a:latin typeface="Arial"/>
                <a:cs typeface="Arial"/>
              </a:rPr>
              <a:t>syscalls</a:t>
            </a:r>
            <a:r>
              <a:rPr lang="en-US" dirty="0">
                <a:solidFill>
                  <a:schemeClr val="bg2">
                    <a:lumMod val="10000"/>
                  </a:schemeClr>
                </a:solidFill>
                <a:latin typeface="Arial"/>
                <a:cs typeface="Arial"/>
              </a:rPr>
              <a:t> in </a:t>
            </a:r>
            <a:r>
              <a:rPr lang="en-US" dirty="0" err="1">
                <a:solidFill>
                  <a:schemeClr val="bg2">
                    <a:lumMod val="10000"/>
                  </a:schemeClr>
                </a:solidFill>
                <a:latin typeface="Courier New" charset="0"/>
                <a:ea typeface="Courier New" charset="0"/>
                <a:cs typeface="Courier New" charset="0"/>
              </a:rPr>
              <a:t>userprog</a:t>
            </a:r>
            <a:r>
              <a:rPr lang="en-US" dirty="0">
                <a:solidFill>
                  <a:schemeClr val="bg2">
                    <a:lumMod val="10000"/>
                  </a:schemeClr>
                </a:solidFill>
                <a:latin typeface="Courier New" charset="0"/>
                <a:ea typeface="Courier New" charset="0"/>
                <a:cs typeface="Courier New" charset="0"/>
              </a:rPr>
              <a:t>/</a:t>
            </a:r>
            <a:r>
              <a:rPr lang="en-US" dirty="0" err="1">
                <a:solidFill>
                  <a:schemeClr val="bg2">
                    <a:lumMod val="10000"/>
                  </a:schemeClr>
                </a:solidFill>
                <a:latin typeface="Courier New" charset="0"/>
                <a:ea typeface="Courier New" charset="0"/>
                <a:cs typeface="Courier New" charset="0"/>
              </a:rPr>
              <a:t>syscall.c</a:t>
            </a:r>
            <a:endParaRPr lang="en-US" dirty="0">
              <a:solidFill>
                <a:schemeClr val="bg2">
                  <a:lumMod val="10000"/>
                </a:schemeClr>
              </a:solidFill>
              <a:latin typeface="Courier New" charset="0"/>
              <a:ea typeface="Courier New" charset="0"/>
              <a:cs typeface="Courier New" charset="0"/>
            </a:endParaRPr>
          </a:p>
          <a:p>
            <a:pPr>
              <a:spcBef>
                <a:spcPct val="0"/>
              </a:spcBef>
              <a:defRPr/>
            </a:pPr>
            <a:endParaRPr lang="en-US" dirty="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1112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2954655"/>
          </a:xfrm>
          <a:prstGeom prst="rect">
            <a:avLst/>
          </a:prstGeom>
          <a:noFill/>
        </p:spPr>
        <p:txBody>
          <a:bodyPr wrap="square" rtlCol="0">
            <a:spAutoFit/>
          </a:bodyPr>
          <a:lstStyle/>
          <a:p>
            <a:pPr lvl="0">
              <a:spcBef>
                <a:spcPct val="0"/>
              </a:spcBef>
              <a:defRPr/>
            </a:pPr>
            <a:r>
              <a:rPr lang="en-US" sz="2400" b="1" dirty="0">
                <a:latin typeface="Arial"/>
                <a:cs typeface="Arial"/>
              </a:rPr>
              <a:t>Prerequisites</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Setup proj3 Directory</a:t>
            </a:r>
          </a:p>
          <a:p>
            <a:pPr>
              <a:spcBef>
                <a:spcPct val="0"/>
              </a:spcBef>
              <a:defRPr/>
            </a:pPr>
            <a:r>
              <a:rPr lang="en-US" dirty="0">
                <a:solidFill>
                  <a:schemeClr val="bg2">
                    <a:lumMod val="10000"/>
                  </a:schemeClr>
                </a:solidFill>
                <a:latin typeface="Arial"/>
                <a:cs typeface="Arial"/>
              </a:rPr>
              <a:t>Make a copy of your proj2 directory and name it proj3. </a:t>
            </a:r>
            <a:endParaRPr lang="en-US" dirty="0">
              <a:solidFill>
                <a:schemeClr val="bg2">
                  <a:lumMod val="10000"/>
                </a:schemeClr>
              </a:solidFill>
              <a:latin typeface="Courier New" charset="0"/>
              <a:ea typeface="Courier New" charset="0"/>
              <a:cs typeface="Courier New" charset="0"/>
            </a:endParaRP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Of the 110 tests for project 3, 76 of those tests are the exact same as the tests in project 2.</a:t>
            </a:r>
          </a:p>
          <a:p>
            <a:pPr>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Add New Files to </a:t>
            </a:r>
            <a:r>
              <a:rPr lang="en-US" b="1" dirty="0" err="1">
                <a:latin typeface="Arial"/>
                <a:cs typeface="Arial"/>
              </a:rPr>
              <a:t>Makefile.build</a:t>
            </a:r>
            <a:endParaRPr lang="en-US" b="1" dirty="0">
              <a:latin typeface="Arial"/>
              <a:cs typeface="Arial"/>
            </a:endParaRPr>
          </a:p>
          <a:p>
            <a:pPr>
              <a:spcBef>
                <a:spcPct val="0"/>
              </a:spcBef>
              <a:defRPr/>
            </a:pPr>
            <a:r>
              <a:rPr lang="en-US" dirty="0">
                <a:solidFill>
                  <a:schemeClr val="bg2">
                    <a:lumMod val="10000"/>
                  </a:schemeClr>
                </a:solidFill>
                <a:latin typeface="Arial"/>
                <a:cs typeface="Arial"/>
              </a:rPr>
              <a:t>Under the appropriate section add the paths to your new </a:t>
            </a:r>
            <a:r>
              <a:rPr lang="en-US" dirty="0">
                <a:solidFill>
                  <a:schemeClr val="bg2">
                    <a:lumMod val="10000"/>
                  </a:schemeClr>
                </a:solidFill>
                <a:latin typeface="Courier New" panose="02070309020205020404" pitchFamily="49" charset="0"/>
                <a:cs typeface="Courier New" panose="02070309020205020404" pitchFamily="49" charset="0"/>
              </a:rPr>
              <a:t>.c</a:t>
            </a:r>
            <a:r>
              <a:rPr lang="en-US" dirty="0">
                <a:solidFill>
                  <a:schemeClr val="bg2">
                    <a:lumMod val="10000"/>
                  </a:schemeClr>
                </a:solidFill>
                <a:latin typeface="Arial"/>
                <a:cs typeface="Arial"/>
              </a:rPr>
              <a:t> files.</a:t>
            </a:r>
            <a:endParaRPr lang="en-US" dirty="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6354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u="none" strike="noStrike" kern="1200" cap="none" spc="0" normalizeH="0" baseline="0" noProof="0" dirty="0">
                <a:ln>
                  <a:noFill/>
                </a:ln>
                <a:solidFill>
                  <a:srgbClr val="990000"/>
                </a:solidFill>
                <a:effectLst/>
                <a:uLnTx/>
                <a:uFillTx/>
                <a:latin typeface="Arial"/>
                <a:ea typeface="+mj-ea"/>
                <a:cs typeface="Arial"/>
              </a:rPr>
              <a:t>Introduction</a:t>
            </a:r>
            <a:endParaRPr kumimoji="0" lang="en-US" sz="2750" u="none" strike="noStrike" kern="1200" cap="none" spc="0" normalizeH="0" baseline="0" noProof="0" dirty="0">
              <a:ln>
                <a:noFill/>
              </a:ln>
              <a:solidFill>
                <a:srgbClr val="990000"/>
              </a:solidFill>
              <a:effectLst/>
              <a:uLnTx/>
              <a:uFillTx/>
              <a:latin typeface="Arial"/>
              <a:ea typeface="+mj-ea"/>
              <a:cs typeface="Arial"/>
            </a:endParaRPr>
          </a:p>
        </p:txBody>
      </p:sp>
    </p:spTree>
    <p:extLst>
      <p:ext uri="{BB962C8B-B14F-4D97-AF65-F5344CB8AC3E}">
        <p14:creationId xmlns:p14="http://schemas.microsoft.com/office/powerpoint/2010/main" val="20137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2954655"/>
          </a:xfrm>
          <a:prstGeom prst="rect">
            <a:avLst/>
          </a:prstGeom>
          <a:noFill/>
        </p:spPr>
        <p:txBody>
          <a:bodyPr wrap="square" rtlCol="0">
            <a:spAutoFit/>
          </a:bodyPr>
          <a:lstStyle/>
          <a:p>
            <a:pPr lvl="0">
              <a:spcBef>
                <a:spcPct val="0"/>
              </a:spcBef>
              <a:defRPr/>
            </a:pPr>
            <a:r>
              <a:rPr lang="en-US" sz="2400" b="1" dirty="0">
                <a:latin typeface="Arial"/>
                <a:cs typeface="Arial"/>
              </a:rPr>
              <a:t>Virtual Address vs Physical Address</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Recall that virtual address is the processes’ addresses that they use. Physical memory is the actual memory in the hardware.</a:t>
            </a:r>
          </a:p>
          <a:p>
            <a:pPr>
              <a:spcBef>
                <a:spcPct val="0"/>
              </a:spcBef>
              <a:defRPr/>
            </a:pPr>
            <a:endParaRPr lang="en-US" b="1"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You will have to do all the book-keeping to keep track of which physical memory is mapped to which processes’ virtual memory. This happens when you map a memory from physical to virtual.</a:t>
            </a:r>
          </a:p>
          <a:p>
            <a:pPr>
              <a:spcBef>
                <a:spcPct val="0"/>
              </a:spcBef>
              <a:defRPr/>
            </a:pPr>
            <a:endParaRPr lang="en-US" dirty="0">
              <a:solidFill>
                <a:schemeClr val="bg2">
                  <a:lumMod val="10000"/>
                </a:schemeClr>
              </a:solidFill>
              <a:latin typeface="Arial"/>
              <a:cs typeface="Arial"/>
            </a:endParaRPr>
          </a:p>
          <a:p>
            <a:pPr>
              <a:spcBef>
                <a:spcPct val="0"/>
              </a:spcBef>
              <a:defRPr/>
            </a:pPr>
            <a:endParaRPr lang="en-US" dirty="0">
              <a:solidFill>
                <a:schemeClr val="bg2">
                  <a:lumMod val="10000"/>
                </a:schemeClr>
              </a:solidFill>
              <a:latin typeface="Arial"/>
              <a:cs typeface="Arial"/>
            </a:endParaRPr>
          </a:p>
        </p:txBody>
      </p:sp>
    </p:spTree>
    <p:extLst>
      <p:ext uri="{BB962C8B-B14F-4D97-AF65-F5344CB8AC3E}">
        <p14:creationId xmlns:p14="http://schemas.microsoft.com/office/powerpoint/2010/main" val="101512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When do I map memory for processes?</a:t>
            </a:r>
          </a:p>
        </p:txBody>
      </p:sp>
      <p:pic>
        <p:nvPicPr>
          <p:cNvPr id="6" name="Picture 5"/>
          <p:cNvPicPr>
            <a:picLocks noChangeAspect="1"/>
          </p:cNvPicPr>
          <p:nvPr/>
        </p:nvPicPr>
        <p:blipFill rotWithShape="1">
          <a:blip r:embed="rId2"/>
          <a:srcRect l="6369" t="33774" r="69023" b="27516"/>
          <a:stretch/>
        </p:blipFill>
        <p:spPr>
          <a:xfrm>
            <a:off x="943687" y="1606334"/>
            <a:ext cx="7399800" cy="3741472"/>
          </a:xfrm>
          <a:prstGeom prst="rect">
            <a:avLst/>
          </a:prstGeom>
        </p:spPr>
      </p:pic>
    </p:spTree>
    <p:extLst>
      <p:ext uri="{BB962C8B-B14F-4D97-AF65-F5344CB8AC3E}">
        <p14:creationId xmlns:p14="http://schemas.microsoft.com/office/powerpoint/2010/main" val="342492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3687" y="977900"/>
            <a:ext cx="7399800" cy="4893647"/>
          </a:xfrm>
          <a:prstGeom prst="rect">
            <a:avLst/>
          </a:prstGeom>
          <a:noFill/>
        </p:spPr>
        <p:txBody>
          <a:bodyPr wrap="square" rtlCol="0">
            <a:spAutoFit/>
          </a:bodyPr>
          <a:lstStyle/>
          <a:p>
            <a:pPr lvl="0">
              <a:spcBef>
                <a:spcPct val="0"/>
              </a:spcBef>
              <a:defRPr/>
            </a:pPr>
            <a:r>
              <a:rPr lang="en-US" sz="2400" b="1" dirty="0">
                <a:latin typeface="Arial"/>
                <a:cs typeface="Arial"/>
              </a:rPr>
              <a:t>Page Faults</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What’s a Page Fault?</a:t>
            </a:r>
          </a:p>
          <a:p>
            <a:pPr>
              <a:spcBef>
                <a:spcPct val="0"/>
              </a:spcBef>
              <a:defRPr/>
            </a:pPr>
            <a:endParaRPr lang="en-US" b="1"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When a process is trying to access virtual memory that does not have a page for (in the page directory), the kernel will give a page fault.</a:t>
            </a:r>
          </a:p>
          <a:p>
            <a:pPr>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What do I do with a Page Fault?</a:t>
            </a: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In </a:t>
            </a:r>
            <a:r>
              <a:rPr lang="en-US" dirty="0" err="1">
                <a:solidFill>
                  <a:schemeClr val="bg2">
                    <a:lumMod val="10000"/>
                  </a:schemeClr>
                </a:solidFill>
                <a:latin typeface="Courier New" panose="02070309020205020404" pitchFamily="49" charset="0"/>
                <a:cs typeface="Courier New" panose="02070309020205020404" pitchFamily="49" charset="0"/>
              </a:rPr>
              <a:t>userprog</a:t>
            </a:r>
            <a:r>
              <a:rPr lang="en-US" dirty="0">
                <a:solidFill>
                  <a:schemeClr val="bg2">
                    <a:lumMod val="10000"/>
                  </a:schemeClr>
                </a:solidFill>
                <a:latin typeface="Courier New" panose="02070309020205020404" pitchFamily="49" charset="0"/>
                <a:cs typeface="Courier New" panose="02070309020205020404" pitchFamily="49" charset="0"/>
              </a:rPr>
              <a:t>/</a:t>
            </a:r>
            <a:r>
              <a:rPr lang="en-US" dirty="0" err="1">
                <a:solidFill>
                  <a:schemeClr val="bg2">
                    <a:lumMod val="10000"/>
                  </a:schemeClr>
                </a:solidFill>
                <a:latin typeface="Courier New" panose="02070309020205020404" pitchFamily="49" charset="0"/>
                <a:cs typeface="Courier New" panose="02070309020205020404" pitchFamily="49" charset="0"/>
              </a:rPr>
              <a:t>exception.c</a:t>
            </a:r>
            <a:r>
              <a:rPr lang="en-US" dirty="0">
                <a:solidFill>
                  <a:schemeClr val="bg2">
                    <a:lumMod val="10000"/>
                  </a:schemeClr>
                </a:solidFill>
                <a:latin typeface="Arial"/>
                <a:cs typeface="Arial"/>
              </a:rPr>
              <a:t>, there is the </a:t>
            </a:r>
            <a:r>
              <a:rPr lang="en-US" dirty="0" err="1">
                <a:solidFill>
                  <a:schemeClr val="bg2">
                    <a:lumMod val="10000"/>
                  </a:schemeClr>
                </a:solidFill>
                <a:latin typeface="Courier New" panose="02070309020205020404" pitchFamily="49" charset="0"/>
                <a:cs typeface="Courier New" panose="02070309020205020404" pitchFamily="49" charset="0"/>
              </a:rPr>
              <a:t>page_fault</a:t>
            </a:r>
            <a:r>
              <a:rPr lang="en-US" dirty="0">
                <a:solidFill>
                  <a:schemeClr val="bg2">
                    <a:lumMod val="10000"/>
                  </a:schemeClr>
                </a:solidFill>
                <a:latin typeface="Arial"/>
                <a:cs typeface="Arial"/>
              </a:rPr>
              <a:t> function. In this function you will look at the pointer that caused the page fault, and resolve it if possible.</a:t>
            </a: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For example, if the pointer is in kernel memory, you want to kill the process to protect the OS. If the pointer is not harmful, you will want to allocate that page to the page table.</a:t>
            </a:r>
          </a:p>
          <a:p>
            <a:pPr>
              <a:spcBef>
                <a:spcPct val="0"/>
              </a:spcBef>
              <a:defRPr/>
            </a:pPr>
            <a:endParaRPr lang="en-US" dirty="0">
              <a:solidFill>
                <a:schemeClr val="bg2">
                  <a:lumMod val="10000"/>
                </a:schemeClr>
              </a:solidFill>
              <a:latin typeface="Arial"/>
              <a:cs typeface="Arial"/>
            </a:endParaRPr>
          </a:p>
        </p:txBody>
      </p:sp>
    </p:spTree>
    <p:extLst>
      <p:ext uri="{BB962C8B-B14F-4D97-AF65-F5344CB8AC3E}">
        <p14:creationId xmlns:p14="http://schemas.microsoft.com/office/powerpoint/2010/main" val="31973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3200" b="1" dirty="0">
                <a:solidFill>
                  <a:srgbClr val="990000"/>
                </a:solidFill>
                <a:latin typeface="Arial"/>
                <a:ea typeface="+mj-ea"/>
                <a:cs typeface="Arial"/>
              </a:rPr>
              <a:t>Background</a:t>
            </a:r>
            <a:endParaRPr kumimoji="0" lang="en-US" sz="2750" u="none" strike="noStrike" kern="1200" cap="none" spc="0" normalizeH="0" baseline="0" noProof="0" dirty="0">
              <a:ln>
                <a:noFill/>
              </a:ln>
              <a:solidFill>
                <a:srgbClr val="990000"/>
              </a:solidFill>
              <a:effectLst/>
              <a:uLnTx/>
              <a:uFillTx/>
              <a:latin typeface="Arial"/>
              <a:ea typeface="+mj-ea"/>
              <a:cs typeface="Arial"/>
            </a:endParaRPr>
          </a:p>
        </p:txBody>
      </p:sp>
    </p:spTree>
    <p:extLst>
      <p:ext uri="{BB962C8B-B14F-4D97-AF65-F5344CB8AC3E}">
        <p14:creationId xmlns:p14="http://schemas.microsoft.com/office/powerpoint/2010/main" val="70919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u="none" strike="noStrike" kern="1200" cap="none" spc="0" normalizeH="0" baseline="0" noProof="0" dirty="0">
                <a:ln>
                  <a:noFill/>
                </a:ln>
                <a:solidFill>
                  <a:srgbClr val="990000"/>
                </a:solidFill>
                <a:effectLst/>
                <a:uLnTx/>
                <a:uFillTx/>
                <a:latin typeface="Arial"/>
                <a:ea typeface="+mj-ea"/>
                <a:cs typeface="Arial"/>
              </a:rPr>
              <a:t>Part 1</a:t>
            </a:r>
            <a:br>
              <a:rPr kumimoji="0" lang="en-US" sz="4400" u="none" strike="noStrike" kern="1200" cap="none" spc="0" normalizeH="0" baseline="0" noProof="0" dirty="0">
                <a:ln>
                  <a:noFill/>
                </a:ln>
                <a:solidFill>
                  <a:srgbClr val="990000"/>
                </a:solidFill>
                <a:effectLst/>
                <a:uLnTx/>
                <a:uFillTx/>
                <a:latin typeface="Arial"/>
                <a:ea typeface="+mj-ea"/>
                <a:cs typeface="Arial"/>
              </a:rPr>
            </a:br>
            <a:r>
              <a:rPr kumimoji="0" lang="en-US" sz="2750" u="none" strike="noStrike" kern="1200" cap="none" spc="0" normalizeH="0" baseline="0" noProof="0" dirty="0">
                <a:ln>
                  <a:noFill/>
                </a:ln>
                <a:solidFill>
                  <a:srgbClr val="990000"/>
                </a:solidFill>
                <a:effectLst/>
                <a:uLnTx/>
                <a:uFillTx/>
                <a:latin typeface="Arial"/>
                <a:ea typeface="+mj-ea"/>
                <a:cs typeface="Arial"/>
              </a:rPr>
              <a:t>Grow</a:t>
            </a:r>
            <a:r>
              <a:rPr lang="en-US" sz="2750" dirty="0" err="1">
                <a:solidFill>
                  <a:srgbClr val="990000"/>
                </a:solidFill>
                <a:latin typeface="Arial"/>
                <a:ea typeface="+mj-ea"/>
                <a:cs typeface="Arial"/>
              </a:rPr>
              <a:t>ing</a:t>
            </a:r>
            <a:r>
              <a:rPr lang="en-US" sz="2750" dirty="0">
                <a:solidFill>
                  <a:srgbClr val="990000"/>
                </a:solidFill>
                <a:latin typeface="Arial"/>
                <a:ea typeface="+mj-ea"/>
                <a:cs typeface="Arial"/>
              </a:rPr>
              <a:t> the Stack</a:t>
            </a:r>
            <a:endParaRPr kumimoji="0" lang="en-US" sz="2750" u="none" strike="noStrike" kern="1200" cap="none" spc="0" normalizeH="0" baseline="0" noProof="0" dirty="0">
              <a:ln>
                <a:noFill/>
              </a:ln>
              <a:solidFill>
                <a:srgbClr val="990000"/>
              </a:solidFill>
              <a:effectLst/>
              <a:uLnTx/>
              <a:uFillTx/>
              <a:latin typeface="Arial"/>
              <a:ea typeface="+mj-ea"/>
              <a:cs typeface="Arial"/>
            </a:endParaRPr>
          </a:p>
        </p:txBody>
      </p:sp>
    </p:spTree>
    <p:extLst>
      <p:ext uri="{BB962C8B-B14F-4D97-AF65-F5344CB8AC3E}">
        <p14:creationId xmlns:p14="http://schemas.microsoft.com/office/powerpoint/2010/main" val="193317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616648"/>
          </a:xfrm>
          <a:prstGeom prst="rect">
            <a:avLst/>
          </a:prstGeom>
          <a:noFill/>
        </p:spPr>
        <p:txBody>
          <a:bodyPr wrap="square" rtlCol="0">
            <a:spAutoFit/>
          </a:bodyPr>
          <a:lstStyle/>
          <a:p>
            <a:pPr lvl="0">
              <a:spcBef>
                <a:spcPct val="0"/>
              </a:spcBef>
              <a:defRPr/>
            </a:pPr>
            <a:r>
              <a:rPr lang="en-US" sz="2400" b="1" dirty="0">
                <a:latin typeface="Arial"/>
                <a:cs typeface="Arial"/>
              </a:rPr>
              <a:t>Detecting when to Grow a Stack</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You will determine whether or not to grow the stack (allocating a new page) in </a:t>
            </a:r>
            <a:r>
              <a:rPr lang="en-US" b="1" dirty="0" err="1">
                <a:latin typeface="Arial"/>
                <a:cs typeface="Arial"/>
              </a:rPr>
              <a:t>userprog</a:t>
            </a:r>
            <a:r>
              <a:rPr lang="en-US" b="1" dirty="0">
                <a:latin typeface="Arial"/>
                <a:cs typeface="Arial"/>
              </a:rPr>
              <a:t>/</a:t>
            </a:r>
            <a:r>
              <a:rPr lang="en-US" b="1" dirty="0" err="1">
                <a:latin typeface="Arial"/>
                <a:cs typeface="Arial"/>
              </a:rPr>
              <a:t>exception.c</a:t>
            </a:r>
            <a:endParaRPr lang="en-US" b="1" dirty="0">
              <a:latin typeface="Arial"/>
              <a:cs typeface="Arial"/>
            </a:endParaRPr>
          </a:p>
          <a:p>
            <a:pPr>
              <a:spcBef>
                <a:spcPct val="0"/>
              </a:spcBef>
              <a:defRPr/>
            </a:pPr>
            <a:endParaRPr lang="en-US" b="1"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You get to decide in which file you want to handle allocating and installing a new page:</a:t>
            </a:r>
          </a:p>
          <a:p>
            <a:pPr>
              <a:spcBef>
                <a:spcPct val="0"/>
              </a:spcBef>
              <a:defRPr/>
            </a:pPr>
            <a:r>
              <a:rPr lang="en-US" dirty="0">
                <a:solidFill>
                  <a:schemeClr val="bg2">
                    <a:lumMod val="10000"/>
                  </a:schemeClr>
                </a:solidFill>
                <a:latin typeface="Arial"/>
                <a:cs typeface="Arial"/>
              </a:rPr>
              <a:t>	You can get a new frame with </a:t>
            </a:r>
            <a:r>
              <a:rPr lang="en-US" dirty="0" err="1">
                <a:solidFill>
                  <a:schemeClr val="bg2">
                    <a:lumMod val="10000"/>
                  </a:schemeClr>
                </a:solidFill>
                <a:latin typeface="Courier New" panose="02070309020205020404" pitchFamily="49" charset="0"/>
                <a:cs typeface="Courier New" panose="02070309020205020404" pitchFamily="49" charset="0"/>
              </a:rPr>
              <a:t>palloc_get_page</a:t>
            </a:r>
            <a:endParaRPr lang="en-US" dirty="0">
              <a:solidFill>
                <a:schemeClr val="bg2">
                  <a:lumMod val="10000"/>
                </a:schemeClr>
              </a:solidFill>
              <a:latin typeface="Courier New" panose="02070309020205020404" pitchFamily="49" charset="0"/>
              <a:cs typeface="Courier New" panose="02070309020205020404" pitchFamily="49" charset="0"/>
            </a:endParaRPr>
          </a:p>
          <a:p>
            <a:pPr>
              <a:spcBef>
                <a:spcPct val="0"/>
              </a:spcBef>
              <a:defRPr/>
            </a:pPr>
            <a:r>
              <a:rPr lang="en-US" dirty="0">
                <a:solidFill>
                  <a:schemeClr val="bg2">
                    <a:lumMod val="10000"/>
                  </a:schemeClr>
                </a:solidFill>
                <a:latin typeface="Arial"/>
                <a:cs typeface="Arial"/>
              </a:rPr>
              <a:t>	You install this frame into a page table with </a:t>
            </a:r>
            <a:r>
              <a:rPr lang="en-US" dirty="0" err="1">
                <a:solidFill>
                  <a:schemeClr val="bg2">
                    <a:lumMod val="10000"/>
                  </a:schemeClr>
                </a:solidFill>
                <a:latin typeface="Courier New" panose="02070309020205020404" pitchFamily="49" charset="0"/>
                <a:cs typeface="Courier New" panose="02070309020205020404" pitchFamily="49" charset="0"/>
              </a:rPr>
              <a:t>pagedir_set_page</a:t>
            </a:r>
            <a:endParaRPr lang="en-US" dirty="0">
              <a:solidFill>
                <a:schemeClr val="bg2">
                  <a:lumMod val="10000"/>
                </a:schemeClr>
              </a:solidFill>
              <a:latin typeface="Courier New" panose="02070309020205020404" pitchFamily="49" charset="0"/>
              <a:cs typeface="Courier New" panose="02070309020205020404" pitchFamily="49" charset="0"/>
            </a:endParaRPr>
          </a:p>
          <a:p>
            <a:pPr>
              <a:spcBef>
                <a:spcPct val="0"/>
              </a:spcBef>
              <a:defRPr/>
            </a:pPr>
            <a:endParaRPr lang="en-US" dirty="0">
              <a:solidFill>
                <a:schemeClr val="bg2">
                  <a:lumMod val="10000"/>
                </a:schemeClr>
              </a:solidFill>
              <a:latin typeface="Courier New" panose="02070309020205020404" pitchFamily="49" charset="0"/>
              <a:cs typeface="Courier New" panose="02070309020205020404" pitchFamily="49" charset="0"/>
            </a:endParaRPr>
          </a:p>
          <a:p>
            <a:pPr>
              <a:spcBef>
                <a:spcPct val="0"/>
              </a:spcBef>
              <a:defRPr/>
            </a:pPr>
            <a:r>
              <a:rPr lang="en-US" b="1" dirty="0">
                <a:latin typeface="Arial"/>
                <a:cs typeface="Arial"/>
              </a:rPr>
              <a:t>Remember, every time you allocate a new page, you HAVE TO keep track of this new page with some kind of bookkeeping method</a:t>
            </a:r>
          </a:p>
          <a:p>
            <a:pPr>
              <a:spcBef>
                <a:spcPct val="0"/>
              </a:spcBef>
              <a:defRPr/>
            </a:pPr>
            <a:endParaRPr lang="en-US" b="1" dirty="0">
              <a:latin typeface="Arial"/>
              <a:cs typeface="Arial"/>
            </a:endParaRPr>
          </a:p>
          <a:p>
            <a:pPr>
              <a:spcBef>
                <a:spcPct val="0"/>
              </a:spcBef>
              <a:defRPr/>
            </a:pPr>
            <a:r>
              <a:rPr lang="en-US" dirty="0">
                <a:solidFill>
                  <a:schemeClr val="bg2">
                    <a:lumMod val="10000"/>
                  </a:schemeClr>
                </a:solidFill>
                <a:latin typeface="Arial"/>
                <a:cs typeface="Arial"/>
              </a:rPr>
              <a:t>We highly suggest you to create a Supplementary Page Table and a Frame Table</a:t>
            </a:r>
            <a:endParaRPr lang="en-US" dirty="0">
              <a:solidFill>
                <a:schemeClr val="bg2">
                  <a:lumMod val="1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6484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1846659"/>
          </a:xfrm>
          <a:prstGeom prst="rect">
            <a:avLst/>
          </a:prstGeom>
          <a:noFill/>
        </p:spPr>
        <p:txBody>
          <a:bodyPr wrap="square" rtlCol="0">
            <a:spAutoFit/>
          </a:bodyPr>
          <a:lstStyle/>
          <a:p>
            <a:pPr lvl="0">
              <a:spcBef>
                <a:spcPct val="0"/>
              </a:spcBef>
              <a:defRPr/>
            </a:pPr>
            <a:r>
              <a:rPr lang="en-US" sz="2400" b="1" dirty="0">
                <a:latin typeface="Arial"/>
                <a:cs typeface="Arial"/>
              </a:rPr>
              <a:t>What are Frame &amp; Frame Tables?</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A frame is a section of physical memory. The cache is basically a lot of frames</a:t>
            </a: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This means you will be mapping a page to a frame</a:t>
            </a:r>
            <a:endParaRPr lang="en-US" dirty="0">
              <a:solidFill>
                <a:schemeClr val="bg2">
                  <a:lumMod val="10000"/>
                </a:schemeClr>
              </a:solidFill>
              <a:latin typeface="Courier New" panose="02070309020205020404" pitchFamily="49" charset="0"/>
              <a:cs typeface="Courier New" panose="02070309020205020404" pitchFamily="49" charset="0"/>
            </a:endParaRPr>
          </a:p>
        </p:txBody>
      </p:sp>
      <p:sp>
        <p:nvSpPr>
          <p:cNvPr id="3" name="Oval 2"/>
          <p:cNvSpPr/>
          <p:nvPr/>
        </p:nvSpPr>
        <p:spPr>
          <a:xfrm>
            <a:off x="997986" y="2856392"/>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a:t>
            </a:r>
          </a:p>
        </p:txBody>
      </p:sp>
      <p:sp>
        <p:nvSpPr>
          <p:cNvPr id="4" name="Oval 3"/>
          <p:cNvSpPr/>
          <p:nvPr/>
        </p:nvSpPr>
        <p:spPr>
          <a:xfrm>
            <a:off x="6780719" y="2856392"/>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graphicFrame>
        <p:nvGraphicFramePr>
          <p:cNvPr id="8" name="Table 7"/>
          <p:cNvGraphicFramePr>
            <a:graphicFrameLocks noGrp="1"/>
          </p:cNvGraphicFramePr>
          <p:nvPr>
            <p:extLst>
              <p:ext uri="{D42A27DB-BD31-4B8C-83A1-F6EECF244321}">
                <p14:modId xmlns:p14="http://schemas.microsoft.com/office/powerpoint/2010/main" val="3278031521"/>
              </p:ext>
            </p:extLst>
          </p:nvPr>
        </p:nvGraphicFramePr>
        <p:xfrm>
          <a:off x="868680" y="3846731"/>
          <a:ext cx="1711105" cy="1854200"/>
        </p:xfrm>
        <a:graphic>
          <a:graphicData uri="http://schemas.openxmlformats.org/drawingml/2006/table">
            <a:tbl>
              <a:tblPr firstRow="1" bandRow="1">
                <a:tableStyleId>{073A0DAA-6AF3-43AB-8588-CEC1D06C72B9}</a:tableStyleId>
              </a:tblPr>
              <a:tblGrid>
                <a:gridCol w="1711105">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b="1" dirty="0"/>
                        <a:t>PAGE 2</a:t>
                      </a:r>
                    </a:p>
                  </a:txBody>
                  <a:tcPr/>
                </a:tc>
                <a:extLst>
                  <a:ext uri="{0D108BD9-81ED-4DB2-BD59-A6C34878D82A}">
                    <a16:rowId xmlns:a16="http://schemas.microsoft.com/office/drawing/2014/main" val="1911904034"/>
                  </a:ext>
                </a:extLst>
              </a:tr>
              <a:tr h="370840">
                <a:tc>
                  <a:txBody>
                    <a:bodyPr/>
                    <a:lstStyle/>
                    <a:p>
                      <a:pPr algn="ctr"/>
                      <a:r>
                        <a:rPr lang="en-US" dirty="0"/>
                        <a:t>NULL</a:t>
                      </a:r>
                    </a:p>
                  </a:txBody>
                  <a:tcPr/>
                </a:tc>
                <a:extLst>
                  <a:ext uri="{0D108BD9-81ED-4DB2-BD59-A6C34878D82A}">
                    <a16:rowId xmlns:a16="http://schemas.microsoft.com/office/drawing/2014/main" val="2419979423"/>
                  </a:ext>
                </a:extLst>
              </a:tr>
              <a:tr h="370840">
                <a:tc>
                  <a:txBody>
                    <a:bodyPr/>
                    <a:lstStyle/>
                    <a:p>
                      <a:pPr algn="ctr"/>
                      <a:r>
                        <a:rPr lang="en-US" dirty="0"/>
                        <a:t>NULL</a:t>
                      </a:r>
                    </a:p>
                  </a:txBody>
                  <a:tcPr/>
                </a:tc>
                <a:extLst>
                  <a:ext uri="{0D108BD9-81ED-4DB2-BD59-A6C34878D82A}">
                    <a16:rowId xmlns:a16="http://schemas.microsoft.com/office/drawing/2014/main" val="360443067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35266329"/>
              </p:ext>
            </p:extLst>
          </p:nvPr>
        </p:nvGraphicFramePr>
        <p:xfrm>
          <a:off x="4617195" y="4217303"/>
          <a:ext cx="1581799" cy="370840"/>
        </p:xfrm>
        <a:graphic>
          <a:graphicData uri="http://schemas.openxmlformats.org/drawingml/2006/table">
            <a:tbl>
              <a:tblPr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b="1" dirty="0"/>
                        <a:t>Page</a:t>
                      </a:r>
                    </a:p>
                  </a:txBody>
                  <a:tcPr/>
                </a:tc>
                <a:extLst>
                  <a:ext uri="{0D108BD9-81ED-4DB2-BD59-A6C34878D82A}">
                    <a16:rowId xmlns:a16="http://schemas.microsoft.com/office/drawing/2014/main" val="3938105102"/>
                  </a:ext>
                </a:extLst>
              </a:tr>
            </a:tbl>
          </a:graphicData>
        </a:graphic>
      </p:graphicFrame>
      <p:cxnSp>
        <p:nvCxnSpPr>
          <p:cNvPr id="10" name="Straight Arrow Connector 9"/>
          <p:cNvCxnSpPr/>
          <p:nvPr/>
        </p:nvCxnSpPr>
        <p:spPr>
          <a:xfrm flipH="1">
            <a:off x="2665966" y="4768485"/>
            <a:ext cx="27421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Connector 10"/>
          <p:cNvCxnSpPr>
            <a:endCxn id="9" idx="2"/>
          </p:cNvCxnSpPr>
          <p:nvPr/>
        </p:nvCxnSpPr>
        <p:spPr>
          <a:xfrm flipV="1">
            <a:off x="5408094" y="4588143"/>
            <a:ext cx="0" cy="188534"/>
          </a:xfrm>
          <a:prstGeom prst="line">
            <a:avLst/>
          </a:prstGeom>
        </p:spPr>
        <p:style>
          <a:lnRef idx="2">
            <a:schemeClr val="dk1"/>
          </a:lnRef>
          <a:fillRef idx="0">
            <a:schemeClr val="dk1"/>
          </a:fillRef>
          <a:effectRef idx="1">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158705184"/>
              </p:ext>
            </p:extLst>
          </p:nvPr>
        </p:nvGraphicFramePr>
        <p:xfrm>
          <a:off x="6726420" y="3841385"/>
          <a:ext cx="1724160" cy="1854200"/>
        </p:xfrm>
        <a:graphic>
          <a:graphicData uri="http://schemas.openxmlformats.org/drawingml/2006/table">
            <a:tbl>
              <a:tblPr firstRow="1" bandRow="1">
                <a:tableStyleId>{073A0DAA-6AF3-43AB-8588-CEC1D06C72B9}</a:tableStyleId>
              </a:tblPr>
              <a:tblGrid>
                <a:gridCol w="1724160">
                  <a:extLst>
                    <a:ext uri="{9D8B030D-6E8A-4147-A177-3AD203B41FA5}">
                      <a16:colId xmlns:a16="http://schemas.microsoft.com/office/drawing/2014/main" val="923217639"/>
                    </a:ext>
                  </a:extLst>
                </a:gridCol>
              </a:tblGrid>
              <a:tr h="370840">
                <a:tc>
                  <a:txBody>
                    <a:bodyPr/>
                    <a:lstStyle/>
                    <a:p>
                      <a:pPr algn="ctr"/>
                      <a:r>
                        <a:rPr lang="en-US" dirty="0"/>
                        <a:t>Cache (frames)</a:t>
                      </a:r>
                    </a:p>
                  </a:txBody>
                  <a:tcPr/>
                </a:tc>
                <a:extLst>
                  <a:ext uri="{0D108BD9-81ED-4DB2-BD59-A6C34878D82A}">
                    <a16:rowId xmlns:a16="http://schemas.microsoft.com/office/drawing/2014/main" val="3938105102"/>
                  </a:ext>
                </a:extLst>
              </a:tr>
              <a:tr h="370840">
                <a:tc>
                  <a:txBody>
                    <a:bodyPr/>
                    <a:lstStyle/>
                    <a:p>
                      <a:pPr algn="ctr"/>
                      <a:r>
                        <a:rPr lang="en-US" dirty="0"/>
                        <a:t>FREE-&gt;USED</a:t>
                      </a:r>
                    </a:p>
                  </a:txBody>
                  <a:tcPr/>
                </a:tc>
                <a:extLst>
                  <a:ext uri="{0D108BD9-81ED-4DB2-BD59-A6C34878D82A}">
                    <a16:rowId xmlns:a16="http://schemas.microsoft.com/office/drawing/2014/main" val="2198678781"/>
                  </a:ext>
                </a:extLst>
              </a:tr>
              <a:tr h="370840">
                <a:tc>
                  <a:txBody>
                    <a:bodyPr/>
                    <a:lstStyle/>
                    <a:p>
                      <a:pPr algn="ctr"/>
                      <a:r>
                        <a:rPr lang="en-US" dirty="0"/>
                        <a:t>FREE</a:t>
                      </a:r>
                    </a:p>
                  </a:txBody>
                  <a:tcPr/>
                </a:tc>
                <a:extLst>
                  <a:ext uri="{0D108BD9-81ED-4DB2-BD59-A6C34878D82A}">
                    <a16:rowId xmlns:a16="http://schemas.microsoft.com/office/drawing/2014/main" val="1911904034"/>
                  </a:ext>
                </a:extLst>
              </a:tr>
              <a:tr h="370840">
                <a:tc>
                  <a:txBody>
                    <a:bodyPr/>
                    <a:lstStyle/>
                    <a:p>
                      <a:pPr algn="ctr"/>
                      <a:r>
                        <a:rPr lang="en-US" dirty="0"/>
                        <a:t>FREE</a:t>
                      </a:r>
                    </a:p>
                  </a:txBody>
                  <a:tcPr/>
                </a:tc>
                <a:extLst>
                  <a:ext uri="{0D108BD9-81ED-4DB2-BD59-A6C34878D82A}">
                    <a16:rowId xmlns:a16="http://schemas.microsoft.com/office/drawing/2014/main" val="2419979423"/>
                  </a:ext>
                </a:extLst>
              </a:tr>
              <a:tr h="370840">
                <a:tc>
                  <a:txBody>
                    <a:bodyPr/>
                    <a:lstStyle/>
                    <a:p>
                      <a:pPr algn="ctr"/>
                      <a:r>
                        <a:rPr lang="en-US" dirty="0"/>
                        <a:t>FREE</a:t>
                      </a:r>
                    </a:p>
                  </a:txBody>
                  <a:tcPr/>
                </a:tc>
                <a:extLst>
                  <a:ext uri="{0D108BD9-81ED-4DB2-BD59-A6C34878D82A}">
                    <a16:rowId xmlns:a16="http://schemas.microsoft.com/office/drawing/2014/main" val="3604430679"/>
                  </a:ext>
                </a:extLst>
              </a:tr>
            </a:tbl>
          </a:graphicData>
        </a:graphic>
      </p:graphicFrame>
      <p:cxnSp>
        <p:nvCxnSpPr>
          <p:cNvPr id="13" name="Straight Arrow Connector 12"/>
          <p:cNvCxnSpPr>
            <a:endCxn id="9" idx="3"/>
          </p:cNvCxnSpPr>
          <p:nvPr/>
        </p:nvCxnSpPr>
        <p:spPr>
          <a:xfrm flipH="1">
            <a:off x="6198994" y="4400439"/>
            <a:ext cx="527426" cy="22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370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339650"/>
          </a:xfrm>
          <a:prstGeom prst="rect">
            <a:avLst/>
          </a:prstGeom>
          <a:noFill/>
        </p:spPr>
        <p:txBody>
          <a:bodyPr wrap="square" rtlCol="0">
            <a:spAutoFit/>
          </a:bodyPr>
          <a:lstStyle/>
          <a:p>
            <a:pPr lvl="0">
              <a:spcBef>
                <a:spcPct val="0"/>
              </a:spcBef>
              <a:defRPr/>
            </a:pPr>
            <a:r>
              <a:rPr lang="en-US" sz="2400" b="1" dirty="0">
                <a:latin typeface="Arial"/>
                <a:cs typeface="Arial"/>
              </a:rPr>
              <a:t>What are Frame &amp; Frame Tables?</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You will need a frame table (collection of frames) to keep track of all the frames you have allocated from the cache.</a:t>
            </a:r>
          </a:p>
          <a:p>
            <a:pPr>
              <a:spcBef>
                <a:spcPct val="0"/>
              </a:spcBef>
              <a:defRPr/>
            </a:pPr>
            <a:endParaRPr lang="en-US" b="1"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You should keep track of who owns this frame, the pointer to the frame, and which page this frame is mapped to.</a:t>
            </a: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You can do this with a global list of frame table entries.</a:t>
            </a:r>
          </a:p>
          <a:p>
            <a:pPr>
              <a:spcBef>
                <a:spcPct val="0"/>
              </a:spcBef>
              <a:defRPr/>
            </a:pPr>
            <a:endParaRPr lang="en-US" dirty="0">
              <a:solidFill>
                <a:schemeClr val="bg2">
                  <a:lumMod val="10000"/>
                </a:schemeClr>
              </a:solidFill>
              <a:latin typeface="Courier New" panose="02070309020205020404" pitchFamily="49" charset="0"/>
              <a:cs typeface="Courier New" panose="02070309020205020404" pitchFamily="49" charset="0"/>
            </a:endParaRPr>
          </a:p>
          <a:p>
            <a:pPr>
              <a:spcBef>
                <a:spcPct val="0"/>
              </a:spcBef>
              <a:defRPr/>
            </a:pPr>
            <a:r>
              <a:rPr lang="en-US" b="1" dirty="0">
                <a:latin typeface="Arial"/>
                <a:cs typeface="Arial"/>
              </a:rPr>
              <a:t>Wait, I need to keep track of pages?</a:t>
            </a:r>
          </a:p>
          <a:p>
            <a:pPr>
              <a:spcBef>
                <a:spcPct val="0"/>
              </a:spcBef>
              <a:defRPr/>
            </a:pPr>
            <a:endParaRPr lang="en-US" b="1" dirty="0">
              <a:latin typeface="Arial"/>
              <a:cs typeface="Arial"/>
            </a:endParaRPr>
          </a:p>
          <a:p>
            <a:pPr>
              <a:spcBef>
                <a:spcPct val="0"/>
              </a:spcBef>
              <a:defRPr/>
            </a:pPr>
            <a:r>
              <a:rPr lang="en-US" dirty="0">
                <a:solidFill>
                  <a:schemeClr val="bg2">
                    <a:lumMod val="10000"/>
                  </a:schemeClr>
                </a:solidFill>
                <a:latin typeface="Arial"/>
                <a:cs typeface="Arial"/>
              </a:rPr>
              <a:t>In addition to keeping track of frames, it is also a good idea to keep track of all the pages (virtual memory) you have allocated. This can be done with a Supplementary Page Table</a:t>
            </a:r>
            <a:endParaRPr lang="en-US" b="1" dirty="0">
              <a:latin typeface="Arial"/>
              <a:cs typeface="Arial"/>
            </a:endParaRPr>
          </a:p>
        </p:txBody>
      </p:sp>
    </p:spTree>
    <p:extLst>
      <p:ext uri="{BB962C8B-B14F-4D97-AF65-F5344CB8AC3E}">
        <p14:creationId xmlns:p14="http://schemas.microsoft.com/office/powerpoint/2010/main" val="91540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616648"/>
          </a:xfrm>
          <a:prstGeom prst="rect">
            <a:avLst/>
          </a:prstGeom>
          <a:noFill/>
        </p:spPr>
        <p:txBody>
          <a:bodyPr wrap="square" rtlCol="0">
            <a:spAutoFit/>
          </a:bodyPr>
          <a:lstStyle/>
          <a:p>
            <a:pPr lvl="0">
              <a:spcBef>
                <a:spcPct val="0"/>
              </a:spcBef>
              <a:defRPr/>
            </a:pPr>
            <a:r>
              <a:rPr lang="en-US" sz="2400" b="1" dirty="0">
                <a:latin typeface="Arial"/>
                <a:cs typeface="Arial"/>
              </a:rPr>
              <a:t>What are Supplementary Page Tables?</a:t>
            </a:r>
          </a:p>
          <a:p>
            <a:pPr lvl="0">
              <a:spcBef>
                <a:spcPct val="0"/>
              </a:spcBef>
              <a:defRPr/>
            </a:pPr>
            <a:endParaRPr lang="en-US" dirty="0">
              <a:solidFill>
                <a:schemeClr val="bg2">
                  <a:lumMod val="10000"/>
                </a:schemeClr>
              </a:solidFill>
              <a:latin typeface="Arial"/>
              <a:cs typeface="Arial"/>
            </a:endParaRPr>
          </a:p>
          <a:p>
            <a:pPr>
              <a:spcBef>
                <a:spcPct val="0"/>
              </a:spcBef>
              <a:defRPr/>
            </a:pPr>
            <a:r>
              <a:rPr lang="en-US" b="1" dirty="0">
                <a:latin typeface="Arial"/>
                <a:cs typeface="Arial"/>
              </a:rPr>
              <a:t>It is a good idea to keep track of all the pages you have allocated.</a:t>
            </a:r>
          </a:p>
          <a:p>
            <a:pPr>
              <a:spcBef>
                <a:spcPct val="0"/>
              </a:spcBef>
              <a:defRPr/>
            </a:pPr>
            <a:endParaRPr lang="en-US" b="1" dirty="0">
              <a:latin typeface="Arial"/>
              <a:cs typeface="Arial"/>
            </a:endParaRPr>
          </a:p>
          <a:p>
            <a:pPr>
              <a:spcBef>
                <a:spcPct val="0"/>
              </a:spcBef>
              <a:defRPr/>
            </a:pPr>
            <a:r>
              <a:rPr lang="en-US" dirty="0">
                <a:solidFill>
                  <a:schemeClr val="bg2">
                    <a:lumMod val="10000"/>
                  </a:schemeClr>
                </a:solidFill>
                <a:latin typeface="Arial"/>
                <a:cs typeface="Arial"/>
              </a:rPr>
              <a:t>This means information about the pointer to the virtual address associated with this page, the owner of this page, and the corresponding frame mapped to this page.</a:t>
            </a:r>
          </a:p>
          <a:p>
            <a:pPr>
              <a:spcBef>
                <a:spcPct val="0"/>
              </a:spcBef>
              <a:defRPr/>
            </a:pPr>
            <a:endParaRPr lang="en-US" b="1"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You might also want to keep track of its dirty bit, access time, and other information you want to consider.</a:t>
            </a: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Each thread should have its own supplementary page table.</a:t>
            </a:r>
          </a:p>
          <a:p>
            <a:pPr>
              <a:spcBef>
                <a:spcPct val="0"/>
              </a:spcBef>
              <a:defRPr/>
            </a:pPr>
            <a:endParaRPr lang="en-US" dirty="0">
              <a:solidFill>
                <a:schemeClr val="bg2">
                  <a:lumMod val="10000"/>
                </a:schemeClr>
              </a:solidFill>
              <a:latin typeface="Arial"/>
              <a:cs typeface="Arial"/>
            </a:endParaRPr>
          </a:p>
          <a:p>
            <a:pPr>
              <a:spcBef>
                <a:spcPct val="0"/>
              </a:spcBef>
              <a:defRPr/>
            </a:pPr>
            <a:r>
              <a:rPr lang="en-US" dirty="0">
                <a:solidFill>
                  <a:schemeClr val="bg2">
                    <a:lumMod val="10000"/>
                  </a:schemeClr>
                </a:solidFill>
                <a:latin typeface="Arial"/>
                <a:cs typeface="Arial"/>
              </a:rPr>
              <a:t>You can do this either with a list of supplemental page table entries, or with a hash table (much faster). A hash table works very well because each </a:t>
            </a:r>
            <a:r>
              <a:rPr lang="en-US" dirty="0" err="1">
                <a:solidFill>
                  <a:schemeClr val="bg2">
                    <a:lumMod val="10000"/>
                  </a:schemeClr>
                </a:solidFill>
                <a:latin typeface="Arial"/>
                <a:cs typeface="Arial"/>
              </a:rPr>
              <a:t>vaddr</a:t>
            </a:r>
            <a:r>
              <a:rPr lang="en-US" dirty="0">
                <a:solidFill>
                  <a:schemeClr val="bg2">
                    <a:lumMod val="10000"/>
                  </a:schemeClr>
                </a:solidFill>
                <a:latin typeface="Arial"/>
                <a:cs typeface="Arial"/>
              </a:rPr>
              <a:t> entry of the table is a unique for each process.</a:t>
            </a:r>
            <a:endParaRPr lang="en-US" dirty="0">
              <a:solidFill>
                <a:schemeClr val="bg2">
                  <a:lumMod val="1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080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1015663"/>
          </a:xfrm>
          <a:prstGeom prst="rect">
            <a:avLst/>
          </a:prstGeom>
          <a:noFill/>
        </p:spPr>
        <p:txBody>
          <a:bodyPr wrap="square" rtlCol="0">
            <a:spAutoFit/>
          </a:bodyPr>
          <a:lstStyle/>
          <a:p>
            <a:pPr lvl="0">
              <a:spcBef>
                <a:spcPct val="0"/>
              </a:spcBef>
              <a:defRPr/>
            </a:pPr>
            <a:r>
              <a:rPr lang="en-US" sz="2400" b="1" dirty="0">
                <a:latin typeface="Arial"/>
                <a:cs typeface="Arial"/>
              </a:rPr>
              <a:t>I’m Confused</a:t>
            </a: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charset="0"/>
                <a:ea typeface="Arial" charset="0"/>
                <a:cs typeface="Arial" charset="0"/>
              </a:rPr>
              <a:t>It’s ok, you’re not alone. Here’s a summary:</a:t>
            </a:r>
          </a:p>
        </p:txBody>
      </p:sp>
      <p:sp>
        <p:nvSpPr>
          <p:cNvPr id="3" name="TextBox 2"/>
          <p:cNvSpPr txBox="1"/>
          <p:nvPr/>
        </p:nvSpPr>
        <p:spPr>
          <a:xfrm>
            <a:off x="943687" y="2189480"/>
            <a:ext cx="7399800" cy="338554"/>
          </a:xfrm>
          <a:prstGeom prst="rect">
            <a:avLst/>
          </a:prstGeom>
          <a:noFill/>
        </p:spPr>
        <p:txBody>
          <a:bodyPr wrap="square" rtlCol="0">
            <a:spAutoFit/>
          </a:bodyPr>
          <a:lstStyle/>
          <a:p>
            <a:pPr>
              <a:spcBef>
                <a:spcPct val="0"/>
              </a:spcBef>
              <a:defRPr/>
            </a:pPr>
            <a:r>
              <a:rPr lang="en-US" sz="1600" dirty="0">
                <a:solidFill>
                  <a:schemeClr val="bg2">
                    <a:lumMod val="10000"/>
                  </a:schemeClr>
                </a:solidFill>
                <a:latin typeface="Arial" charset="0"/>
                <a:ea typeface="Arial" charset="0"/>
                <a:cs typeface="Arial" charset="0"/>
              </a:rPr>
              <a:t>A process requests a </a:t>
            </a:r>
            <a:r>
              <a:rPr lang="en-US" sz="1600" dirty="0" err="1">
                <a:solidFill>
                  <a:schemeClr val="bg2">
                    <a:lumMod val="10000"/>
                  </a:schemeClr>
                </a:solidFill>
                <a:latin typeface="Arial" charset="0"/>
                <a:ea typeface="Arial" charset="0"/>
                <a:cs typeface="Arial" charset="0"/>
              </a:rPr>
              <a:t>vaddr</a:t>
            </a:r>
            <a:r>
              <a:rPr lang="en-US" sz="1600" dirty="0">
                <a:solidFill>
                  <a:schemeClr val="bg2">
                    <a:lumMod val="10000"/>
                  </a:schemeClr>
                </a:solidFill>
                <a:latin typeface="Arial" charset="0"/>
                <a:ea typeface="Arial" charset="0"/>
                <a:cs typeface="Arial" charset="0"/>
              </a:rPr>
              <a:t> that has not been allocated memory yet (page fault)</a:t>
            </a:r>
          </a:p>
        </p:txBody>
      </p:sp>
      <p:sp>
        <p:nvSpPr>
          <p:cNvPr id="4" name="TextBox 3"/>
          <p:cNvSpPr txBox="1"/>
          <p:nvPr/>
        </p:nvSpPr>
        <p:spPr>
          <a:xfrm>
            <a:off x="943687" y="3116580"/>
            <a:ext cx="2424353" cy="584775"/>
          </a:xfrm>
          <a:prstGeom prst="rect">
            <a:avLst/>
          </a:prstGeom>
          <a:noFill/>
        </p:spPr>
        <p:txBody>
          <a:bodyPr wrap="square" rtlCol="0">
            <a:spAutoFit/>
          </a:bodyPr>
          <a:lstStyle/>
          <a:p>
            <a:pPr>
              <a:spcBef>
                <a:spcPct val="0"/>
              </a:spcBef>
              <a:defRPr/>
            </a:pPr>
            <a:r>
              <a:rPr lang="en-US" sz="1600" dirty="0">
                <a:solidFill>
                  <a:schemeClr val="bg2">
                    <a:lumMod val="10000"/>
                  </a:schemeClr>
                </a:solidFill>
                <a:latin typeface="Arial" charset="0"/>
                <a:ea typeface="Arial" charset="0"/>
                <a:cs typeface="Arial" charset="0"/>
              </a:rPr>
              <a:t>If the </a:t>
            </a:r>
            <a:r>
              <a:rPr lang="en-US" sz="1600" dirty="0" err="1">
                <a:solidFill>
                  <a:schemeClr val="bg2">
                    <a:lumMod val="10000"/>
                  </a:schemeClr>
                </a:solidFill>
                <a:latin typeface="Arial" charset="0"/>
                <a:ea typeface="Arial" charset="0"/>
                <a:cs typeface="Arial" charset="0"/>
              </a:rPr>
              <a:t>vaddr</a:t>
            </a:r>
            <a:r>
              <a:rPr lang="en-US" sz="1600" dirty="0">
                <a:solidFill>
                  <a:schemeClr val="bg2">
                    <a:lumMod val="10000"/>
                  </a:schemeClr>
                </a:solidFill>
                <a:latin typeface="Arial" charset="0"/>
                <a:ea typeface="Arial" charset="0"/>
                <a:cs typeface="Arial" charset="0"/>
              </a:rPr>
              <a:t> is a bad address, kill the process</a:t>
            </a:r>
          </a:p>
        </p:txBody>
      </p:sp>
      <p:sp>
        <p:nvSpPr>
          <p:cNvPr id="6" name="TextBox 5"/>
          <p:cNvSpPr txBox="1"/>
          <p:nvPr/>
        </p:nvSpPr>
        <p:spPr>
          <a:xfrm>
            <a:off x="3726181" y="3114040"/>
            <a:ext cx="4975860" cy="2308324"/>
          </a:xfrm>
          <a:prstGeom prst="rect">
            <a:avLst/>
          </a:prstGeom>
          <a:noFill/>
        </p:spPr>
        <p:txBody>
          <a:bodyPr wrap="square" rtlCol="0">
            <a:spAutoFit/>
          </a:bodyPr>
          <a:lstStyle/>
          <a:p>
            <a:pPr>
              <a:spcBef>
                <a:spcPct val="0"/>
              </a:spcBef>
              <a:defRPr/>
            </a:pPr>
            <a:r>
              <a:rPr lang="en-US" sz="1600" dirty="0">
                <a:solidFill>
                  <a:schemeClr val="bg2">
                    <a:lumMod val="10000"/>
                  </a:schemeClr>
                </a:solidFill>
                <a:latin typeface="Arial" charset="0"/>
                <a:ea typeface="Arial" charset="0"/>
                <a:cs typeface="Arial" charset="0"/>
              </a:rPr>
              <a:t>If the </a:t>
            </a:r>
            <a:r>
              <a:rPr lang="en-US" sz="1600" dirty="0" err="1">
                <a:solidFill>
                  <a:schemeClr val="bg2">
                    <a:lumMod val="10000"/>
                  </a:schemeClr>
                </a:solidFill>
                <a:latin typeface="Arial" charset="0"/>
                <a:ea typeface="Arial" charset="0"/>
                <a:cs typeface="Arial" charset="0"/>
              </a:rPr>
              <a:t>vaddr</a:t>
            </a:r>
            <a:r>
              <a:rPr lang="en-US" sz="1600" dirty="0">
                <a:solidFill>
                  <a:schemeClr val="bg2">
                    <a:lumMod val="10000"/>
                  </a:schemeClr>
                </a:solidFill>
                <a:latin typeface="Arial" charset="0"/>
                <a:ea typeface="Arial" charset="0"/>
                <a:cs typeface="Arial" charset="0"/>
              </a:rPr>
              <a:t> is a good address, you can grow the stack</a:t>
            </a:r>
          </a:p>
          <a:p>
            <a:pPr>
              <a:spcBef>
                <a:spcPct val="0"/>
              </a:spcBef>
              <a:defRPr/>
            </a:pPr>
            <a:endParaRPr lang="en-US" sz="1600" dirty="0">
              <a:solidFill>
                <a:schemeClr val="bg2">
                  <a:lumMod val="10000"/>
                </a:schemeClr>
              </a:solidFill>
              <a:latin typeface="Arial" charset="0"/>
              <a:ea typeface="Arial" charset="0"/>
              <a:cs typeface="Arial" charset="0"/>
            </a:endParaRPr>
          </a:p>
          <a:p>
            <a:pPr marL="342900" indent="-342900">
              <a:spcBef>
                <a:spcPct val="0"/>
              </a:spcBef>
              <a:buFont typeface="+mj-lt"/>
              <a:buAutoNum type="arabicPeriod"/>
              <a:defRPr/>
            </a:pPr>
            <a:r>
              <a:rPr lang="en-US" sz="1600" dirty="0">
                <a:solidFill>
                  <a:schemeClr val="bg2">
                    <a:lumMod val="10000"/>
                  </a:schemeClr>
                </a:solidFill>
                <a:latin typeface="Arial" charset="0"/>
                <a:ea typeface="Arial" charset="0"/>
                <a:cs typeface="Arial" charset="0"/>
              </a:rPr>
              <a:t>Get a new frame from the cache (</a:t>
            </a:r>
            <a:r>
              <a:rPr lang="en-US" sz="1600" dirty="0" err="1">
                <a:solidFill>
                  <a:schemeClr val="bg2">
                    <a:lumMod val="10000"/>
                  </a:schemeClr>
                </a:solidFill>
                <a:latin typeface="Courier New" panose="02070309020205020404" pitchFamily="49" charset="0"/>
                <a:ea typeface="Arial" charset="0"/>
                <a:cs typeface="Courier New" panose="02070309020205020404" pitchFamily="49" charset="0"/>
              </a:rPr>
              <a:t>palloc_get_page</a:t>
            </a:r>
            <a:r>
              <a:rPr lang="en-US" sz="1600" dirty="0">
                <a:solidFill>
                  <a:schemeClr val="bg2">
                    <a:lumMod val="10000"/>
                  </a:schemeClr>
                </a:solidFill>
                <a:latin typeface="Arial" charset="0"/>
                <a:ea typeface="Arial" charset="0"/>
                <a:cs typeface="Arial" charset="0"/>
              </a:rPr>
              <a:t>)</a:t>
            </a:r>
          </a:p>
          <a:p>
            <a:pPr marL="342900" indent="-342900">
              <a:spcBef>
                <a:spcPct val="0"/>
              </a:spcBef>
              <a:buFont typeface="+mj-lt"/>
              <a:buAutoNum type="arabicPeriod"/>
              <a:defRPr/>
            </a:pPr>
            <a:r>
              <a:rPr lang="en-US" sz="1600" dirty="0">
                <a:solidFill>
                  <a:schemeClr val="bg2">
                    <a:lumMod val="10000"/>
                  </a:schemeClr>
                </a:solidFill>
                <a:latin typeface="Arial" charset="0"/>
                <a:ea typeface="Arial" charset="0"/>
                <a:cs typeface="Arial" charset="0"/>
              </a:rPr>
              <a:t>Install this frame into the page table with the requested </a:t>
            </a:r>
            <a:r>
              <a:rPr lang="en-US" sz="1600" dirty="0" err="1">
                <a:solidFill>
                  <a:schemeClr val="bg2">
                    <a:lumMod val="10000"/>
                  </a:schemeClr>
                </a:solidFill>
                <a:latin typeface="Arial" charset="0"/>
                <a:ea typeface="Arial" charset="0"/>
                <a:cs typeface="Arial" charset="0"/>
              </a:rPr>
              <a:t>vaddr</a:t>
            </a:r>
            <a:r>
              <a:rPr lang="en-US" sz="1600" dirty="0">
                <a:solidFill>
                  <a:schemeClr val="bg2">
                    <a:lumMod val="10000"/>
                  </a:schemeClr>
                </a:solidFill>
                <a:latin typeface="Arial" charset="0"/>
                <a:ea typeface="Arial" charset="0"/>
                <a:cs typeface="Arial" charset="0"/>
              </a:rPr>
              <a:t> (</a:t>
            </a:r>
            <a:r>
              <a:rPr lang="en-US" sz="1600" dirty="0" err="1">
                <a:solidFill>
                  <a:schemeClr val="bg2">
                    <a:lumMod val="10000"/>
                  </a:schemeClr>
                </a:solidFill>
                <a:latin typeface="Courier New" panose="02070309020205020404" pitchFamily="49" charset="0"/>
                <a:ea typeface="Arial" charset="0"/>
                <a:cs typeface="Courier New" panose="02070309020205020404" pitchFamily="49" charset="0"/>
              </a:rPr>
              <a:t>pagedir_set_page</a:t>
            </a:r>
            <a:r>
              <a:rPr lang="en-US" sz="1600" dirty="0">
                <a:solidFill>
                  <a:schemeClr val="bg2">
                    <a:lumMod val="10000"/>
                  </a:schemeClr>
                </a:solidFill>
                <a:latin typeface="Arial" charset="0"/>
                <a:ea typeface="Arial" charset="0"/>
                <a:cs typeface="Arial" charset="0"/>
              </a:rPr>
              <a:t>)</a:t>
            </a:r>
          </a:p>
          <a:p>
            <a:pPr marL="342900" indent="-342900">
              <a:spcBef>
                <a:spcPct val="0"/>
              </a:spcBef>
              <a:buFont typeface="+mj-lt"/>
              <a:buAutoNum type="arabicPeriod"/>
              <a:defRPr/>
            </a:pPr>
            <a:r>
              <a:rPr lang="en-US" sz="1600" dirty="0">
                <a:solidFill>
                  <a:schemeClr val="bg2">
                    <a:lumMod val="10000"/>
                  </a:schemeClr>
                </a:solidFill>
                <a:latin typeface="Arial" charset="0"/>
                <a:ea typeface="Arial" charset="0"/>
                <a:cs typeface="Arial" charset="0"/>
              </a:rPr>
              <a:t>Bookkeep important information on the newly allocated frame and page</a:t>
            </a:r>
          </a:p>
        </p:txBody>
      </p:sp>
      <p:cxnSp>
        <p:nvCxnSpPr>
          <p:cNvPr id="7" name="Straight Arrow Connector 6"/>
          <p:cNvCxnSpPr>
            <a:stCxn id="3" idx="2"/>
            <a:endCxn id="4" idx="0"/>
          </p:cNvCxnSpPr>
          <p:nvPr/>
        </p:nvCxnSpPr>
        <p:spPr>
          <a:xfrm flipH="1">
            <a:off x="2155864" y="2528034"/>
            <a:ext cx="2487723" cy="5885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3" idx="2"/>
            <a:endCxn id="6" idx="0"/>
          </p:cNvCxnSpPr>
          <p:nvPr/>
        </p:nvCxnSpPr>
        <p:spPr>
          <a:xfrm>
            <a:off x="4643587" y="2528034"/>
            <a:ext cx="1570524" cy="5860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289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u="none" strike="noStrike" kern="1200" cap="none" spc="0" normalizeH="0" baseline="0" noProof="0" dirty="0">
                <a:ln>
                  <a:noFill/>
                </a:ln>
                <a:solidFill>
                  <a:srgbClr val="990000"/>
                </a:solidFill>
                <a:effectLst/>
                <a:uLnTx/>
                <a:uFillTx/>
                <a:latin typeface="Arial"/>
                <a:ea typeface="+mj-ea"/>
                <a:cs typeface="Arial"/>
              </a:rPr>
              <a:t>Part 2</a:t>
            </a:r>
            <a:br>
              <a:rPr kumimoji="0" lang="en-US" sz="4400" u="none" strike="noStrike" kern="1200" cap="none" spc="0" normalizeH="0" baseline="0" noProof="0" dirty="0">
                <a:ln>
                  <a:noFill/>
                </a:ln>
                <a:solidFill>
                  <a:srgbClr val="990000"/>
                </a:solidFill>
                <a:effectLst/>
                <a:uLnTx/>
                <a:uFillTx/>
                <a:latin typeface="Arial"/>
                <a:ea typeface="+mj-ea"/>
                <a:cs typeface="Arial"/>
              </a:rPr>
            </a:br>
            <a:r>
              <a:rPr kumimoji="0" lang="en-US" sz="2750" u="none" strike="noStrike" kern="1200" cap="none" spc="0" normalizeH="0" baseline="0" noProof="0" dirty="0">
                <a:ln>
                  <a:noFill/>
                </a:ln>
                <a:solidFill>
                  <a:srgbClr val="990000"/>
                </a:solidFill>
                <a:effectLst/>
                <a:uLnTx/>
                <a:uFillTx/>
                <a:latin typeface="Arial"/>
                <a:ea typeface="+mj-ea"/>
                <a:cs typeface="Arial"/>
              </a:rPr>
              <a:t>Cache Eviction</a:t>
            </a:r>
          </a:p>
        </p:txBody>
      </p:sp>
    </p:spTree>
    <p:extLst>
      <p:ext uri="{BB962C8B-B14F-4D97-AF65-F5344CB8AC3E}">
        <p14:creationId xmlns:p14="http://schemas.microsoft.com/office/powerpoint/2010/main" val="1563608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4616648"/>
          </a:xfrm>
          <a:prstGeom prst="rect">
            <a:avLst/>
          </a:prstGeom>
          <a:noFill/>
        </p:spPr>
        <p:txBody>
          <a:bodyPr wrap="square" rtlCol="0">
            <a:spAutoFit/>
          </a:bodyPr>
          <a:lstStyle/>
          <a:p>
            <a:pPr lvl="0">
              <a:spcBef>
                <a:spcPct val="0"/>
              </a:spcBef>
              <a:defRPr/>
            </a:pPr>
            <a:r>
              <a:rPr lang="en-US" sz="2400" b="1" dirty="0">
                <a:latin typeface="Arial"/>
                <a:cs typeface="Arial"/>
              </a:rPr>
              <a:t>When to Evict?</a:t>
            </a:r>
            <a:endParaRPr lang="en-US" b="1" dirty="0">
              <a:solidFill>
                <a:schemeClr val="bg2">
                  <a:lumMod val="10000"/>
                </a:schemeClr>
              </a:solidFill>
              <a:latin typeface="Arial"/>
              <a:cs typeface="Arial"/>
            </a:endParaRP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charset="0"/>
                <a:ea typeface="Arial" charset="0"/>
                <a:cs typeface="Arial" charset="0"/>
              </a:rPr>
              <a:t>If you request a new frame, and there are no more frames left:</a:t>
            </a:r>
          </a:p>
          <a:p>
            <a:pPr algn="ctr">
              <a:spcBef>
                <a:spcPct val="0"/>
              </a:spcBef>
              <a:defRPr/>
            </a:pP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palloc_get_page</a:t>
            </a:r>
            <a:r>
              <a:rPr lang="en-US" dirty="0">
                <a:solidFill>
                  <a:schemeClr val="bg2">
                    <a:lumMod val="10000"/>
                  </a:schemeClr>
                </a:solidFill>
                <a:latin typeface="Arial" charset="0"/>
                <a:ea typeface="Courier New" charset="0"/>
                <a:cs typeface="Arial" charset="0"/>
              </a:rPr>
              <a:t> returns a </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NULL</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You need to free memory from the cache. This is eviction.</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b="1" dirty="0">
                <a:latin typeface="Arial"/>
                <a:cs typeface="Arial"/>
              </a:rPr>
              <a:t>How do I evict a frame?</a:t>
            </a: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charset="0"/>
                <a:ea typeface="Courier New" charset="0"/>
                <a:cs typeface="Arial" charset="0"/>
              </a:rPr>
              <a:t>Write the information of the page mapped by the frame into the disk. Once you do this, you can clear the frame with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pagedir_clear_page</a:t>
            </a:r>
            <a:r>
              <a:rPr lang="en-US" dirty="0">
                <a:solidFill>
                  <a:schemeClr val="bg2">
                    <a:lumMod val="10000"/>
                  </a:schemeClr>
                </a:solidFill>
                <a:latin typeface="Arial" charset="0"/>
                <a:ea typeface="Courier New" charset="0"/>
                <a:cs typeface="Arial" charset="0"/>
              </a:rPr>
              <a:t> and reallocate the frame to another page with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palloc_get_page</a:t>
            </a:r>
            <a:r>
              <a:rPr lang="en-US" dirty="0">
                <a:solidFill>
                  <a:schemeClr val="bg2">
                    <a:lumMod val="10000"/>
                  </a:schemeClr>
                </a:solidFill>
                <a:latin typeface="Arial" charset="0"/>
                <a:ea typeface="Courier New" charset="0"/>
                <a:cs typeface="Arial" charset="0"/>
              </a:rPr>
              <a:t> again.</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Make sure you keep track of which pages are written to the disk. This is called a swap table.</a:t>
            </a:r>
          </a:p>
        </p:txBody>
      </p:sp>
    </p:spTree>
    <p:extLst>
      <p:ext uri="{BB962C8B-B14F-4D97-AF65-F5344CB8AC3E}">
        <p14:creationId xmlns:p14="http://schemas.microsoft.com/office/powerpoint/2010/main" val="198992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56508"/>
            <a:ext cx="7399800" cy="4062651"/>
          </a:xfrm>
          <a:prstGeom prst="rect">
            <a:avLst/>
          </a:prstGeom>
          <a:noFill/>
        </p:spPr>
        <p:txBody>
          <a:bodyPr wrap="square" rtlCol="0">
            <a:spAutoFit/>
          </a:bodyPr>
          <a:lstStyle/>
          <a:p>
            <a:pPr lvl="0">
              <a:spcBef>
                <a:spcPct val="0"/>
              </a:spcBef>
              <a:defRPr/>
            </a:pPr>
            <a:r>
              <a:rPr lang="en-US" sz="2400" b="1" dirty="0">
                <a:latin typeface="Arial"/>
                <a:cs typeface="Arial"/>
              </a:rPr>
              <a:t>Another table…? Yes, the Swap Table.</a:t>
            </a:r>
            <a:endParaRPr lang="en-US" b="1" dirty="0">
              <a:solidFill>
                <a:schemeClr val="bg2">
                  <a:lumMod val="10000"/>
                </a:schemeClr>
              </a:solidFill>
              <a:latin typeface="Arial"/>
              <a:cs typeface="Arial"/>
            </a:endParaRP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charset="0"/>
                <a:ea typeface="Arial" charset="0"/>
                <a:cs typeface="Arial" charset="0"/>
              </a:rPr>
              <a:t>Yes, in order to keep track of which pages are written to which sections of disk in order to retrieve the information later.</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This can be done with a global bitmap.</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Swapping can be done with a block device (</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devices/</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block.h</a:t>
            </a:r>
            <a:r>
              <a:rPr lang="en-US" dirty="0">
                <a:solidFill>
                  <a:schemeClr val="bg2">
                    <a:lumMod val="10000"/>
                  </a:schemeClr>
                </a:solidFill>
                <a:latin typeface="Arial" charset="0"/>
                <a:ea typeface="Courier New" charset="0"/>
                <a:cs typeface="Arial" charset="0"/>
              </a:rPr>
              <a:t>)</a:t>
            </a:r>
          </a:p>
          <a:p>
            <a:pPr>
              <a:spcBef>
                <a:spcPct val="0"/>
              </a:spcBef>
              <a:defRPr/>
            </a:pPr>
            <a:r>
              <a:rPr lang="en-US" dirty="0">
                <a:solidFill>
                  <a:schemeClr val="bg2">
                    <a:lumMod val="10000"/>
                  </a:schemeClr>
                </a:solidFill>
                <a:latin typeface="Arial" charset="0"/>
                <a:ea typeface="Courier New" charset="0"/>
                <a:cs typeface="Arial" charset="0"/>
              </a:rPr>
              <a:t>Each sector of the disk is 512 bytes</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You need to keep track of which sectors are free and which are not (use a </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&lt;</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bitmap.h</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&gt;</a:t>
            </a:r>
            <a:r>
              <a:rPr lang="en-US" dirty="0">
                <a:solidFill>
                  <a:schemeClr val="bg2">
                    <a:lumMod val="10000"/>
                  </a:schemeClr>
                </a:solidFill>
                <a:latin typeface="Arial" charset="0"/>
                <a:ea typeface="Courier New" charset="0"/>
                <a:cs typeface="Arial" charset="0"/>
              </a:rPr>
              <a:t>)</a:t>
            </a:r>
          </a:p>
          <a:p>
            <a:pPr>
              <a:spcBef>
                <a:spcPct val="0"/>
              </a:spcBef>
              <a:defRPr/>
            </a:pPr>
            <a:r>
              <a:rPr lang="en-US" dirty="0">
                <a:solidFill>
                  <a:schemeClr val="bg2">
                    <a:lumMod val="10000"/>
                  </a:schemeClr>
                </a:solidFill>
                <a:latin typeface="Arial" charset="0"/>
                <a:ea typeface="Courier New" charset="0"/>
                <a:cs typeface="Arial" charset="0"/>
              </a:rPr>
              <a:t>	If you use a bitmap, you don’t need swap table </a:t>
            </a:r>
            <a:r>
              <a:rPr lang="en-US" dirty="0" err="1">
                <a:solidFill>
                  <a:schemeClr val="bg2">
                    <a:lumMod val="10000"/>
                  </a:schemeClr>
                </a:solidFill>
                <a:latin typeface="Arial" charset="0"/>
                <a:ea typeface="Courier New" charset="0"/>
                <a:cs typeface="Arial" charset="0"/>
              </a:rPr>
              <a:t>entires</a:t>
            </a:r>
            <a:r>
              <a:rPr lang="en-US" dirty="0">
                <a:solidFill>
                  <a:schemeClr val="bg2">
                    <a:lumMod val="10000"/>
                  </a:schemeClr>
                </a:solidFill>
                <a:latin typeface="Arial" charset="0"/>
                <a:ea typeface="Courier New" charset="0"/>
                <a:cs typeface="Arial" charset="0"/>
              </a:rPr>
              <a:t>, you can just initialize a swap table and use the bitmap for all your bookkeeping.</a:t>
            </a:r>
          </a:p>
        </p:txBody>
      </p:sp>
    </p:spTree>
    <p:extLst>
      <p:ext uri="{BB962C8B-B14F-4D97-AF65-F5344CB8AC3E}">
        <p14:creationId xmlns:p14="http://schemas.microsoft.com/office/powerpoint/2010/main" val="3903725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56508"/>
            <a:ext cx="7399800" cy="4893647"/>
          </a:xfrm>
          <a:prstGeom prst="rect">
            <a:avLst/>
          </a:prstGeom>
          <a:noFill/>
        </p:spPr>
        <p:txBody>
          <a:bodyPr wrap="square" rtlCol="0">
            <a:spAutoFit/>
          </a:bodyPr>
          <a:lstStyle/>
          <a:p>
            <a:pPr lvl="0">
              <a:spcBef>
                <a:spcPct val="0"/>
              </a:spcBef>
              <a:defRPr/>
            </a:pPr>
            <a:r>
              <a:rPr lang="en-US" sz="2400" b="1" dirty="0">
                <a:latin typeface="Arial"/>
                <a:cs typeface="Arial"/>
              </a:rPr>
              <a:t>I’m confused again</a:t>
            </a:r>
            <a:endParaRPr lang="en-US" b="1" dirty="0">
              <a:solidFill>
                <a:schemeClr val="bg2">
                  <a:lumMod val="10000"/>
                </a:schemeClr>
              </a:solidFill>
              <a:latin typeface="Arial"/>
              <a:cs typeface="Arial"/>
            </a:endParaRP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charset="0"/>
                <a:ea typeface="Arial" charset="0"/>
                <a:cs typeface="Arial" charset="0"/>
              </a:rPr>
              <a:t>It’s ok, here’s another summary:</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b="1" dirty="0">
                <a:latin typeface="Arial"/>
                <a:cs typeface="Arial"/>
              </a:rPr>
              <a:t>Evicting to Disk</a:t>
            </a: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During a page fault, if </a:t>
            </a:r>
            <a:r>
              <a:rPr lang="en-US" dirty="0" err="1">
                <a:solidFill>
                  <a:schemeClr val="bg2">
                    <a:lumMod val="10000"/>
                  </a:schemeClr>
                </a:solidFill>
                <a:latin typeface="Arial" charset="0"/>
                <a:ea typeface="Courier New" charset="0"/>
                <a:cs typeface="Arial" charset="0"/>
              </a:rPr>
              <a:t>palloc_get_page</a:t>
            </a:r>
            <a:r>
              <a:rPr lang="en-US" dirty="0">
                <a:solidFill>
                  <a:schemeClr val="bg2">
                    <a:lumMod val="10000"/>
                  </a:schemeClr>
                </a:solidFill>
                <a:latin typeface="Arial" charset="0"/>
                <a:ea typeface="Courier New" charset="0"/>
                <a:cs typeface="Arial" charset="0"/>
              </a:rPr>
              <a:t> returns a NULL, it means the cache is full.</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Evict a frame from the cache</a:t>
            </a:r>
          </a:p>
          <a:p>
            <a:pPr>
              <a:spcBef>
                <a:spcPct val="0"/>
              </a:spcBef>
              <a:defRPr/>
            </a:pPr>
            <a:r>
              <a:rPr lang="en-US" dirty="0">
                <a:solidFill>
                  <a:schemeClr val="bg2">
                    <a:lumMod val="10000"/>
                  </a:schemeClr>
                </a:solidFill>
                <a:latin typeface="Arial" charset="0"/>
                <a:ea typeface="Courier New" charset="0"/>
                <a:cs typeface="Arial" charset="0"/>
              </a:rPr>
              <a:t>Reallocate the frame to the requested </a:t>
            </a:r>
            <a:r>
              <a:rPr lang="en-US" dirty="0" err="1">
                <a:solidFill>
                  <a:schemeClr val="bg2">
                    <a:lumMod val="10000"/>
                  </a:schemeClr>
                </a:solidFill>
                <a:latin typeface="Arial" charset="0"/>
                <a:ea typeface="Courier New" charset="0"/>
                <a:cs typeface="Arial" charset="0"/>
              </a:rPr>
              <a:t>vaddr</a:t>
            </a:r>
            <a:r>
              <a:rPr lang="en-US" dirty="0">
                <a:solidFill>
                  <a:schemeClr val="bg2">
                    <a:lumMod val="10000"/>
                  </a:schemeClr>
                </a:solidFill>
                <a:latin typeface="Arial" charset="0"/>
                <a:ea typeface="Courier New" charset="0"/>
                <a:cs typeface="Arial" charset="0"/>
              </a:rPr>
              <a:t>.</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b="1" dirty="0">
                <a:latin typeface="Arial"/>
                <a:cs typeface="Arial"/>
              </a:rPr>
              <a:t>Reading from Disk</a:t>
            </a:r>
          </a:p>
          <a:p>
            <a:pPr>
              <a:spcBef>
                <a:spcPct val="0"/>
              </a:spcBef>
              <a:defRPr/>
            </a:pPr>
            <a:r>
              <a:rPr lang="en-US" dirty="0">
                <a:solidFill>
                  <a:schemeClr val="bg2">
                    <a:lumMod val="10000"/>
                  </a:schemeClr>
                </a:solidFill>
                <a:latin typeface="Arial"/>
                <a:ea typeface="Courier New" charset="0"/>
                <a:cs typeface="Arial"/>
              </a:rPr>
              <a:t>During a page fault, if the page has been allocated but cannot be found, you need to find it in the disk.</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Evict a frame (least recently used is best) from the cache</a:t>
            </a:r>
          </a:p>
          <a:p>
            <a:pPr>
              <a:spcBef>
                <a:spcPct val="0"/>
              </a:spcBef>
              <a:defRPr/>
            </a:pPr>
            <a:r>
              <a:rPr lang="en-US" dirty="0">
                <a:solidFill>
                  <a:schemeClr val="bg2">
                    <a:lumMod val="10000"/>
                  </a:schemeClr>
                </a:solidFill>
                <a:latin typeface="Arial" charset="0"/>
                <a:ea typeface="Courier New" charset="0"/>
                <a:cs typeface="Arial" charset="0"/>
              </a:rPr>
              <a:t>Read the needed frame back into the cache. Free this spot in disk.</a:t>
            </a:r>
          </a:p>
        </p:txBody>
      </p:sp>
    </p:spTree>
    <p:extLst>
      <p:ext uri="{BB962C8B-B14F-4D97-AF65-F5344CB8AC3E}">
        <p14:creationId xmlns:p14="http://schemas.microsoft.com/office/powerpoint/2010/main" val="340020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687" y="977900"/>
            <a:ext cx="7399800" cy="4708981"/>
          </a:xfrm>
          <a:prstGeom prst="rect">
            <a:avLst/>
          </a:prstGeom>
          <a:noFill/>
        </p:spPr>
        <p:txBody>
          <a:bodyPr wrap="square" rtlCol="0">
            <a:spAutoFit/>
          </a:bodyPr>
          <a:lstStyle/>
          <a:p>
            <a:pPr lvl="0">
              <a:spcBef>
                <a:spcPct val="0"/>
              </a:spcBef>
              <a:defRPr/>
            </a:pPr>
            <a:r>
              <a:rPr lang="en-US" sz="2400" b="1" dirty="0">
                <a:latin typeface="Arial"/>
                <a:cs typeface="Arial"/>
              </a:rPr>
              <a:t>Definitions First</a:t>
            </a:r>
          </a:p>
          <a:p>
            <a:pPr>
              <a:spcBef>
                <a:spcPct val="0"/>
              </a:spcBef>
              <a:defRPr/>
            </a:pPr>
            <a:endParaRPr lang="en-US" sz="2400" b="1" dirty="0">
              <a:latin typeface="Arial"/>
              <a:cs typeface="Arial"/>
            </a:endParaRPr>
          </a:p>
          <a:p>
            <a:pPr lvl="0">
              <a:spcBef>
                <a:spcPct val="0"/>
              </a:spcBef>
              <a:defRPr/>
            </a:pPr>
            <a:r>
              <a:rPr lang="en-US" b="1" dirty="0">
                <a:solidFill>
                  <a:schemeClr val="bg2">
                    <a:lumMod val="10000"/>
                  </a:schemeClr>
                </a:solidFill>
                <a:latin typeface="Arial"/>
                <a:cs typeface="Arial"/>
              </a:rPr>
              <a:t>Virtual Address: </a:t>
            </a:r>
            <a:r>
              <a:rPr lang="en-US" dirty="0">
                <a:solidFill>
                  <a:schemeClr val="bg2">
                    <a:lumMod val="10000"/>
                  </a:schemeClr>
                </a:solidFill>
                <a:latin typeface="Arial"/>
                <a:cs typeface="Arial"/>
              </a:rPr>
              <a:t>“Physical Address” in the eyes of a </a:t>
            </a:r>
            <a:r>
              <a:rPr lang="en-US" dirty="0" err="1">
                <a:solidFill>
                  <a:schemeClr val="bg2">
                    <a:lumMod val="10000"/>
                  </a:schemeClr>
                </a:solidFill>
                <a:latin typeface="Arial"/>
                <a:cs typeface="Arial"/>
              </a:rPr>
              <a:t>procses</a:t>
            </a:r>
            <a:endParaRPr lang="en-US" b="1" dirty="0">
              <a:solidFill>
                <a:schemeClr val="bg2">
                  <a:lumMod val="10000"/>
                </a:schemeClr>
              </a:solidFill>
              <a:latin typeface="Arial"/>
              <a:cs typeface="Arial"/>
            </a:endParaRPr>
          </a:p>
          <a:p>
            <a:pPr lvl="0">
              <a:spcBef>
                <a:spcPct val="0"/>
              </a:spcBef>
              <a:defRPr/>
            </a:pPr>
            <a:endParaRPr lang="en-US" b="1" dirty="0">
              <a:solidFill>
                <a:schemeClr val="bg2">
                  <a:lumMod val="10000"/>
                </a:schemeClr>
              </a:solidFill>
              <a:latin typeface="Arial"/>
              <a:cs typeface="Arial"/>
            </a:endParaRPr>
          </a:p>
          <a:p>
            <a:pPr lvl="0">
              <a:spcBef>
                <a:spcPct val="0"/>
              </a:spcBef>
              <a:defRPr/>
            </a:pPr>
            <a:r>
              <a:rPr lang="en-US" b="1" dirty="0">
                <a:solidFill>
                  <a:schemeClr val="bg2">
                    <a:lumMod val="10000"/>
                  </a:schemeClr>
                </a:solidFill>
                <a:latin typeface="Arial"/>
                <a:cs typeface="Arial"/>
              </a:rPr>
              <a:t>Page Fault: </a:t>
            </a:r>
            <a:r>
              <a:rPr lang="en-US" dirty="0">
                <a:solidFill>
                  <a:schemeClr val="bg2">
                    <a:lumMod val="10000"/>
                  </a:schemeClr>
                </a:solidFill>
                <a:latin typeface="Arial"/>
                <a:cs typeface="Arial"/>
              </a:rPr>
              <a:t>Process accessing memory not allocated to it</a:t>
            </a:r>
          </a:p>
          <a:p>
            <a:pPr lvl="0">
              <a:spcBef>
                <a:spcPct val="0"/>
              </a:spcBef>
              <a:defRPr/>
            </a:pPr>
            <a:r>
              <a:rPr lang="en-US" b="1" dirty="0">
                <a:solidFill>
                  <a:schemeClr val="bg2">
                    <a:lumMod val="10000"/>
                  </a:schemeClr>
                </a:solidFill>
                <a:latin typeface="Arial"/>
                <a:cs typeface="Arial"/>
              </a:rPr>
              <a:t>Page</a:t>
            </a:r>
            <a:r>
              <a:rPr lang="en-US" dirty="0">
                <a:solidFill>
                  <a:schemeClr val="bg2">
                    <a:lumMod val="10000"/>
                  </a:schemeClr>
                </a:solidFill>
                <a:latin typeface="Arial"/>
                <a:cs typeface="Arial"/>
              </a:rPr>
              <a:t>: A section of virtual memory</a:t>
            </a:r>
          </a:p>
          <a:p>
            <a:pPr lvl="0">
              <a:spcBef>
                <a:spcPct val="0"/>
              </a:spcBef>
              <a:defRPr/>
            </a:pPr>
            <a:r>
              <a:rPr lang="en-US" b="1" dirty="0">
                <a:solidFill>
                  <a:schemeClr val="bg2">
                    <a:lumMod val="10000"/>
                  </a:schemeClr>
                </a:solidFill>
                <a:latin typeface="Arial"/>
                <a:cs typeface="Arial"/>
              </a:rPr>
              <a:t>Page Table</a:t>
            </a:r>
            <a:r>
              <a:rPr lang="en-US" dirty="0">
                <a:solidFill>
                  <a:schemeClr val="bg2">
                    <a:lumMod val="10000"/>
                  </a:schemeClr>
                </a:solidFill>
                <a:latin typeface="Arial"/>
                <a:cs typeface="Arial"/>
              </a:rPr>
              <a:t>: A table of pages each process has that keeps track of which pages has been allocated to it</a:t>
            </a:r>
          </a:p>
          <a:p>
            <a:pPr lvl="0">
              <a:spcBef>
                <a:spcPct val="0"/>
              </a:spcBef>
              <a:defRPr/>
            </a:pPr>
            <a:endParaRPr lang="en-US" dirty="0">
              <a:solidFill>
                <a:schemeClr val="bg2">
                  <a:lumMod val="10000"/>
                </a:schemeClr>
              </a:solidFill>
              <a:latin typeface="Arial"/>
              <a:cs typeface="Arial"/>
            </a:endParaRPr>
          </a:p>
          <a:p>
            <a:pPr lvl="0">
              <a:spcBef>
                <a:spcPct val="0"/>
              </a:spcBef>
              <a:defRPr/>
            </a:pPr>
            <a:r>
              <a:rPr lang="en-US" b="1" dirty="0">
                <a:solidFill>
                  <a:schemeClr val="bg2">
                    <a:lumMod val="10000"/>
                  </a:schemeClr>
                </a:solidFill>
                <a:latin typeface="Arial"/>
                <a:cs typeface="Arial"/>
              </a:rPr>
              <a:t>Frame</a:t>
            </a:r>
            <a:r>
              <a:rPr lang="en-US" dirty="0">
                <a:solidFill>
                  <a:schemeClr val="bg2">
                    <a:lumMod val="10000"/>
                  </a:schemeClr>
                </a:solidFill>
                <a:latin typeface="Arial"/>
                <a:cs typeface="Arial"/>
              </a:rPr>
              <a:t>: A section of physical memory</a:t>
            </a:r>
          </a:p>
          <a:p>
            <a:pPr lvl="0">
              <a:spcBef>
                <a:spcPct val="0"/>
              </a:spcBef>
              <a:defRPr/>
            </a:pPr>
            <a:r>
              <a:rPr lang="en-US" b="1" dirty="0">
                <a:solidFill>
                  <a:schemeClr val="bg2">
                    <a:lumMod val="10000"/>
                  </a:schemeClr>
                </a:solidFill>
                <a:latin typeface="Arial"/>
                <a:cs typeface="Arial"/>
              </a:rPr>
              <a:t>Frame Table</a:t>
            </a:r>
            <a:r>
              <a:rPr lang="en-US" dirty="0">
                <a:solidFill>
                  <a:schemeClr val="bg2">
                    <a:lumMod val="10000"/>
                  </a:schemeClr>
                </a:solidFill>
                <a:latin typeface="Arial"/>
                <a:cs typeface="Arial"/>
              </a:rPr>
              <a:t>: Stores information about the frames you have allocated from the cache.</a:t>
            </a:r>
          </a:p>
          <a:p>
            <a:pPr lvl="0">
              <a:spcBef>
                <a:spcPct val="0"/>
              </a:spcBef>
              <a:defRPr/>
            </a:pPr>
            <a:endParaRPr lang="en-US" dirty="0">
              <a:solidFill>
                <a:schemeClr val="bg2">
                  <a:lumMod val="10000"/>
                </a:schemeClr>
              </a:solidFill>
              <a:latin typeface="Arial"/>
              <a:cs typeface="Arial"/>
            </a:endParaRPr>
          </a:p>
          <a:p>
            <a:pPr lvl="0">
              <a:spcBef>
                <a:spcPct val="0"/>
              </a:spcBef>
              <a:defRPr/>
            </a:pPr>
            <a:r>
              <a:rPr lang="en-US" b="1" dirty="0">
                <a:solidFill>
                  <a:schemeClr val="bg2">
                    <a:lumMod val="10000"/>
                  </a:schemeClr>
                </a:solidFill>
                <a:latin typeface="Arial"/>
                <a:cs typeface="Arial"/>
              </a:rPr>
              <a:t>Swap</a:t>
            </a:r>
            <a:r>
              <a:rPr lang="en-US" dirty="0">
                <a:solidFill>
                  <a:schemeClr val="bg2">
                    <a:lumMod val="10000"/>
                  </a:schemeClr>
                </a:solidFill>
                <a:latin typeface="Arial"/>
                <a:cs typeface="Arial"/>
              </a:rPr>
              <a:t>: Writing / reading between the cache and the disk</a:t>
            </a:r>
          </a:p>
          <a:p>
            <a:pPr lvl="0">
              <a:spcBef>
                <a:spcPct val="0"/>
              </a:spcBef>
              <a:defRPr/>
            </a:pPr>
            <a:r>
              <a:rPr lang="en-US" b="1" dirty="0">
                <a:solidFill>
                  <a:schemeClr val="bg2">
                    <a:lumMod val="10000"/>
                  </a:schemeClr>
                </a:solidFill>
                <a:latin typeface="Arial"/>
                <a:cs typeface="Arial"/>
              </a:rPr>
              <a:t>Swap Table</a:t>
            </a:r>
            <a:r>
              <a:rPr lang="en-US" dirty="0">
                <a:solidFill>
                  <a:schemeClr val="bg2">
                    <a:lumMod val="10000"/>
                  </a:schemeClr>
                </a:solidFill>
                <a:latin typeface="Arial"/>
                <a:cs typeface="Arial"/>
              </a:rPr>
              <a:t>: Keeps track of which pages are written in which section of disk.</a:t>
            </a:r>
          </a:p>
        </p:txBody>
      </p:sp>
    </p:spTree>
    <p:extLst>
      <p:ext uri="{BB962C8B-B14F-4D97-AF65-F5344CB8AC3E}">
        <p14:creationId xmlns:p14="http://schemas.microsoft.com/office/powerpoint/2010/main" val="56736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u="none" strike="noStrike" kern="1200" cap="none" spc="0" normalizeH="0" baseline="0" noProof="0" dirty="0">
                <a:ln>
                  <a:noFill/>
                </a:ln>
                <a:solidFill>
                  <a:srgbClr val="990000"/>
                </a:solidFill>
                <a:effectLst/>
                <a:uLnTx/>
                <a:uFillTx/>
                <a:latin typeface="Arial"/>
                <a:ea typeface="+mj-ea"/>
                <a:cs typeface="Arial"/>
              </a:rPr>
              <a:t>Part 3</a:t>
            </a:r>
            <a:br>
              <a:rPr kumimoji="0" lang="en-US" sz="4400" u="none" strike="noStrike" kern="1200" cap="none" spc="0" normalizeH="0" baseline="0" noProof="0" dirty="0">
                <a:ln>
                  <a:noFill/>
                </a:ln>
                <a:solidFill>
                  <a:srgbClr val="990000"/>
                </a:solidFill>
                <a:effectLst/>
                <a:uLnTx/>
                <a:uFillTx/>
                <a:latin typeface="Arial"/>
                <a:ea typeface="+mj-ea"/>
                <a:cs typeface="Arial"/>
              </a:rPr>
            </a:br>
            <a:r>
              <a:rPr kumimoji="0" lang="en-US" sz="2750" u="none" strike="noStrike" kern="1200" cap="none" spc="0" normalizeH="0" baseline="0" noProof="0" dirty="0">
                <a:ln>
                  <a:noFill/>
                </a:ln>
                <a:solidFill>
                  <a:srgbClr val="990000"/>
                </a:solidFill>
                <a:effectLst/>
                <a:uLnTx/>
                <a:uFillTx/>
                <a:latin typeface="Arial"/>
                <a:ea typeface="+mj-ea"/>
                <a:cs typeface="Arial"/>
              </a:rPr>
              <a:t>Memory Mapping</a:t>
            </a:r>
          </a:p>
        </p:txBody>
      </p:sp>
    </p:spTree>
    <p:extLst>
      <p:ext uri="{BB962C8B-B14F-4D97-AF65-F5344CB8AC3E}">
        <p14:creationId xmlns:p14="http://schemas.microsoft.com/office/powerpoint/2010/main" val="1457582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56508"/>
            <a:ext cx="7399800" cy="4339650"/>
          </a:xfrm>
          <a:prstGeom prst="rect">
            <a:avLst/>
          </a:prstGeom>
          <a:noFill/>
        </p:spPr>
        <p:txBody>
          <a:bodyPr wrap="square" rtlCol="0">
            <a:spAutoFit/>
          </a:bodyPr>
          <a:lstStyle/>
          <a:p>
            <a:pPr lvl="0">
              <a:spcBef>
                <a:spcPct val="0"/>
              </a:spcBef>
              <a:defRPr/>
            </a:pPr>
            <a:r>
              <a:rPr lang="en-US" sz="2400" b="1" dirty="0">
                <a:latin typeface="Arial"/>
                <a:cs typeface="Arial"/>
              </a:rPr>
              <a:t>Memory Mapping </a:t>
            </a:r>
            <a:r>
              <a:rPr lang="en-US" sz="2400" b="1" dirty="0" err="1">
                <a:latin typeface="Arial"/>
                <a:cs typeface="Arial"/>
              </a:rPr>
              <a:t>Syscalls</a:t>
            </a:r>
            <a:endParaRPr lang="en-US" b="1" dirty="0">
              <a:solidFill>
                <a:schemeClr val="bg2">
                  <a:lumMod val="10000"/>
                </a:schemeClr>
              </a:solidFill>
              <a:latin typeface="Arial"/>
              <a:cs typeface="Arial"/>
            </a:endParaRPr>
          </a:p>
          <a:p>
            <a:pPr>
              <a:spcBef>
                <a:spcPct val="0"/>
              </a:spcBef>
              <a:defRPr/>
            </a:pPr>
            <a:endParaRPr lang="en-US" dirty="0">
              <a:solidFill>
                <a:schemeClr val="bg2">
                  <a:lumMod val="10000"/>
                </a:schemeClr>
              </a:solidFill>
              <a:latin typeface="Courier New" charset="0"/>
              <a:ea typeface="Courier New" charset="0"/>
              <a:cs typeface="Courier New" charset="0"/>
            </a:endParaRPr>
          </a:p>
          <a:p>
            <a:pPr>
              <a:spcBef>
                <a:spcPct val="0"/>
              </a:spcBef>
              <a:defRPr/>
            </a:pPr>
            <a:r>
              <a:rPr lang="en-US" dirty="0">
                <a:solidFill>
                  <a:schemeClr val="bg2">
                    <a:lumMod val="10000"/>
                  </a:schemeClr>
                </a:solidFill>
                <a:latin typeface="Arial" charset="0"/>
                <a:ea typeface="Arial" charset="0"/>
                <a:cs typeface="Arial" charset="0"/>
              </a:rPr>
              <a:t>You need to support two new </a:t>
            </a:r>
            <a:r>
              <a:rPr lang="en-US" dirty="0" err="1">
                <a:solidFill>
                  <a:schemeClr val="bg2">
                    <a:lumMod val="10000"/>
                  </a:schemeClr>
                </a:solidFill>
                <a:latin typeface="Arial" charset="0"/>
                <a:ea typeface="Arial" charset="0"/>
                <a:cs typeface="Arial" charset="0"/>
              </a:rPr>
              <a:t>syscalls</a:t>
            </a:r>
            <a:r>
              <a:rPr lang="en-US" dirty="0">
                <a:solidFill>
                  <a:schemeClr val="bg2">
                    <a:lumMod val="10000"/>
                  </a:schemeClr>
                </a:solidFill>
                <a:latin typeface="Arial" charset="0"/>
                <a:ea typeface="Arial" charset="0"/>
                <a:cs typeface="Arial" charset="0"/>
              </a:rPr>
              <a:t>:</a:t>
            </a:r>
          </a:p>
          <a:p>
            <a:pPr>
              <a:spcBef>
                <a:spcPct val="0"/>
              </a:spcBef>
              <a:defRPr/>
            </a:pPr>
            <a:r>
              <a:rPr lang="en-US" dirty="0">
                <a:solidFill>
                  <a:schemeClr val="bg2">
                    <a:lumMod val="10000"/>
                  </a:schemeClr>
                </a:solidFill>
                <a:latin typeface="Arial" charset="0"/>
                <a:ea typeface="Courier New" charset="0"/>
                <a:cs typeface="Arial" charset="0"/>
              </a:rPr>
              <a:t>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mapid_t</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mmap</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int</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fd</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 void*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addr</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a:t>
            </a:r>
          </a:p>
          <a:p>
            <a:pPr>
              <a:spcBef>
                <a:spcPct val="0"/>
              </a:spcBef>
              <a:defRPr/>
            </a:pPr>
            <a:r>
              <a:rPr lang="en-US" dirty="0">
                <a:solidFill>
                  <a:schemeClr val="bg2">
                    <a:lumMod val="10000"/>
                  </a:schemeClr>
                </a:solidFill>
                <a:latin typeface="Arial" charset="0"/>
                <a:ea typeface="Courier New" charset="0"/>
                <a:cs typeface="Arial" charset="0"/>
              </a:rPr>
              <a:t>	</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void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munmap</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 (</a:t>
            </a:r>
            <a:r>
              <a:rPr lang="en-US" dirty="0" err="1">
                <a:solidFill>
                  <a:schemeClr val="bg2">
                    <a:lumMod val="10000"/>
                  </a:schemeClr>
                </a:solidFill>
                <a:latin typeface="Courier New" panose="02070309020205020404" pitchFamily="49" charset="0"/>
                <a:ea typeface="Courier New" charset="0"/>
                <a:cs typeface="Courier New" panose="02070309020205020404" pitchFamily="49" charset="0"/>
              </a:rPr>
              <a:t>mapid_t</a:t>
            </a:r>
            <a:r>
              <a:rPr lang="en-US" dirty="0">
                <a:solidFill>
                  <a:schemeClr val="bg2">
                    <a:lumMod val="10000"/>
                  </a:schemeClr>
                </a:solidFill>
                <a:latin typeface="Courier New" panose="02070309020205020404" pitchFamily="49" charset="0"/>
                <a:ea typeface="Courier New" charset="0"/>
                <a:cs typeface="Courier New" panose="02070309020205020404" pitchFamily="49" charset="0"/>
              </a:rPr>
              <a:t> mapping)</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Your task is to keep track of the memory used by memory mapped files</a:t>
            </a:r>
          </a:p>
          <a:p>
            <a:pPr>
              <a:spcBef>
                <a:spcPct val="0"/>
              </a:spcBef>
              <a:defRPr/>
            </a:pPr>
            <a:r>
              <a:rPr lang="en-US" dirty="0">
                <a:solidFill>
                  <a:schemeClr val="bg2">
                    <a:lumMod val="10000"/>
                  </a:schemeClr>
                </a:solidFill>
                <a:latin typeface="Arial" charset="0"/>
                <a:ea typeface="Courier New" charset="0"/>
                <a:cs typeface="Arial" charset="0"/>
              </a:rPr>
              <a:t>	</a:t>
            </a:r>
          </a:p>
          <a:p>
            <a:pPr>
              <a:spcBef>
                <a:spcPct val="0"/>
              </a:spcBef>
              <a:defRPr/>
            </a:pPr>
            <a:r>
              <a:rPr lang="en-US" dirty="0">
                <a:solidFill>
                  <a:schemeClr val="bg2">
                    <a:lumMod val="10000"/>
                  </a:schemeClr>
                </a:solidFill>
                <a:latin typeface="Arial" charset="0"/>
                <a:ea typeface="Courier New" charset="0"/>
                <a:cs typeface="Arial" charset="0"/>
              </a:rPr>
              <a:t>If a page fault happens and the </a:t>
            </a:r>
            <a:r>
              <a:rPr lang="en-US" dirty="0" err="1">
                <a:solidFill>
                  <a:schemeClr val="bg2">
                    <a:lumMod val="10000"/>
                  </a:schemeClr>
                </a:solidFill>
                <a:latin typeface="Arial" charset="0"/>
                <a:ea typeface="Courier New" charset="0"/>
                <a:cs typeface="Arial" charset="0"/>
              </a:rPr>
              <a:t>vaddr</a:t>
            </a:r>
            <a:r>
              <a:rPr lang="en-US" dirty="0">
                <a:solidFill>
                  <a:schemeClr val="bg2">
                    <a:lumMod val="10000"/>
                  </a:schemeClr>
                </a:solidFill>
                <a:latin typeface="Arial" charset="0"/>
                <a:ea typeface="Courier New" charset="0"/>
                <a:cs typeface="Arial" charset="0"/>
              </a:rPr>
              <a:t> is a memory mapped address, allocate the file memory instead of just allocating a new frame.</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You also need to make sure that memory mapped files don’t overlap other segments</a:t>
            </a:r>
          </a:p>
          <a:p>
            <a:pPr>
              <a:spcBef>
                <a:spcPct val="0"/>
              </a:spcBef>
              <a:defRPr/>
            </a:pPr>
            <a:endParaRPr lang="en-US" dirty="0">
              <a:solidFill>
                <a:schemeClr val="bg2">
                  <a:lumMod val="10000"/>
                </a:schemeClr>
              </a:solidFill>
              <a:latin typeface="Arial" charset="0"/>
              <a:ea typeface="Courier New" charset="0"/>
              <a:cs typeface="Arial" charset="0"/>
            </a:endParaRPr>
          </a:p>
          <a:p>
            <a:pPr>
              <a:spcBef>
                <a:spcPct val="0"/>
              </a:spcBef>
              <a:defRPr/>
            </a:pPr>
            <a:r>
              <a:rPr lang="en-US" dirty="0">
                <a:solidFill>
                  <a:schemeClr val="bg2">
                    <a:lumMod val="10000"/>
                  </a:schemeClr>
                </a:solidFill>
                <a:latin typeface="Arial" charset="0"/>
                <a:ea typeface="Courier New" charset="0"/>
                <a:cs typeface="Arial" charset="0"/>
              </a:rPr>
              <a:t>Hint: You need to allocate a lot of supplementary page </a:t>
            </a:r>
            <a:r>
              <a:rPr lang="en-US">
                <a:solidFill>
                  <a:schemeClr val="bg2">
                    <a:lumMod val="10000"/>
                  </a:schemeClr>
                </a:solidFill>
                <a:latin typeface="Arial" charset="0"/>
                <a:ea typeface="Courier New" charset="0"/>
                <a:cs typeface="Arial" charset="0"/>
              </a:rPr>
              <a:t>tables entries.</a:t>
            </a:r>
            <a:endParaRPr lang="en-US" dirty="0">
              <a:solidFill>
                <a:schemeClr val="bg2">
                  <a:lumMod val="10000"/>
                </a:schemeClr>
              </a:solidFill>
              <a:latin typeface="Arial" charset="0"/>
              <a:ea typeface="Courier New" charset="0"/>
              <a:cs typeface="Arial" charset="0"/>
            </a:endParaRPr>
          </a:p>
        </p:txBody>
      </p:sp>
    </p:spTree>
    <p:extLst>
      <p:ext uri="{BB962C8B-B14F-4D97-AF65-F5344CB8AC3E}">
        <p14:creationId xmlns:p14="http://schemas.microsoft.com/office/powerpoint/2010/main" val="93667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Questions &amp; Concerns?</a:t>
            </a:r>
            <a:endParaRPr lang="en-US" dirty="0">
              <a:solidFill>
                <a:schemeClr val="bg2">
                  <a:lumMod val="10000"/>
                </a:schemeClr>
              </a:solidFill>
              <a:latin typeface="Arial" charset="0"/>
              <a:ea typeface="Arial" charset="0"/>
              <a:cs typeface="Arial" charset="0"/>
            </a:endParaRPr>
          </a:p>
        </p:txBody>
      </p:sp>
    </p:spTree>
    <p:extLst>
      <p:ext uri="{BB962C8B-B14F-4D97-AF65-F5344CB8AC3E}">
        <p14:creationId xmlns:p14="http://schemas.microsoft.com/office/powerpoint/2010/main" val="192924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50" y="1338793"/>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3200" b="1" dirty="0">
                <a:solidFill>
                  <a:srgbClr val="990000"/>
                </a:solidFill>
                <a:latin typeface="Arial"/>
                <a:ea typeface="+mj-ea"/>
                <a:cs typeface="Arial"/>
              </a:rPr>
              <a:t>Overview</a:t>
            </a:r>
            <a:endParaRPr kumimoji="0" lang="en-US" sz="2750" u="none" strike="noStrike" kern="1200" cap="none" spc="0" normalizeH="0" baseline="0" noProof="0" dirty="0">
              <a:ln>
                <a:noFill/>
              </a:ln>
              <a:solidFill>
                <a:srgbClr val="990000"/>
              </a:solidFill>
              <a:effectLst/>
              <a:uLnTx/>
              <a:uFillTx/>
              <a:latin typeface="Arial"/>
              <a:ea typeface="+mj-ea"/>
              <a:cs typeface="Arial"/>
            </a:endParaRPr>
          </a:p>
        </p:txBody>
      </p:sp>
    </p:spTree>
    <p:extLst>
      <p:ext uri="{BB962C8B-B14F-4D97-AF65-F5344CB8AC3E}">
        <p14:creationId xmlns:p14="http://schemas.microsoft.com/office/powerpoint/2010/main" val="397454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687" y="977900"/>
            <a:ext cx="7399800" cy="3877985"/>
          </a:xfrm>
          <a:prstGeom prst="rect">
            <a:avLst/>
          </a:prstGeom>
          <a:noFill/>
        </p:spPr>
        <p:txBody>
          <a:bodyPr wrap="square" rtlCol="0">
            <a:spAutoFit/>
          </a:bodyPr>
          <a:lstStyle/>
          <a:p>
            <a:pPr lvl="0">
              <a:spcBef>
                <a:spcPct val="0"/>
              </a:spcBef>
              <a:defRPr/>
            </a:pPr>
            <a:r>
              <a:rPr lang="en-US" sz="2400" b="1" dirty="0">
                <a:latin typeface="Arial"/>
                <a:cs typeface="Arial"/>
              </a:rPr>
              <a:t>What is virtual memory?</a:t>
            </a:r>
          </a:p>
          <a:p>
            <a:pPr>
              <a:spcBef>
                <a:spcPct val="0"/>
              </a:spcBef>
              <a:defRPr/>
            </a:pPr>
            <a:endParaRPr lang="en-US" sz="2400" b="1" dirty="0">
              <a:latin typeface="Arial"/>
              <a:cs typeface="Arial"/>
            </a:endParaRPr>
          </a:p>
          <a:p>
            <a:pPr lvl="0">
              <a:spcBef>
                <a:spcPct val="0"/>
              </a:spcBef>
              <a:defRPr/>
            </a:pPr>
            <a:r>
              <a:rPr lang="en-US" b="1" dirty="0">
                <a:latin typeface="Arial"/>
                <a:cs typeface="Arial"/>
              </a:rPr>
              <a:t>Gives the illusion that every process has the entire cache to itself:</a:t>
            </a:r>
          </a:p>
          <a:p>
            <a:pPr lvl="0">
              <a:spcBef>
                <a:spcPct val="0"/>
              </a:spcBef>
              <a:defRPr/>
            </a:pPr>
            <a:endParaRPr lang="en-US" b="1" dirty="0">
              <a:solidFill>
                <a:schemeClr val="bg2">
                  <a:lumMod val="10000"/>
                </a:schemeClr>
              </a:solidFill>
              <a:latin typeface="Arial"/>
              <a:cs typeface="Arial"/>
            </a:endParaRPr>
          </a:p>
          <a:p>
            <a:pPr lvl="0">
              <a:spcBef>
                <a:spcPct val="0"/>
              </a:spcBef>
              <a:defRPr/>
            </a:pPr>
            <a:r>
              <a:rPr lang="en-US" dirty="0">
                <a:solidFill>
                  <a:schemeClr val="bg2">
                    <a:lumMod val="10000"/>
                  </a:schemeClr>
                </a:solidFill>
                <a:latin typeface="Arial"/>
                <a:cs typeface="Arial"/>
              </a:rPr>
              <a:t>Thread 1:</a:t>
            </a:r>
          </a:p>
          <a:p>
            <a:pPr lvl="0">
              <a:spcBef>
                <a:spcPct val="0"/>
              </a:spcBef>
              <a:defRPr/>
            </a:pPr>
            <a:r>
              <a:rPr lang="en-US" dirty="0">
                <a:solidFill>
                  <a:schemeClr val="bg2">
                    <a:lumMod val="10000"/>
                  </a:schemeClr>
                </a:solidFill>
                <a:latin typeface="Arial"/>
                <a:cs typeface="Arial"/>
              </a:rPr>
              <a:t>	0x80: Data 1a</a:t>
            </a:r>
          </a:p>
          <a:p>
            <a:pPr lvl="0">
              <a:spcBef>
                <a:spcPct val="0"/>
              </a:spcBef>
              <a:defRPr/>
            </a:pPr>
            <a:r>
              <a:rPr lang="en-US" dirty="0">
                <a:solidFill>
                  <a:schemeClr val="bg2">
                    <a:lumMod val="10000"/>
                  </a:schemeClr>
                </a:solidFill>
                <a:latin typeface="Arial"/>
                <a:cs typeface="Arial"/>
              </a:rPr>
              <a:t>	0x84: Data 1b</a:t>
            </a:r>
          </a:p>
          <a:p>
            <a:pPr lvl="0">
              <a:spcBef>
                <a:spcPct val="0"/>
              </a:spcBef>
              <a:defRPr/>
            </a:pPr>
            <a:r>
              <a:rPr lang="en-US" dirty="0">
                <a:solidFill>
                  <a:schemeClr val="bg2">
                    <a:lumMod val="10000"/>
                  </a:schemeClr>
                </a:solidFill>
                <a:latin typeface="Arial"/>
                <a:cs typeface="Arial"/>
              </a:rPr>
              <a:t>Thread 2:</a:t>
            </a:r>
          </a:p>
          <a:p>
            <a:pPr lvl="0">
              <a:spcBef>
                <a:spcPct val="0"/>
              </a:spcBef>
              <a:defRPr/>
            </a:pPr>
            <a:r>
              <a:rPr lang="en-US" dirty="0">
                <a:solidFill>
                  <a:schemeClr val="bg2">
                    <a:lumMod val="10000"/>
                  </a:schemeClr>
                </a:solidFill>
                <a:latin typeface="Arial"/>
                <a:cs typeface="Arial"/>
              </a:rPr>
              <a:t>	0x80: Data 2a</a:t>
            </a:r>
          </a:p>
          <a:p>
            <a:pPr lvl="0">
              <a:spcBef>
                <a:spcPct val="0"/>
              </a:spcBef>
              <a:defRPr/>
            </a:pPr>
            <a:r>
              <a:rPr lang="en-US" dirty="0">
                <a:solidFill>
                  <a:schemeClr val="bg2">
                    <a:lumMod val="10000"/>
                  </a:schemeClr>
                </a:solidFill>
                <a:latin typeface="Arial"/>
                <a:cs typeface="Arial"/>
              </a:rPr>
              <a:t>	0x84: Data 2b</a:t>
            </a:r>
          </a:p>
          <a:p>
            <a:pPr lvl="0">
              <a:spcBef>
                <a:spcPct val="0"/>
              </a:spcBef>
              <a:defRPr/>
            </a:pPr>
            <a:endParaRPr lang="en-US" dirty="0">
              <a:solidFill>
                <a:schemeClr val="bg2">
                  <a:lumMod val="10000"/>
                </a:schemeClr>
              </a:solidFill>
              <a:latin typeface="Arial"/>
              <a:cs typeface="Arial"/>
            </a:endParaRPr>
          </a:p>
          <a:p>
            <a:pPr lvl="0">
              <a:spcBef>
                <a:spcPct val="0"/>
              </a:spcBef>
              <a:defRPr/>
            </a:pPr>
            <a:r>
              <a:rPr lang="en-US" dirty="0">
                <a:solidFill>
                  <a:schemeClr val="bg2">
                    <a:lumMod val="10000"/>
                  </a:schemeClr>
                </a:solidFill>
                <a:latin typeface="Arial"/>
                <a:cs typeface="Arial"/>
              </a:rPr>
              <a:t>Physical Memory:</a:t>
            </a:r>
          </a:p>
          <a:p>
            <a:pPr lvl="0">
              <a:spcBef>
                <a:spcPct val="0"/>
              </a:spcBef>
              <a:defRPr/>
            </a:pPr>
            <a:r>
              <a:rPr lang="en-US" dirty="0">
                <a:solidFill>
                  <a:schemeClr val="bg2">
                    <a:lumMod val="10000"/>
                  </a:schemeClr>
                </a:solidFill>
                <a:latin typeface="Arial"/>
                <a:cs typeface="Arial"/>
              </a:rPr>
              <a:t>	</a:t>
            </a:r>
          </a:p>
        </p:txBody>
      </p:sp>
      <p:graphicFrame>
        <p:nvGraphicFramePr>
          <p:cNvPr id="2" name="Table 1"/>
          <p:cNvGraphicFramePr>
            <a:graphicFrameLocks noGrp="1"/>
          </p:cNvGraphicFramePr>
          <p:nvPr>
            <p:extLst>
              <p:ext uri="{D42A27DB-BD31-4B8C-83A1-F6EECF244321}">
                <p14:modId xmlns:p14="http://schemas.microsoft.com/office/powerpoint/2010/main" val="1312067613"/>
              </p:ext>
            </p:extLst>
          </p:nvPr>
        </p:nvGraphicFramePr>
        <p:xfrm>
          <a:off x="1595587" y="4670465"/>
          <a:ext cx="6096000" cy="37084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3259914005"/>
                    </a:ext>
                  </a:extLst>
                </a:gridCol>
                <a:gridCol w="1524000">
                  <a:extLst>
                    <a:ext uri="{9D8B030D-6E8A-4147-A177-3AD203B41FA5}">
                      <a16:colId xmlns:a16="http://schemas.microsoft.com/office/drawing/2014/main" val="1290014020"/>
                    </a:ext>
                  </a:extLst>
                </a:gridCol>
                <a:gridCol w="1524000">
                  <a:extLst>
                    <a:ext uri="{9D8B030D-6E8A-4147-A177-3AD203B41FA5}">
                      <a16:colId xmlns:a16="http://schemas.microsoft.com/office/drawing/2014/main" val="54932934"/>
                    </a:ext>
                  </a:extLst>
                </a:gridCol>
                <a:gridCol w="1524000">
                  <a:extLst>
                    <a:ext uri="{9D8B030D-6E8A-4147-A177-3AD203B41FA5}">
                      <a16:colId xmlns:a16="http://schemas.microsoft.com/office/drawing/2014/main" val="376188477"/>
                    </a:ext>
                  </a:extLst>
                </a:gridCol>
              </a:tblGrid>
              <a:tr h="370840">
                <a:tc>
                  <a:txBody>
                    <a:bodyPr/>
                    <a:lstStyle/>
                    <a:p>
                      <a:r>
                        <a:rPr lang="en-US" dirty="0"/>
                        <a:t>Data 1a</a:t>
                      </a:r>
                    </a:p>
                  </a:txBody>
                  <a:tcPr/>
                </a:tc>
                <a:tc>
                  <a:txBody>
                    <a:bodyPr/>
                    <a:lstStyle/>
                    <a:p>
                      <a:r>
                        <a:rPr lang="en-US" dirty="0"/>
                        <a:t>Data</a:t>
                      </a:r>
                      <a:r>
                        <a:rPr lang="en-US" baseline="0" dirty="0"/>
                        <a:t> 1b</a:t>
                      </a:r>
                      <a:endParaRPr lang="en-US" dirty="0"/>
                    </a:p>
                  </a:txBody>
                  <a:tcPr/>
                </a:tc>
                <a:tc>
                  <a:txBody>
                    <a:bodyPr/>
                    <a:lstStyle/>
                    <a:p>
                      <a:r>
                        <a:rPr lang="en-US" dirty="0"/>
                        <a:t>Data 2a</a:t>
                      </a:r>
                    </a:p>
                  </a:txBody>
                  <a:tcPr/>
                </a:tc>
                <a:tc>
                  <a:txBody>
                    <a:bodyPr/>
                    <a:lstStyle/>
                    <a:p>
                      <a:r>
                        <a:rPr lang="en-US" dirty="0"/>
                        <a:t>Data 2b</a:t>
                      </a:r>
                    </a:p>
                  </a:txBody>
                  <a:tcPr/>
                </a:tc>
                <a:extLst>
                  <a:ext uri="{0D108BD9-81ED-4DB2-BD59-A6C34878D82A}">
                    <a16:rowId xmlns:a16="http://schemas.microsoft.com/office/drawing/2014/main" val="1835159283"/>
                  </a:ext>
                </a:extLst>
              </a:tr>
            </a:tbl>
          </a:graphicData>
        </a:graphic>
      </p:graphicFrame>
    </p:spTree>
    <p:extLst>
      <p:ext uri="{BB962C8B-B14F-4D97-AF65-F5344CB8AC3E}">
        <p14:creationId xmlns:p14="http://schemas.microsoft.com/office/powerpoint/2010/main" val="141018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96700"/>
            <a:ext cx="3107267" cy="923330"/>
          </a:xfrm>
          <a:prstGeom prst="rect">
            <a:avLst/>
          </a:prstGeom>
          <a:noFill/>
        </p:spPr>
        <p:txBody>
          <a:bodyPr wrap="square" rtlCol="0">
            <a:spAutoFit/>
          </a:bodyPr>
          <a:lstStyle/>
          <a:p>
            <a:r>
              <a:rPr lang="en-US" dirty="0"/>
              <a:t>Hey I want this </a:t>
            </a:r>
            <a:r>
              <a:rPr lang="en-US" dirty="0" err="1"/>
              <a:t>vaddr</a:t>
            </a:r>
            <a:r>
              <a:rPr lang="en-US" dirty="0"/>
              <a:t>, but I don’t have the page to store it. Can I have page?</a:t>
            </a:r>
            <a:endParaRPr lang="en-US" dirty="0">
              <a:solidFill>
                <a:schemeClr val="bg2">
                  <a:lumMod val="10000"/>
                </a:schemeClr>
              </a:solidFill>
              <a:latin typeface="Courier New" charset="0"/>
              <a:ea typeface="Courier New" charset="0"/>
              <a:cs typeface="Courier New" charset="0"/>
            </a:endParaRPr>
          </a:p>
        </p:txBody>
      </p:sp>
      <p:sp>
        <p:nvSpPr>
          <p:cNvPr id="6" name="TextBox 5"/>
          <p:cNvSpPr txBox="1"/>
          <p:nvPr/>
        </p:nvSpPr>
        <p:spPr>
          <a:xfrm>
            <a:off x="4345664" y="2936500"/>
            <a:ext cx="2211424" cy="369332"/>
          </a:xfrm>
          <a:prstGeom prst="rect">
            <a:avLst/>
          </a:prstGeom>
          <a:noFill/>
        </p:spPr>
        <p:txBody>
          <a:bodyPr wrap="square" rtlCol="0">
            <a:spAutoFit/>
          </a:bodyPr>
          <a:lstStyle/>
          <a:p>
            <a:pPr algn="r"/>
            <a:r>
              <a:rPr lang="en-US" dirty="0"/>
              <a:t>Ok, here you go</a:t>
            </a:r>
            <a:endParaRPr lang="en-US" dirty="0">
              <a:solidFill>
                <a:schemeClr val="bg2">
                  <a:lumMod val="10000"/>
                </a:schemeClr>
              </a:solidFill>
              <a:latin typeface="Courier New" charset="0"/>
              <a:ea typeface="Courier New" charset="0"/>
              <a:cs typeface="Courier New" charset="0"/>
            </a:endParaRP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1: Stack (memory) Growing</a:t>
            </a:r>
          </a:p>
        </p:txBody>
      </p:sp>
      <p:graphicFrame>
        <p:nvGraphicFramePr>
          <p:cNvPr id="3" name="Table 2"/>
          <p:cNvGraphicFramePr>
            <a:graphicFrameLocks noGrp="1"/>
          </p:cNvGraphicFramePr>
          <p:nvPr>
            <p:extLst>
              <p:ext uri="{D42A27DB-BD31-4B8C-83A1-F6EECF244321}">
                <p14:modId xmlns:p14="http://schemas.microsoft.com/office/powerpoint/2010/main" val="995491349"/>
              </p:ext>
            </p:extLst>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a:t>NULL</a:t>
                      </a:r>
                    </a:p>
                  </a:txBody>
                  <a:tcPr/>
                </a:tc>
                <a:extLst>
                  <a:ext uri="{0D108BD9-81ED-4DB2-BD59-A6C34878D82A}">
                    <a16:rowId xmlns:a16="http://schemas.microsoft.com/office/drawing/2014/main" val="1911904034"/>
                  </a:ext>
                </a:extLst>
              </a:tr>
              <a:tr h="370840">
                <a:tc>
                  <a:txBody>
                    <a:bodyPr/>
                    <a:lstStyle/>
                    <a:p>
                      <a:pPr algn="ctr"/>
                      <a:r>
                        <a:rPr lang="en-US" dirty="0"/>
                        <a:t>NULL</a:t>
                      </a:r>
                    </a:p>
                  </a:txBody>
                  <a:tcPr/>
                </a:tc>
                <a:extLst>
                  <a:ext uri="{0D108BD9-81ED-4DB2-BD59-A6C34878D82A}">
                    <a16:rowId xmlns:a16="http://schemas.microsoft.com/office/drawing/2014/main" val="2419979423"/>
                  </a:ext>
                </a:extLst>
              </a:tr>
              <a:tr h="370840">
                <a:tc>
                  <a:txBody>
                    <a:bodyPr/>
                    <a:lstStyle/>
                    <a:p>
                      <a:pPr algn="ctr"/>
                      <a:r>
                        <a:rPr lang="en-US" dirty="0"/>
                        <a:t>NULL</a:t>
                      </a:r>
                    </a:p>
                  </a:txBody>
                  <a:tcPr/>
                </a:tc>
                <a:extLst>
                  <a:ext uri="{0D108BD9-81ED-4DB2-BD59-A6C34878D82A}">
                    <a16:rowId xmlns:a16="http://schemas.microsoft.com/office/drawing/2014/main" val="360443067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24149482"/>
              </p:ext>
            </p:extLst>
          </p:nvPr>
        </p:nvGraphicFramePr>
        <p:xfrm>
          <a:off x="4562896" y="3894137"/>
          <a:ext cx="1581799" cy="370840"/>
        </p:xfrm>
        <a:graphic>
          <a:graphicData uri="http://schemas.openxmlformats.org/drawingml/2006/table">
            <a:tbl>
              <a:tblPr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New page</a:t>
                      </a:r>
                    </a:p>
                  </a:txBody>
                  <a:tcPr/>
                </a:tc>
                <a:extLst>
                  <a:ext uri="{0D108BD9-81ED-4DB2-BD59-A6C34878D82A}">
                    <a16:rowId xmlns:a16="http://schemas.microsoft.com/office/drawing/2014/main" val="3938105102"/>
                  </a:ext>
                </a:extLst>
              </a:tr>
            </a:tbl>
          </a:graphicData>
        </a:graphic>
      </p:graphicFrame>
      <p:cxnSp>
        <p:nvCxnSpPr>
          <p:cNvPr id="11" name="Straight Arrow Connector 10"/>
          <p:cNvCxnSpPr/>
          <p:nvPr/>
        </p:nvCxnSpPr>
        <p:spPr>
          <a:xfrm flipH="1">
            <a:off x="2611667" y="4445319"/>
            <a:ext cx="27421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Connector 12"/>
          <p:cNvCxnSpPr>
            <a:endCxn id="9" idx="2"/>
          </p:cNvCxnSpPr>
          <p:nvPr/>
        </p:nvCxnSpPr>
        <p:spPr>
          <a:xfrm flipV="1">
            <a:off x="5353795" y="4264977"/>
            <a:ext cx="0" cy="188534"/>
          </a:xfrm>
          <a:prstGeom prst="line">
            <a:avLst/>
          </a:prstGeom>
        </p:spPr>
        <p:style>
          <a:lnRef idx="2">
            <a:schemeClr val="dk1"/>
          </a:lnRef>
          <a:fillRef idx="0">
            <a:schemeClr val="dk1"/>
          </a:fillRef>
          <a:effectRef idx="1">
            <a:schemeClr val="dk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915859149"/>
              </p:ext>
            </p:extLst>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algn="ctr"/>
                      <a:r>
                        <a:rPr lang="en-US" dirty="0"/>
                        <a:t>FREE-&gt;USED</a:t>
                      </a:r>
                    </a:p>
                  </a:txBody>
                  <a:tcPr/>
                </a:tc>
                <a:extLst>
                  <a:ext uri="{0D108BD9-81ED-4DB2-BD59-A6C34878D82A}">
                    <a16:rowId xmlns:a16="http://schemas.microsoft.com/office/drawing/2014/main" val="2198678781"/>
                  </a:ext>
                </a:extLst>
              </a:tr>
              <a:tr h="370840">
                <a:tc>
                  <a:txBody>
                    <a:bodyPr/>
                    <a:lstStyle/>
                    <a:p>
                      <a:pPr algn="ctr"/>
                      <a:r>
                        <a:rPr lang="en-US" dirty="0"/>
                        <a:t>FREE</a:t>
                      </a:r>
                    </a:p>
                  </a:txBody>
                  <a:tcPr/>
                </a:tc>
                <a:extLst>
                  <a:ext uri="{0D108BD9-81ED-4DB2-BD59-A6C34878D82A}">
                    <a16:rowId xmlns:a16="http://schemas.microsoft.com/office/drawing/2014/main" val="1911904034"/>
                  </a:ext>
                </a:extLst>
              </a:tr>
              <a:tr h="370840">
                <a:tc>
                  <a:txBody>
                    <a:bodyPr/>
                    <a:lstStyle/>
                    <a:p>
                      <a:pPr algn="ctr"/>
                      <a:r>
                        <a:rPr lang="en-US" dirty="0"/>
                        <a:t>FREE</a:t>
                      </a:r>
                    </a:p>
                  </a:txBody>
                  <a:tcPr/>
                </a:tc>
                <a:extLst>
                  <a:ext uri="{0D108BD9-81ED-4DB2-BD59-A6C34878D82A}">
                    <a16:rowId xmlns:a16="http://schemas.microsoft.com/office/drawing/2014/main" val="2419979423"/>
                  </a:ext>
                </a:extLst>
              </a:tr>
              <a:tr h="370840">
                <a:tc>
                  <a:txBody>
                    <a:bodyPr/>
                    <a:lstStyle/>
                    <a:p>
                      <a:pPr algn="ctr"/>
                      <a:r>
                        <a:rPr lang="en-US" dirty="0"/>
                        <a:t>FREE</a:t>
                      </a:r>
                    </a:p>
                  </a:txBody>
                  <a:tcPr/>
                </a:tc>
                <a:extLst>
                  <a:ext uri="{0D108BD9-81ED-4DB2-BD59-A6C34878D82A}">
                    <a16:rowId xmlns:a16="http://schemas.microsoft.com/office/drawing/2014/main" val="3604430679"/>
                  </a:ext>
                </a:extLst>
              </a:tr>
            </a:tbl>
          </a:graphicData>
        </a:graphic>
      </p:graphicFrame>
      <p:cxnSp>
        <p:nvCxnSpPr>
          <p:cNvPr id="23" name="Straight Arrow Connector 22"/>
          <p:cNvCxnSpPr>
            <a:endCxn id="9" idx="3"/>
          </p:cNvCxnSpPr>
          <p:nvPr/>
        </p:nvCxnSpPr>
        <p:spPr>
          <a:xfrm flipH="1">
            <a:off x="6144695" y="4077273"/>
            <a:ext cx="527426" cy="22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339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51062"/>
            <a:ext cx="2589453" cy="369332"/>
          </a:xfrm>
          <a:prstGeom prst="rect">
            <a:avLst/>
          </a:prstGeom>
          <a:noFill/>
        </p:spPr>
        <p:txBody>
          <a:bodyPr wrap="square" rtlCol="0">
            <a:spAutoFit/>
          </a:bodyPr>
          <a:lstStyle/>
          <a:p>
            <a:r>
              <a:rPr lang="en-US" dirty="0"/>
              <a:t>Hey I want more memory</a:t>
            </a:r>
          </a:p>
        </p:txBody>
      </p:sp>
      <p:sp>
        <p:nvSpPr>
          <p:cNvPr id="6" name="TextBox 5"/>
          <p:cNvSpPr txBox="1"/>
          <p:nvPr/>
        </p:nvSpPr>
        <p:spPr>
          <a:xfrm>
            <a:off x="3338513" y="2936500"/>
            <a:ext cx="3218575" cy="1200329"/>
          </a:xfrm>
          <a:prstGeom prst="rect">
            <a:avLst/>
          </a:prstGeom>
          <a:noFill/>
        </p:spPr>
        <p:txBody>
          <a:bodyPr wrap="square" rtlCol="0">
            <a:spAutoFit/>
          </a:bodyPr>
          <a:lstStyle/>
          <a:p>
            <a:pPr algn="r"/>
            <a:r>
              <a:rPr lang="en-US" dirty="0"/>
              <a:t>Ok, here you go (you greedy pig)</a:t>
            </a:r>
          </a:p>
          <a:p>
            <a:pPr algn="r"/>
            <a:r>
              <a:rPr lang="en-US" dirty="0"/>
              <a:t>…</a:t>
            </a:r>
          </a:p>
          <a:p>
            <a:pPr algn="r"/>
            <a:r>
              <a:rPr lang="en-US" dirty="0"/>
              <a:t>Wait I have no more space, let me make some space.</a:t>
            </a: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2: Cache Eviction</a:t>
            </a:r>
          </a:p>
        </p:txBody>
      </p:sp>
      <p:graphicFrame>
        <p:nvGraphicFramePr>
          <p:cNvPr id="14" name="Table 13"/>
          <p:cNvGraphicFramePr>
            <a:graphicFrameLocks noGrp="1"/>
          </p:cNvGraphicFramePr>
          <p:nvPr>
            <p:extLst>
              <p:ext uri="{D42A27DB-BD31-4B8C-83A1-F6EECF244321}">
                <p14:modId xmlns:p14="http://schemas.microsoft.com/office/powerpoint/2010/main" val="2518927587"/>
              </p:ext>
            </p:extLst>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a:t>Page 2</a:t>
                      </a:r>
                    </a:p>
                  </a:txBody>
                  <a:tcPr/>
                </a:tc>
                <a:extLst>
                  <a:ext uri="{0D108BD9-81ED-4DB2-BD59-A6C34878D82A}">
                    <a16:rowId xmlns:a16="http://schemas.microsoft.com/office/drawing/2014/main" val="1911904034"/>
                  </a:ext>
                </a:extLst>
              </a:tr>
              <a:tr h="370840">
                <a:tc>
                  <a:txBody>
                    <a:bodyPr/>
                    <a:lstStyle/>
                    <a:p>
                      <a:pPr algn="ctr"/>
                      <a:r>
                        <a:rPr lang="en-US" dirty="0"/>
                        <a:t>Page 3</a:t>
                      </a:r>
                    </a:p>
                  </a:txBody>
                  <a:tcPr/>
                </a:tc>
                <a:extLst>
                  <a:ext uri="{0D108BD9-81ED-4DB2-BD59-A6C34878D82A}">
                    <a16:rowId xmlns:a16="http://schemas.microsoft.com/office/drawing/2014/main" val="2419979423"/>
                  </a:ext>
                </a:extLst>
              </a:tr>
              <a:tr h="370840">
                <a:tc>
                  <a:txBody>
                    <a:bodyPr/>
                    <a:lstStyle/>
                    <a:p>
                      <a:pPr algn="ctr"/>
                      <a:r>
                        <a:rPr lang="en-US" dirty="0"/>
                        <a:t>NULL</a:t>
                      </a:r>
                    </a:p>
                  </a:txBody>
                  <a:tcPr/>
                </a:tc>
                <a:extLst>
                  <a:ext uri="{0D108BD9-81ED-4DB2-BD59-A6C34878D82A}">
                    <a16:rowId xmlns:a16="http://schemas.microsoft.com/office/drawing/2014/main" val="360443067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03274444"/>
              </p:ext>
            </p:extLst>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algn="ctr"/>
                      <a:r>
                        <a:rPr lang="en-US" dirty="0"/>
                        <a:t>USED-&gt;FREE</a:t>
                      </a:r>
                    </a:p>
                  </a:txBody>
                  <a:tcPr/>
                </a:tc>
                <a:extLst>
                  <a:ext uri="{0D108BD9-81ED-4DB2-BD59-A6C34878D82A}">
                    <a16:rowId xmlns:a16="http://schemas.microsoft.com/office/drawing/2014/main" val="2198678781"/>
                  </a:ext>
                </a:extLst>
              </a:tr>
              <a:tr h="370840">
                <a:tc>
                  <a:txBody>
                    <a:bodyPr/>
                    <a:lstStyle/>
                    <a:p>
                      <a:pPr algn="ctr"/>
                      <a:r>
                        <a:rPr lang="en-US" dirty="0"/>
                        <a:t>USED</a:t>
                      </a:r>
                    </a:p>
                  </a:txBody>
                  <a:tcPr/>
                </a:tc>
                <a:extLst>
                  <a:ext uri="{0D108BD9-81ED-4DB2-BD59-A6C34878D82A}">
                    <a16:rowId xmlns:a16="http://schemas.microsoft.com/office/drawing/2014/main" val="1911904034"/>
                  </a:ext>
                </a:extLst>
              </a:tr>
              <a:tr h="370840">
                <a:tc>
                  <a:txBody>
                    <a:bodyPr/>
                    <a:lstStyle/>
                    <a:p>
                      <a:pPr algn="ctr"/>
                      <a:r>
                        <a:rPr lang="en-US" dirty="0"/>
                        <a:t>USED</a:t>
                      </a:r>
                    </a:p>
                  </a:txBody>
                  <a:tcPr/>
                </a:tc>
                <a:extLst>
                  <a:ext uri="{0D108BD9-81ED-4DB2-BD59-A6C34878D82A}">
                    <a16:rowId xmlns:a16="http://schemas.microsoft.com/office/drawing/2014/main" val="2419979423"/>
                  </a:ext>
                </a:extLst>
              </a:tr>
              <a:tr h="370840">
                <a:tc>
                  <a:txBody>
                    <a:bodyPr/>
                    <a:lstStyle/>
                    <a:p>
                      <a:pPr algn="ctr"/>
                      <a:r>
                        <a:rPr lang="en-US" dirty="0"/>
                        <a:t>USED</a:t>
                      </a:r>
                    </a:p>
                  </a:txBody>
                  <a:tcPr/>
                </a:tc>
                <a:extLst>
                  <a:ext uri="{0D108BD9-81ED-4DB2-BD59-A6C34878D82A}">
                    <a16:rowId xmlns:a16="http://schemas.microsoft.com/office/drawing/2014/main" val="3604430679"/>
                  </a:ext>
                </a:extLst>
              </a:tr>
            </a:tbl>
          </a:graphicData>
        </a:graphic>
      </p:graphicFrame>
      <p:cxnSp>
        <p:nvCxnSpPr>
          <p:cNvPr id="16" name="Straight Arrow Connector 15"/>
          <p:cNvCxnSpPr/>
          <p:nvPr/>
        </p:nvCxnSpPr>
        <p:spPr>
          <a:xfrm>
            <a:off x="8253920" y="4069081"/>
            <a:ext cx="8900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8200048" y="3787070"/>
            <a:ext cx="997824" cy="276999"/>
          </a:xfrm>
          <a:prstGeom prst="rect">
            <a:avLst/>
          </a:prstGeom>
          <a:noFill/>
        </p:spPr>
        <p:txBody>
          <a:bodyPr wrap="square" rtlCol="0">
            <a:spAutoFit/>
          </a:bodyPr>
          <a:lstStyle/>
          <a:p>
            <a:r>
              <a:rPr lang="en-US" sz="1200" dirty="0"/>
              <a:t>Write to disk</a:t>
            </a:r>
          </a:p>
        </p:txBody>
      </p:sp>
    </p:spTree>
    <p:extLst>
      <p:ext uri="{BB962C8B-B14F-4D97-AF65-F5344CB8AC3E}">
        <p14:creationId xmlns:p14="http://schemas.microsoft.com/office/powerpoint/2010/main" val="78215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51062"/>
            <a:ext cx="3107267" cy="369332"/>
          </a:xfrm>
          <a:prstGeom prst="rect">
            <a:avLst/>
          </a:prstGeom>
          <a:noFill/>
        </p:spPr>
        <p:txBody>
          <a:bodyPr wrap="square" rtlCol="0">
            <a:spAutoFit/>
          </a:bodyPr>
          <a:lstStyle/>
          <a:p>
            <a:r>
              <a:rPr lang="en-US" dirty="0"/>
              <a:t>Where’s my memory?</a:t>
            </a:r>
          </a:p>
        </p:txBody>
      </p:sp>
      <p:sp>
        <p:nvSpPr>
          <p:cNvPr id="6" name="TextBox 5"/>
          <p:cNvSpPr txBox="1"/>
          <p:nvPr/>
        </p:nvSpPr>
        <p:spPr>
          <a:xfrm>
            <a:off x="3338513" y="2936500"/>
            <a:ext cx="3218575" cy="369332"/>
          </a:xfrm>
          <a:prstGeom prst="rect">
            <a:avLst/>
          </a:prstGeom>
          <a:noFill/>
        </p:spPr>
        <p:txBody>
          <a:bodyPr wrap="square" rtlCol="0">
            <a:spAutoFit/>
          </a:bodyPr>
          <a:lstStyle/>
          <a:p>
            <a:pPr algn="r"/>
            <a:r>
              <a:rPr lang="en-US" dirty="0"/>
              <a:t>Here you go</a:t>
            </a: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2: Cache Eviction</a:t>
            </a:r>
          </a:p>
        </p:txBody>
      </p:sp>
      <p:graphicFrame>
        <p:nvGraphicFramePr>
          <p:cNvPr id="14" name="Table 13"/>
          <p:cNvGraphicFramePr>
            <a:graphicFrameLocks noGrp="1"/>
          </p:cNvGraphicFramePr>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a:t>Page 2</a:t>
                      </a:r>
                    </a:p>
                  </a:txBody>
                  <a:tcPr/>
                </a:tc>
                <a:extLst>
                  <a:ext uri="{0D108BD9-81ED-4DB2-BD59-A6C34878D82A}">
                    <a16:rowId xmlns:a16="http://schemas.microsoft.com/office/drawing/2014/main" val="1911904034"/>
                  </a:ext>
                </a:extLst>
              </a:tr>
              <a:tr h="370840">
                <a:tc>
                  <a:txBody>
                    <a:bodyPr/>
                    <a:lstStyle/>
                    <a:p>
                      <a:pPr algn="ctr"/>
                      <a:r>
                        <a:rPr lang="en-US" dirty="0"/>
                        <a:t>Page 3</a:t>
                      </a:r>
                    </a:p>
                  </a:txBody>
                  <a:tcPr/>
                </a:tc>
                <a:extLst>
                  <a:ext uri="{0D108BD9-81ED-4DB2-BD59-A6C34878D82A}">
                    <a16:rowId xmlns:a16="http://schemas.microsoft.com/office/drawing/2014/main" val="2419979423"/>
                  </a:ext>
                </a:extLst>
              </a:tr>
              <a:tr h="370840">
                <a:tc>
                  <a:txBody>
                    <a:bodyPr/>
                    <a:lstStyle/>
                    <a:p>
                      <a:pPr algn="ctr"/>
                      <a:r>
                        <a:rPr lang="en-US" dirty="0"/>
                        <a:t>NULL</a:t>
                      </a:r>
                    </a:p>
                  </a:txBody>
                  <a:tcPr/>
                </a:tc>
                <a:extLst>
                  <a:ext uri="{0D108BD9-81ED-4DB2-BD59-A6C34878D82A}">
                    <a16:rowId xmlns:a16="http://schemas.microsoft.com/office/drawing/2014/main" val="360443067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74221716"/>
              </p:ext>
            </p:extLst>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algn="ctr"/>
                      <a:r>
                        <a:rPr lang="en-US" dirty="0"/>
                        <a:t>FREE-&gt;USED</a:t>
                      </a:r>
                    </a:p>
                  </a:txBody>
                  <a:tcPr/>
                </a:tc>
                <a:extLst>
                  <a:ext uri="{0D108BD9-81ED-4DB2-BD59-A6C34878D82A}">
                    <a16:rowId xmlns:a16="http://schemas.microsoft.com/office/drawing/2014/main" val="2198678781"/>
                  </a:ext>
                </a:extLst>
              </a:tr>
              <a:tr h="370840">
                <a:tc>
                  <a:txBody>
                    <a:bodyPr/>
                    <a:lstStyle/>
                    <a:p>
                      <a:pPr algn="ctr"/>
                      <a:r>
                        <a:rPr lang="en-US" dirty="0"/>
                        <a:t>USED</a:t>
                      </a:r>
                    </a:p>
                  </a:txBody>
                  <a:tcPr/>
                </a:tc>
                <a:extLst>
                  <a:ext uri="{0D108BD9-81ED-4DB2-BD59-A6C34878D82A}">
                    <a16:rowId xmlns:a16="http://schemas.microsoft.com/office/drawing/2014/main" val="1911904034"/>
                  </a:ext>
                </a:extLst>
              </a:tr>
              <a:tr h="370840">
                <a:tc>
                  <a:txBody>
                    <a:bodyPr/>
                    <a:lstStyle/>
                    <a:p>
                      <a:pPr algn="ctr"/>
                      <a:r>
                        <a:rPr lang="en-US" dirty="0"/>
                        <a:t>USED</a:t>
                      </a:r>
                    </a:p>
                  </a:txBody>
                  <a:tcPr/>
                </a:tc>
                <a:extLst>
                  <a:ext uri="{0D108BD9-81ED-4DB2-BD59-A6C34878D82A}">
                    <a16:rowId xmlns:a16="http://schemas.microsoft.com/office/drawing/2014/main" val="2419979423"/>
                  </a:ext>
                </a:extLst>
              </a:tr>
              <a:tr h="370840">
                <a:tc>
                  <a:txBody>
                    <a:bodyPr/>
                    <a:lstStyle/>
                    <a:p>
                      <a:pPr algn="ctr"/>
                      <a:r>
                        <a:rPr lang="en-US" dirty="0"/>
                        <a:t>USED</a:t>
                      </a:r>
                    </a:p>
                  </a:txBody>
                  <a:tcPr/>
                </a:tc>
                <a:extLst>
                  <a:ext uri="{0D108BD9-81ED-4DB2-BD59-A6C34878D82A}">
                    <a16:rowId xmlns:a16="http://schemas.microsoft.com/office/drawing/2014/main" val="360443067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72806489"/>
              </p:ext>
            </p:extLst>
          </p:nvPr>
        </p:nvGraphicFramePr>
        <p:xfrm>
          <a:off x="4562896" y="3921938"/>
          <a:ext cx="1581799" cy="370840"/>
        </p:xfrm>
        <a:graphic>
          <a:graphicData uri="http://schemas.openxmlformats.org/drawingml/2006/table">
            <a:tbl>
              <a:tblPr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New page</a:t>
                      </a:r>
                    </a:p>
                  </a:txBody>
                  <a:tcPr/>
                </a:tc>
                <a:extLst>
                  <a:ext uri="{0D108BD9-81ED-4DB2-BD59-A6C34878D82A}">
                    <a16:rowId xmlns:a16="http://schemas.microsoft.com/office/drawing/2014/main" val="3938105102"/>
                  </a:ext>
                </a:extLst>
              </a:tr>
            </a:tbl>
          </a:graphicData>
        </a:graphic>
      </p:graphicFrame>
      <p:cxnSp>
        <p:nvCxnSpPr>
          <p:cNvPr id="10" name="Straight Arrow Connector 9"/>
          <p:cNvCxnSpPr/>
          <p:nvPr/>
        </p:nvCxnSpPr>
        <p:spPr>
          <a:xfrm flipH="1">
            <a:off x="2525486" y="5187495"/>
            <a:ext cx="28283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Connector 10"/>
          <p:cNvCxnSpPr>
            <a:endCxn id="9" idx="2"/>
          </p:cNvCxnSpPr>
          <p:nvPr/>
        </p:nvCxnSpPr>
        <p:spPr>
          <a:xfrm flipV="1">
            <a:off x="5353795" y="4292778"/>
            <a:ext cx="0" cy="894717"/>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9" idx="3"/>
          </p:cNvCxnSpPr>
          <p:nvPr/>
        </p:nvCxnSpPr>
        <p:spPr>
          <a:xfrm flipH="1">
            <a:off x="6144695" y="4105074"/>
            <a:ext cx="527426" cy="22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528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3687"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User 2</a:t>
            </a:r>
          </a:p>
        </p:txBody>
      </p:sp>
      <p:sp>
        <p:nvSpPr>
          <p:cNvPr id="4" name="Oval 3"/>
          <p:cNvSpPr/>
          <p:nvPr/>
        </p:nvSpPr>
        <p:spPr>
          <a:xfrm>
            <a:off x="6726421" y="2319866"/>
            <a:ext cx="1473200" cy="8805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Kernel</a:t>
            </a:r>
          </a:p>
        </p:txBody>
      </p:sp>
      <p:sp>
        <p:nvSpPr>
          <p:cNvPr id="5" name="TextBox 4"/>
          <p:cNvSpPr txBox="1"/>
          <p:nvPr/>
        </p:nvSpPr>
        <p:spPr>
          <a:xfrm>
            <a:off x="2416887" y="1951062"/>
            <a:ext cx="3107267" cy="646331"/>
          </a:xfrm>
          <a:prstGeom prst="rect">
            <a:avLst/>
          </a:prstGeom>
          <a:noFill/>
        </p:spPr>
        <p:txBody>
          <a:bodyPr wrap="square" rtlCol="0">
            <a:spAutoFit/>
          </a:bodyPr>
          <a:lstStyle/>
          <a:p>
            <a:r>
              <a:rPr lang="en-US" dirty="0"/>
              <a:t>I need the </a:t>
            </a:r>
            <a:r>
              <a:rPr lang="en-US" dirty="0" err="1"/>
              <a:t>vaddr</a:t>
            </a:r>
            <a:r>
              <a:rPr lang="en-US" dirty="0"/>
              <a:t> located in page 2</a:t>
            </a:r>
          </a:p>
        </p:txBody>
      </p:sp>
      <p:sp>
        <p:nvSpPr>
          <p:cNvPr id="6" name="TextBox 5"/>
          <p:cNvSpPr txBox="1"/>
          <p:nvPr/>
        </p:nvSpPr>
        <p:spPr>
          <a:xfrm>
            <a:off x="2752725" y="2936500"/>
            <a:ext cx="3804363" cy="646331"/>
          </a:xfrm>
          <a:prstGeom prst="rect">
            <a:avLst/>
          </a:prstGeom>
          <a:noFill/>
        </p:spPr>
        <p:txBody>
          <a:bodyPr wrap="square" rtlCol="0">
            <a:spAutoFit/>
          </a:bodyPr>
          <a:lstStyle/>
          <a:p>
            <a:pPr algn="r"/>
            <a:r>
              <a:rPr lang="en-US" dirty="0"/>
              <a:t>Oh oops, I just evicted that from cache</a:t>
            </a:r>
          </a:p>
          <a:p>
            <a:pPr algn="r"/>
            <a:r>
              <a:rPr lang="en-US" dirty="0"/>
              <a:t>Let me get that back for you</a:t>
            </a:r>
          </a:p>
        </p:txBody>
      </p:sp>
      <p:sp>
        <p:nvSpPr>
          <p:cNvPr id="8" name="TextBox 7"/>
          <p:cNvSpPr txBox="1"/>
          <p:nvPr/>
        </p:nvSpPr>
        <p:spPr>
          <a:xfrm>
            <a:off x="943687" y="977900"/>
            <a:ext cx="7399800" cy="461665"/>
          </a:xfrm>
          <a:prstGeom prst="rect">
            <a:avLst/>
          </a:prstGeom>
          <a:noFill/>
        </p:spPr>
        <p:txBody>
          <a:bodyPr wrap="square" rtlCol="0">
            <a:spAutoFit/>
          </a:bodyPr>
          <a:lstStyle/>
          <a:p>
            <a:pPr lvl="0">
              <a:spcBef>
                <a:spcPct val="0"/>
              </a:spcBef>
              <a:defRPr/>
            </a:pPr>
            <a:r>
              <a:rPr lang="en-US" sz="2400" b="1" dirty="0">
                <a:latin typeface="Arial"/>
                <a:cs typeface="Arial"/>
              </a:rPr>
              <a:t>Overview of Part 2: Cache Eviction</a:t>
            </a:r>
          </a:p>
        </p:txBody>
      </p:sp>
      <p:graphicFrame>
        <p:nvGraphicFramePr>
          <p:cNvPr id="14" name="Table 13"/>
          <p:cNvGraphicFramePr>
            <a:graphicFrameLocks noGrp="1"/>
          </p:cNvGraphicFramePr>
          <p:nvPr>
            <p:extLst>
              <p:ext uri="{D42A27DB-BD31-4B8C-83A1-F6EECF244321}">
                <p14:modId xmlns:p14="http://schemas.microsoft.com/office/powerpoint/2010/main" val="89601484"/>
              </p:ext>
            </p:extLst>
          </p:nvPr>
        </p:nvGraphicFramePr>
        <p:xfrm>
          <a:off x="943687" y="3523565"/>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Page Table</a:t>
                      </a:r>
                    </a:p>
                  </a:txBody>
                  <a:tcPr/>
                </a:tc>
                <a:extLst>
                  <a:ext uri="{0D108BD9-81ED-4DB2-BD59-A6C34878D82A}">
                    <a16:rowId xmlns:a16="http://schemas.microsoft.com/office/drawing/2014/main" val="3938105102"/>
                  </a:ext>
                </a:extLst>
              </a:tr>
              <a:tr h="370840">
                <a:tc>
                  <a:txBody>
                    <a:bodyPr/>
                    <a:lstStyle/>
                    <a:p>
                      <a:pPr algn="ctr"/>
                      <a:r>
                        <a:rPr lang="en-US" dirty="0"/>
                        <a:t>Page 1</a:t>
                      </a:r>
                    </a:p>
                  </a:txBody>
                  <a:tcPr/>
                </a:tc>
                <a:extLst>
                  <a:ext uri="{0D108BD9-81ED-4DB2-BD59-A6C34878D82A}">
                    <a16:rowId xmlns:a16="http://schemas.microsoft.com/office/drawing/2014/main" val="2198678781"/>
                  </a:ext>
                </a:extLst>
              </a:tr>
              <a:tr h="370840">
                <a:tc>
                  <a:txBody>
                    <a:bodyPr/>
                    <a:lstStyle/>
                    <a:p>
                      <a:pPr algn="ctr"/>
                      <a:r>
                        <a:rPr lang="en-US" dirty="0"/>
                        <a:t>Page 2</a:t>
                      </a:r>
                    </a:p>
                  </a:txBody>
                  <a:tcPr/>
                </a:tc>
                <a:extLst>
                  <a:ext uri="{0D108BD9-81ED-4DB2-BD59-A6C34878D82A}">
                    <a16:rowId xmlns:a16="http://schemas.microsoft.com/office/drawing/2014/main" val="1911904034"/>
                  </a:ext>
                </a:extLst>
              </a:tr>
              <a:tr h="370840">
                <a:tc>
                  <a:txBody>
                    <a:bodyPr/>
                    <a:lstStyle/>
                    <a:p>
                      <a:pPr algn="ctr"/>
                      <a:r>
                        <a:rPr lang="en-US" dirty="0"/>
                        <a:t>NULL</a:t>
                      </a:r>
                    </a:p>
                  </a:txBody>
                  <a:tcPr/>
                </a:tc>
                <a:extLst>
                  <a:ext uri="{0D108BD9-81ED-4DB2-BD59-A6C34878D82A}">
                    <a16:rowId xmlns:a16="http://schemas.microsoft.com/office/drawing/2014/main" val="2419979423"/>
                  </a:ext>
                </a:extLst>
              </a:tr>
              <a:tr h="370840">
                <a:tc>
                  <a:txBody>
                    <a:bodyPr/>
                    <a:lstStyle/>
                    <a:p>
                      <a:pPr algn="ctr"/>
                      <a:r>
                        <a:rPr lang="en-US" dirty="0"/>
                        <a:t>NULL</a:t>
                      </a:r>
                    </a:p>
                  </a:txBody>
                  <a:tcPr/>
                </a:tc>
                <a:extLst>
                  <a:ext uri="{0D108BD9-81ED-4DB2-BD59-A6C34878D82A}">
                    <a16:rowId xmlns:a16="http://schemas.microsoft.com/office/drawing/2014/main" val="360443067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46267498"/>
              </p:ext>
            </p:extLst>
          </p:nvPr>
        </p:nvGraphicFramePr>
        <p:xfrm>
          <a:off x="6672121" y="3518219"/>
          <a:ext cx="1581799" cy="1854200"/>
        </p:xfrm>
        <a:graphic>
          <a:graphicData uri="http://schemas.openxmlformats.org/drawingml/2006/table">
            <a:tbl>
              <a:tblPr firstRow="1" bandRow="1">
                <a:tableStyleId>{073A0DAA-6AF3-43AB-8588-CEC1D06C72B9}</a:tableStyleId>
              </a:tblPr>
              <a:tblGrid>
                <a:gridCol w="1581799">
                  <a:extLst>
                    <a:ext uri="{9D8B030D-6E8A-4147-A177-3AD203B41FA5}">
                      <a16:colId xmlns:a16="http://schemas.microsoft.com/office/drawing/2014/main" val="923217639"/>
                    </a:ext>
                  </a:extLst>
                </a:gridCol>
              </a:tblGrid>
              <a:tr h="370840">
                <a:tc>
                  <a:txBody>
                    <a:bodyPr/>
                    <a:lstStyle/>
                    <a:p>
                      <a:pPr algn="ctr"/>
                      <a:r>
                        <a:rPr lang="en-US" dirty="0"/>
                        <a:t>Cache</a:t>
                      </a:r>
                    </a:p>
                  </a:txBody>
                  <a:tcPr/>
                </a:tc>
                <a:extLst>
                  <a:ext uri="{0D108BD9-81ED-4DB2-BD59-A6C34878D82A}">
                    <a16:rowId xmlns:a16="http://schemas.microsoft.com/office/drawing/2014/main" val="3938105102"/>
                  </a:ext>
                </a:extLst>
              </a:tr>
              <a:tr h="370840">
                <a:tc>
                  <a:txBody>
                    <a:bodyPr/>
                    <a:lstStyle/>
                    <a:p>
                      <a:pPr algn="ctr"/>
                      <a:r>
                        <a:rPr lang="en-US" dirty="0"/>
                        <a:t>USED</a:t>
                      </a:r>
                    </a:p>
                  </a:txBody>
                  <a:tcPr/>
                </a:tc>
                <a:extLst>
                  <a:ext uri="{0D108BD9-81ED-4DB2-BD59-A6C34878D82A}">
                    <a16:rowId xmlns:a16="http://schemas.microsoft.com/office/drawing/2014/main" val="2198678781"/>
                  </a:ext>
                </a:extLst>
              </a:tr>
              <a:tr h="370840">
                <a:tc>
                  <a:txBody>
                    <a:bodyPr/>
                    <a:lstStyle/>
                    <a:p>
                      <a:pPr algn="ctr"/>
                      <a:r>
                        <a:rPr lang="en-US" dirty="0"/>
                        <a:t>USED-&gt;FREE</a:t>
                      </a:r>
                    </a:p>
                  </a:txBody>
                  <a:tcPr/>
                </a:tc>
                <a:extLst>
                  <a:ext uri="{0D108BD9-81ED-4DB2-BD59-A6C34878D82A}">
                    <a16:rowId xmlns:a16="http://schemas.microsoft.com/office/drawing/2014/main" val="1911904034"/>
                  </a:ext>
                </a:extLst>
              </a:tr>
              <a:tr h="370840">
                <a:tc>
                  <a:txBody>
                    <a:bodyPr/>
                    <a:lstStyle/>
                    <a:p>
                      <a:pPr algn="ctr"/>
                      <a:r>
                        <a:rPr lang="en-US" dirty="0"/>
                        <a:t>USED</a:t>
                      </a:r>
                    </a:p>
                  </a:txBody>
                  <a:tcPr/>
                </a:tc>
                <a:extLst>
                  <a:ext uri="{0D108BD9-81ED-4DB2-BD59-A6C34878D82A}">
                    <a16:rowId xmlns:a16="http://schemas.microsoft.com/office/drawing/2014/main" val="2419979423"/>
                  </a:ext>
                </a:extLst>
              </a:tr>
              <a:tr h="370840">
                <a:tc>
                  <a:txBody>
                    <a:bodyPr/>
                    <a:lstStyle/>
                    <a:p>
                      <a:pPr algn="ctr"/>
                      <a:r>
                        <a:rPr lang="en-US" dirty="0"/>
                        <a:t>USED</a:t>
                      </a:r>
                    </a:p>
                  </a:txBody>
                  <a:tcPr/>
                </a:tc>
                <a:extLst>
                  <a:ext uri="{0D108BD9-81ED-4DB2-BD59-A6C34878D82A}">
                    <a16:rowId xmlns:a16="http://schemas.microsoft.com/office/drawing/2014/main" val="3604430679"/>
                  </a:ext>
                </a:extLst>
              </a:tr>
            </a:tbl>
          </a:graphicData>
        </a:graphic>
      </p:graphicFrame>
      <p:cxnSp>
        <p:nvCxnSpPr>
          <p:cNvPr id="13" name="Straight Arrow Connector 12"/>
          <p:cNvCxnSpPr>
            <a:endCxn id="15" idx="3"/>
          </p:cNvCxnSpPr>
          <p:nvPr/>
        </p:nvCxnSpPr>
        <p:spPr>
          <a:xfrm flipH="1">
            <a:off x="8253920" y="4445319"/>
            <a:ext cx="8234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8200048" y="4147147"/>
            <a:ext cx="997824" cy="276999"/>
          </a:xfrm>
          <a:prstGeom prst="rect">
            <a:avLst/>
          </a:prstGeom>
          <a:noFill/>
        </p:spPr>
        <p:txBody>
          <a:bodyPr wrap="square" rtlCol="0">
            <a:spAutoFit/>
          </a:bodyPr>
          <a:lstStyle/>
          <a:p>
            <a:r>
              <a:rPr lang="en-US" sz="1200" dirty="0"/>
              <a:t>Write to disk</a:t>
            </a:r>
          </a:p>
        </p:txBody>
      </p:sp>
    </p:spTree>
    <p:extLst>
      <p:ext uri="{BB962C8B-B14F-4D97-AF65-F5344CB8AC3E}">
        <p14:creationId xmlns:p14="http://schemas.microsoft.com/office/powerpoint/2010/main" val="1190021537"/>
      </p:ext>
    </p:extLst>
  </p:cSld>
  <p:clrMapOvr>
    <a:masterClrMapping/>
  </p:clrMapOvr>
</p:sld>
</file>

<file path=ppt/theme/theme1.xml><?xml version="1.0" encoding="utf-8"?>
<a:theme xmlns:a="http://schemas.openxmlformats.org/drawingml/2006/main" name="Office Theme">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Viterbi_R1</Template>
  <TotalTime>2234</TotalTime>
  <Words>1592</Words>
  <Application>Microsoft Office PowerPoint</Application>
  <PresentationFormat>On-screen Show (4:3)</PresentationFormat>
  <Paragraphs>319</Paragraphs>
  <Slides>32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Courier New</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Tsung-Han Sher</dc:creator>
  <cp:lastModifiedBy>Stephen Sher</cp:lastModifiedBy>
  <cp:revision>48</cp:revision>
  <cp:lastPrinted>2012-02-07T18:57:58Z</cp:lastPrinted>
  <dcterms:created xsi:type="dcterms:W3CDTF">2016-06-27T18:11:44Z</dcterms:created>
  <dcterms:modified xsi:type="dcterms:W3CDTF">2016-07-20T07:59:07Z</dcterms:modified>
</cp:coreProperties>
</file>