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2" r:id="rId15"/>
    <p:sldId id="271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00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5" autoAdjust="0"/>
    <p:restoredTop sz="94660"/>
  </p:normalViewPr>
  <p:slideViewPr>
    <p:cSldViewPr snapToGrid="0" snapToObjects="1">
      <p:cViewPr varScale="1">
        <p:scale>
          <a:sx n="163" d="100"/>
          <a:sy n="163" d="100"/>
        </p:scale>
        <p:origin x="17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0" name="Picture 9" descr="Formal_Viterbi_GoldOnCard_NoBG.eps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Git</a:t>
            </a: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Workshop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lang="en-US" sz="2750" dirty="0" smtClean="0">
                <a:solidFill>
                  <a:schemeClr val="tx2"/>
                </a:solidFill>
                <a:latin typeface="Arial"/>
                <a:ea typeface="+mj-ea"/>
                <a:cs typeface="Arial"/>
              </a:rPr>
              <a:t>How to </a:t>
            </a:r>
            <a:r>
              <a:rPr lang="en-US" sz="2750" dirty="0" err="1" smtClean="0">
                <a:solidFill>
                  <a:schemeClr val="tx2"/>
                </a:solidFill>
                <a:latin typeface="Arial"/>
                <a:ea typeface="+mj-ea"/>
                <a:cs typeface="Arial"/>
              </a:rPr>
              <a:t>git</a:t>
            </a:r>
            <a:r>
              <a:rPr lang="en-US" sz="2750" dirty="0" smtClean="0">
                <a:solidFill>
                  <a:schemeClr val="tx2"/>
                </a:solidFill>
                <a:latin typeface="Arial"/>
                <a:ea typeface="+mj-ea"/>
                <a:cs typeface="Arial"/>
              </a:rPr>
              <a:t> your coding projects organized</a:t>
            </a:r>
            <a:endParaRPr kumimoji="0" lang="en-US" sz="275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52" name="Subtitle 2"/>
          <p:cNvSpPr txBox="1">
            <a:spLocks/>
          </p:cNvSpPr>
          <p:nvPr/>
        </p:nvSpPr>
        <p:spPr>
          <a:xfrm>
            <a:off x="7349" y="3390899"/>
            <a:ext cx="9129299" cy="749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Stephen TH Sher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400" i="1" dirty="0" smtClean="0">
                <a:latin typeface="Times New Roman"/>
                <a:cs typeface="Times New Roman"/>
              </a:rPr>
              <a:t>ACM Workshop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400" i="1" dirty="0" smtClean="0">
                <a:latin typeface="Times New Roman"/>
                <a:cs typeface="Times New Roman"/>
              </a:rPr>
              <a:t>February 2, 2015</a:t>
            </a:r>
            <a:endParaRPr kumimoji="0" lang="en-US" sz="2400" i="1" u="none" strike="noStrike" kern="1200" cap="none" spc="0" normalizeH="0" baseline="0" noProof="0" dirty="0" smtClean="0"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Warning: Lots of puns ahead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Git</a:t>
            </a:r>
            <a:r>
              <a:rPr lang="en-US" sz="32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 Advanced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750" u="none" strike="noStrike" kern="120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Git</a:t>
            </a:r>
            <a:r>
              <a:rPr kumimoji="0" lang="en-US" sz="275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ready!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7</a:t>
            </a:r>
          </a:p>
        </p:txBody>
      </p:sp>
    </p:spTree>
    <p:extLst>
      <p:ext uri="{BB962C8B-B14F-4D97-AF65-F5344CB8AC3E}">
        <p14:creationId xmlns:p14="http://schemas.microsoft.com/office/powerpoint/2010/main" val="3285835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latin typeface="Arial"/>
                <a:cs typeface="Arial"/>
              </a:rPr>
              <a:t>If you learn these, you </a:t>
            </a:r>
            <a:r>
              <a:rPr lang="en-US" sz="2400" b="1" dirty="0" err="1" smtClean="0">
                <a:latin typeface="Arial"/>
                <a:cs typeface="Arial"/>
              </a:rPr>
              <a:t>git</a:t>
            </a:r>
            <a:r>
              <a:rPr lang="en-US" sz="2400" b="1" dirty="0" smtClean="0">
                <a:latin typeface="Arial"/>
                <a:cs typeface="Arial"/>
              </a:rPr>
              <a:t> to be boss:</a:t>
            </a:r>
          </a:p>
          <a:p>
            <a:pPr lvl="0">
              <a:spcBef>
                <a:spcPct val="0"/>
              </a:spcBef>
              <a:defRPr/>
            </a:pPr>
            <a:endParaRPr lang="en-US" sz="2400" b="1" dirty="0" smtClean="0"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branch [-a]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 at the branches you’ve visited [or all branches]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chemeClr val="bg2">
                  <a:lumMod val="10000"/>
                </a:schemeClr>
              </a:solidFill>
              <a:latin typeface="Courier" pitchFamily="49" charset="0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branch &lt;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branch_name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&gt;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Creates a new branch from the current commit version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checkout &lt;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branch_name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&gt;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Switches local repository to the branch repository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checkout 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–b &lt;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branch_name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&gt;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Creates new branch and checkout to that new branch in one step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branch -d &lt;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branch_name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&gt;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Deletes the designated branch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merge &lt;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branch_name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&gt;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Merges the designated branch INTO your current branch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The branch is not deleted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8</a:t>
            </a:r>
          </a:p>
        </p:txBody>
      </p:sp>
    </p:spTree>
    <p:extLst>
      <p:ext uri="{BB962C8B-B14F-4D97-AF65-F5344CB8AC3E}">
        <p14:creationId xmlns:p14="http://schemas.microsoft.com/office/powerpoint/2010/main" val="742709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latin typeface="Arial"/>
                <a:cs typeface="Arial"/>
              </a:rPr>
              <a:t>These are helpful, but might </a:t>
            </a:r>
            <a:r>
              <a:rPr lang="en-US" sz="2400" b="1" dirty="0" err="1">
                <a:latin typeface="Arial"/>
                <a:cs typeface="Arial"/>
              </a:rPr>
              <a:t>g</a:t>
            </a:r>
            <a:r>
              <a:rPr lang="en-US" sz="2400" b="1" dirty="0" err="1" smtClean="0">
                <a:latin typeface="Arial"/>
                <a:cs typeface="Arial"/>
              </a:rPr>
              <a:t>it</a:t>
            </a:r>
            <a:r>
              <a:rPr lang="en-US" sz="2400" b="1" dirty="0" smtClean="0">
                <a:latin typeface="Arial"/>
                <a:cs typeface="Arial"/>
              </a:rPr>
              <a:t> you in trouble.</a:t>
            </a:r>
          </a:p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latin typeface="Arial"/>
                <a:cs typeface="Arial"/>
              </a:rPr>
              <a:t>Use with caution!</a:t>
            </a:r>
          </a:p>
          <a:p>
            <a:pPr lvl="0">
              <a:spcBef>
                <a:spcPct val="0"/>
              </a:spcBef>
              <a:defRPr/>
            </a:pPr>
            <a:endParaRPr lang="en-US" sz="2400" b="1" dirty="0" smtClean="0"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stash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Deletes all your local changes and revert to most recent commit state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push -f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Forces 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to push with your changes (I can’t see why you would ever want to do this, unless you want to be mean to your teammates)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strike="sngStrike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To revert back to a previous commit and use that as a the new master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strike="sngStrike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strike="sngStrike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strike="sngStrike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checkout &lt;</a:t>
            </a:r>
            <a:r>
              <a:rPr lang="en-US" sz="1400" strike="sngStrike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commit_id</a:t>
            </a:r>
            <a:r>
              <a:rPr lang="en-US" sz="1400" strike="sngStrike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&gt;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strike="sngStrike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strike="sngStrike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strike="sngStrike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checkout –b </a:t>
            </a:r>
            <a:r>
              <a:rPr lang="en-US" sz="1400" strike="sngStrike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new_master</a:t>
            </a:r>
            <a:endParaRPr lang="en-US" sz="1400" strike="sngStrike" dirty="0">
              <a:solidFill>
                <a:schemeClr val="bg2">
                  <a:lumMod val="10000"/>
                </a:schemeClr>
              </a:solidFill>
              <a:latin typeface="Courier" pitchFamily="49" charset="0"/>
              <a:cs typeface="Arial"/>
            </a:endParaRP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strike="sngStrike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strike="sngStrike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strike="sngStrike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branch –d master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b="1" strike="sngStrike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THIS IS PAST THE POINT OF NO RETURN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strike="sngStrike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strike="sngStrike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strike="sngStrike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branch –mv </a:t>
            </a:r>
            <a:r>
              <a:rPr lang="en-US" sz="1400" strike="sngStrike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new_mater</a:t>
            </a:r>
            <a:r>
              <a:rPr lang="en-US" sz="1400" strike="sngStrike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master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b="1" strike="sngStrike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YOU ALSO PROBABLY SCREWED ALL YOUR TEAMMATES UP, HAVE FUN DEBUGGING FOR HOURS UPON HOURS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b="1" strike="sngStrike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 DO NOT ENDORSE THIS. DO THIS AT YOUR OWN RISK. I AM NOT RESPNOSIBLE FOR ANY DAMAGES CAUSED BY YOU DINKING AROUND WITH CHANGING YOUR MASTER BRANCH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9</a:t>
            </a:r>
          </a:p>
        </p:txBody>
      </p:sp>
    </p:spTree>
    <p:extLst>
      <p:ext uri="{BB962C8B-B14F-4D97-AF65-F5344CB8AC3E}">
        <p14:creationId xmlns:p14="http://schemas.microsoft.com/office/powerpoint/2010/main" val="392199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3687" y="977900"/>
            <a:ext cx="7399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latin typeface="Arial"/>
                <a:cs typeface="Arial"/>
              </a:rPr>
              <a:t>Changing </a:t>
            </a:r>
            <a:r>
              <a:rPr lang="en-US" sz="2400" b="1" dirty="0" err="1" smtClean="0">
                <a:latin typeface="Arial"/>
                <a:cs typeface="Arial"/>
              </a:rPr>
              <a:t>Git</a:t>
            </a:r>
            <a:r>
              <a:rPr lang="en-US" sz="2400" b="1" dirty="0" smtClean="0">
                <a:latin typeface="Arial"/>
                <a:cs typeface="Arial"/>
              </a:rPr>
              <a:t> master branch workaround</a:t>
            </a:r>
            <a:endParaRPr lang="en-US" sz="2400" b="1" dirty="0" smtClean="0">
              <a:latin typeface="Arial"/>
              <a:cs typeface="Arial"/>
            </a:endParaRPr>
          </a:p>
          <a:p>
            <a:pPr lvl="0">
              <a:spcBef>
                <a:spcPct val="0"/>
              </a:spcBef>
              <a:defRPr/>
            </a:pPr>
            <a:endParaRPr lang="en-US" sz="2400" b="1" dirty="0" smtClean="0"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all your teammates about reverting master branch to a previous commit, make sure they all agree and save the changes they want to make to their local machine (not in the repo)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sure only one person is going to do this process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Checkout the commit you want to revert back to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the contents of the repository to your local machine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Checkout the master branch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all the files in the master branch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 all the files in the repository with the contents of the previous commit you saved onto your local machine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Run: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add .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commit –m “&lt;message&gt;”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push (possibly –f)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 again, DO THIS AT YOUR OWN RISK</a:t>
            </a:r>
          </a:p>
        </p:txBody>
      </p:sp>
    </p:spTree>
    <p:extLst>
      <p:ext uri="{BB962C8B-B14F-4D97-AF65-F5344CB8AC3E}">
        <p14:creationId xmlns:p14="http://schemas.microsoft.com/office/powerpoint/2010/main" val="1508222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Git</a:t>
            </a:r>
            <a:r>
              <a:rPr lang="en-US" sz="32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 Demo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750" u="none" strike="noStrike" kern="120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Git</a:t>
            </a:r>
            <a:r>
              <a:rPr kumimoji="0" lang="en-US" sz="275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excited!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</a:t>
            </a:r>
            <a:r>
              <a:rPr kumimoji="0" lang="en-US" sz="1200" i="1" u="none" strike="noStrike" kern="1200" cap="none" spc="0" normalizeH="0" baseline="0" noProof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: 10</a:t>
            </a:r>
            <a:endParaRPr kumimoji="0" lang="en-US" sz="1200" i="1" u="none" strike="noStrike" kern="1200" cap="none" spc="0" normalizeH="0" baseline="0" noProof="0" dirty="0" smtClean="0"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1022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</a:t>
            </a:r>
            <a:r>
              <a:rPr kumimoji="0" lang="en-US" sz="1200" i="1" u="none" strike="noStrike" kern="1200" cap="none" spc="0" normalizeH="0" baseline="0" noProof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: 10</a:t>
            </a:r>
            <a:endParaRPr kumimoji="0" lang="en-US" sz="1200" i="1" u="none" strike="noStrike" kern="1200" cap="none" spc="0" normalizeH="0" baseline="0" noProof="0" dirty="0" smtClean="0"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977900"/>
            <a:ext cx="73998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err="1" smtClean="0">
                <a:latin typeface="Arial"/>
                <a:cs typeface="Arial"/>
              </a:rPr>
              <a:t>Git</a:t>
            </a:r>
            <a:r>
              <a:rPr lang="en-US" sz="2400" b="1" dirty="0" smtClean="0">
                <a:latin typeface="Arial"/>
                <a:cs typeface="Arial"/>
              </a:rPr>
              <a:t> Healthy Practices</a:t>
            </a:r>
            <a:endParaRPr lang="en-US" sz="2400" b="1" dirty="0" smtClean="0">
              <a:latin typeface="Arial"/>
              <a:cs typeface="Arial"/>
            </a:endParaRPr>
          </a:p>
          <a:p>
            <a:pPr lvl="0">
              <a:spcBef>
                <a:spcPct val="0"/>
              </a:spcBef>
              <a:defRPr/>
            </a:pPr>
            <a:endParaRPr lang="en-US" sz="2400" b="1" dirty="0" smtClean="0"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procedure: Pull 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Write your code -&gt; Add -&gt; Pull -&gt; Resolve any conflicts -&gt; commit -&gt; Push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Never have something broken on the master branch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Work on a branch and only merge if you are sure it’s working (and your teammates know you are merging to master branch)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pull before you start your work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Push little commits frequently, instead of large commits infrequently</a:t>
            </a: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Git</a:t>
            </a:r>
            <a:r>
              <a:rPr lang="en-US" sz="32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 Overview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750" u="none" strike="noStrike" kern="120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Wh</a:t>
            </a:r>
            <a:r>
              <a:rPr lang="en-US" sz="2750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y </a:t>
            </a:r>
            <a:r>
              <a:rPr lang="en-US" sz="2750" dirty="0" err="1">
                <a:solidFill>
                  <a:srgbClr val="990000"/>
                </a:solidFill>
                <a:latin typeface="Arial"/>
                <a:ea typeface="+mj-ea"/>
                <a:cs typeface="Arial"/>
              </a:rPr>
              <a:t>g</a:t>
            </a:r>
            <a:r>
              <a:rPr lang="en-US" sz="2750" dirty="0" err="1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it</a:t>
            </a:r>
            <a:r>
              <a:rPr lang="en-US" sz="2750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 into </a:t>
            </a:r>
            <a:r>
              <a:rPr lang="en-US" sz="2750" dirty="0" err="1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Git</a:t>
            </a:r>
            <a:r>
              <a:rPr lang="en-US" sz="2750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?</a:t>
            </a:r>
            <a:endParaRPr kumimoji="0" lang="en-US" sz="275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977900"/>
            <a:ext cx="7399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latin typeface="Arial"/>
                <a:cs typeface="Arial"/>
              </a:rPr>
              <a:t>My Personal Experience with </a:t>
            </a:r>
            <a:r>
              <a:rPr lang="en-US" sz="2400" b="1" dirty="0" err="1" smtClean="0">
                <a:latin typeface="Arial"/>
                <a:cs typeface="Arial"/>
              </a:rPr>
              <a:t>Git</a:t>
            </a:r>
            <a:endParaRPr lang="en-US" sz="2400" b="1" dirty="0" smtClean="0">
              <a:latin typeface="Arial"/>
              <a:cs typeface="Arial"/>
            </a:endParaRPr>
          </a:p>
          <a:p>
            <a:pPr lvl="0">
              <a:spcBef>
                <a:spcPct val="0"/>
              </a:spcBef>
              <a:defRPr/>
            </a:pPr>
            <a:endParaRPr lang="en-US" sz="2400" b="1" dirty="0" smtClean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“Oh it’s like a homework submission program, like Blackboard… Wait why don’t we just use Blackboard?” </a:t>
            </a:r>
          </a:p>
          <a:p>
            <a:pPr algn="r">
              <a:spcBef>
                <a:spcPct val="0"/>
              </a:spcBef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– Stephen, 2013</a:t>
            </a:r>
          </a:p>
          <a:p>
            <a:pPr algn="r">
              <a:spcBef>
                <a:spcPct val="0"/>
              </a:spcBef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(paraphrased)</a:t>
            </a:r>
          </a:p>
          <a:p>
            <a:pPr lvl="0">
              <a:spcBef>
                <a:spcPct val="0"/>
              </a:spcBef>
              <a:defRPr/>
            </a:pPr>
            <a:endParaRPr lang="en-US" dirty="0" smtClean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“Oh you need help with </a:t>
            </a:r>
            <a:r>
              <a:rPr lang="en-US" i="1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Git</a:t>
            </a:r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? I’ve used </a:t>
            </a:r>
            <a:r>
              <a:rPr lang="en-US" i="1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Git</a:t>
            </a:r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before!” </a:t>
            </a:r>
          </a:p>
          <a:p>
            <a:pPr algn="r">
              <a:spcBef>
                <a:spcPct val="0"/>
              </a:spcBef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– Stephen, 2014</a:t>
            </a:r>
          </a:p>
          <a:p>
            <a:pPr algn="r">
              <a:spcBef>
                <a:spcPct val="0"/>
              </a:spcBef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(paraphrased and translated)</a:t>
            </a:r>
          </a:p>
          <a:p>
            <a:pPr lvl="0">
              <a:spcBef>
                <a:spcPct val="0"/>
              </a:spcBef>
              <a:defRPr/>
            </a:pPr>
            <a:endParaRPr lang="en-US" dirty="0" smtClean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i="1" dirty="0" smtClean="0">
                <a:solidFill>
                  <a:srgbClr val="323232"/>
                </a:solidFill>
                <a:latin typeface="Arial"/>
                <a:cs typeface="Arial"/>
              </a:rPr>
              <a:t>“Screw Blackboard, let’s use </a:t>
            </a:r>
            <a:r>
              <a:rPr lang="en-US" i="1" dirty="0" err="1" smtClean="0">
                <a:solidFill>
                  <a:srgbClr val="323232"/>
                </a:solidFill>
                <a:latin typeface="Arial"/>
                <a:cs typeface="Arial"/>
              </a:rPr>
              <a:t>Git</a:t>
            </a:r>
            <a:r>
              <a:rPr lang="en-US" i="1" dirty="0" smtClean="0">
                <a:solidFill>
                  <a:srgbClr val="323232"/>
                </a:solidFill>
                <a:latin typeface="Arial"/>
                <a:cs typeface="Arial"/>
              </a:rPr>
              <a:t>”</a:t>
            </a:r>
          </a:p>
          <a:p>
            <a:pPr algn="r">
              <a:spcBef>
                <a:spcPct val="0"/>
              </a:spcBef>
              <a:defRPr/>
            </a:pPr>
            <a:r>
              <a:rPr lang="en-US" dirty="0" smtClean="0">
                <a:solidFill>
                  <a:srgbClr val="323232"/>
                </a:solidFill>
                <a:latin typeface="Arial"/>
                <a:cs typeface="Arial"/>
              </a:rPr>
              <a:t>– Stephen, 2015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rgbClr val="323232"/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i="1" dirty="0" smtClean="0">
                <a:solidFill>
                  <a:srgbClr val="323232"/>
                </a:solidFill>
                <a:latin typeface="Arial"/>
                <a:cs typeface="Arial"/>
              </a:rPr>
              <a:t>“I love </a:t>
            </a:r>
            <a:r>
              <a:rPr lang="en-US" i="1" dirty="0" err="1" smtClean="0">
                <a:solidFill>
                  <a:srgbClr val="323232"/>
                </a:solidFill>
                <a:latin typeface="Arial"/>
                <a:cs typeface="Arial"/>
              </a:rPr>
              <a:t>Git</a:t>
            </a:r>
            <a:r>
              <a:rPr lang="en-US" i="1" dirty="0" smtClean="0">
                <a:solidFill>
                  <a:srgbClr val="323232"/>
                </a:solidFill>
                <a:latin typeface="Arial"/>
                <a:cs typeface="Arial"/>
              </a:rPr>
              <a:t>”</a:t>
            </a:r>
          </a:p>
          <a:p>
            <a:pPr algn="r">
              <a:spcBef>
                <a:spcPct val="0"/>
              </a:spcBef>
              <a:defRPr/>
            </a:pPr>
            <a:r>
              <a:rPr lang="en-US" dirty="0" smtClean="0">
                <a:solidFill>
                  <a:srgbClr val="323232"/>
                </a:solidFill>
                <a:latin typeface="Arial"/>
                <a:cs typeface="Arial"/>
              </a:rPr>
              <a:t>- Stephen, 2016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977900"/>
            <a:ext cx="7399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latin typeface="Arial"/>
                <a:cs typeface="Arial"/>
              </a:rPr>
              <a:t>Someone without </a:t>
            </a:r>
            <a:r>
              <a:rPr lang="en-US" sz="2400" b="1" dirty="0" err="1" smtClean="0">
                <a:latin typeface="Arial"/>
                <a:cs typeface="Arial"/>
              </a:rPr>
              <a:t>Git</a:t>
            </a:r>
            <a:r>
              <a:rPr lang="en-US" sz="2400" b="1" dirty="0" smtClean="0">
                <a:latin typeface="Arial"/>
                <a:cs typeface="Arial"/>
              </a:rPr>
              <a:t> in their life:</a:t>
            </a:r>
          </a:p>
          <a:p>
            <a:pPr lvl="0">
              <a:spcBef>
                <a:spcPct val="0"/>
              </a:spcBef>
              <a:defRPr/>
            </a:pPr>
            <a:endParaRPr lang="en-US" sz="2400" b="1" dirty="0" smtClean="0"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Cannot work in teams</a:t>
            </a:r>
          </a:p>
          <a:p>
            <a:pPr lvl="0">
              <a:spcBef>
                <a:spcPct val="0"/>
              </a:spcBef>
              <a:defRPr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Irresponsible programmer</a:t>
            </a:r>
          </a:p>
          <a:p>
            <a:pPr lvl="0">
              <a:spcBef>
                <a:spcPct val="0"/>
              </a:spcBef>
              <a:defRPr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High risk of crying (when progress is lost)</a:t>
            </a:r>
          </a:p>
          <a:p>
            <a:pPr lvl="0">
              <a:spcBef>
                <a:spcPct val="0"/>
              </a:spcBef>
              <a:defRPr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Get weird looks from colleagues</a:t>
            </a:r>
          </a:p>
          <a:p>
            <a:pPr lvl="0">
              <a:spcBef>
                <a:spcPct val="0"/>
              </a:spcBef>
              <a:defRPr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Generally very sad</a:t>
            </a: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2</a:t>
            </a:r>
          </a:p>
        </p:txBody>
      </p:sp>
    </p:spTree>
    <p:extLst>
      <p:ext uri="{BB962C8B-B14F-4D97-AF65-F5344CB8AC3E}">
        <p14:creationId xmlns:p14="http://schemas.microsoft.com/office/powerpoint/2010/main" val="14057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Git</a:t>
            </a:r>
            <a:r>
              <a:rPr lang="en-US" sz="32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 Review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75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Let’s </a:t>
            </a:r>
            <a:r>
              <a:rPr lang="en-US" sz="2750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g</a:t>
            </a:r>
            <a:r>
              <a:rPr kumimoji="0" lang="en-US" sz="275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it</a:t>
            </a:r>
            <a:r>
              <a:rPr kumimoji="0" lang="en-US" sz="2750" u="none" strike="noStrike" kern="1200" cap="none" spc="0" normalizeH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lang="en-US" sz="2750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s</a:t>
            </a:r>
            <a:r>
              <a:rPr kumimoji="0" lang="en-US" sz="2750" u="none" strike="noStrike" kern="1200" cap="none" spc="0" normalizeH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tarted</a:t>
            </a:r>
            <a:r>
              <a:rPr kumimoji="0" lang="en-US" sz="2750" u="none" strike="noStrike" kern="1200" cap="none" spc="0" normalizeH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!</a:t>
            </a:r>
            <a:endParaRPr kumimoji="0" lang="en-US" sz="275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3</a:t>
            </a:r>
          </a:p>
        </p:txBody>
      </p:sp>
    </p:spTree>
    <p:extLst>
      <p:ext uri="{BB962C8B-B14F-4D97-AF65-F5344CB8AC3E}">
        <p14:creationId xmlns:p14="http://schemas.microsoft.com/office/powerpoint/2010/main" val="322193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977900"/>
            <a:ext cx="73998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latin typeface="Arial"/>
                <a:cs typeface="Arial"/>
              </a:rPr>
              <a:t>At the very least, </a:t>
            </a:r>
            <a:r>
              <a:rPr lang="en-US" sz="2400" b="1" dirty="0" err="1" smtClean="0">
                <a:latin typeface="Arial"/>
                <a:cs typeface="Arial"/>
              </a:rPr>
              <a:t>git</a:t>
            </a:r>
            <a:r>
              <a:rPr lang="en-US" sz="2400" b="1" dirty="0" smtClean="0">
                <a:latin typeface="Arial"/>
                <a:cs typeface="Arial"/>
              </a:rPr>
              <a:t> familiar with these commands:</a:t>
            </a:r>
          </a:p>
          <a:p>
            <a:pPr lvl="0">
              <a:spcBef>
                <a:spcPct val="0"/>
              </a:spcBef>
              <a:defRPr/>
            </a:pPr>
            <a:endParaRPr lang="en-US" sz="2400" b="1" dirty="0" smtClean="0"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clone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Copy server’s repo to your local machine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pull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Pull the latest version of the repo to your local machine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add &lt;path-to-file/filename&gt;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Add file from local machine to repo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commit –m “&lt;message&gt;”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Save a state of your local machine’s repo</a:t>
            </a:r>
          </a:p>
          <a:p>
            <a:pPr lvl="1">
              <a:spcBef>
                <a:spcPct val="0"/>
              </a:spcBef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push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Saves the commits on your local machine to the server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4</a:t>
            </a:r>
          </a:p>
        </p:txBody>
      </p:sp>
    </p:spTree>
    <p:extLst>
      <p:ext uri="{BB962C8B-B14F-4D97-AF65-F5344CB8AC3E}">
        <p14:creationId xmlns:p14="http://schemas.microsoft.com/office/powerpoint/2010/main" val="242335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4</a:t>
            </a:r>
          </a:p>
        </p:txBody>
      </p:sp>
      <p:pic>
        <p:nvPicPr>
          <p:cNvPr id="1026" name="Picture 2" descr="https://camo.githubusercontent.com/f94924c7ab284f9902dd4958a83d91b89d5fc4c3/68747470733a2f2f6769742d73636d2e636f6d2f626f6f6b2f656e2f76322f626f6f6b2f30322d6769742d6261736963732f696d616765732f6c6966656379636c65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3220"/>
            <a:ext cx="9105900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80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Git</a:t>
            </a:r>
            <a:r>
              <a:rPr lang="en-US" sz="32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 Basics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750" u="none" strike="noStrike" kern="120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Git</a:t>
            </a:r>
            <a:r>
              <a:rPr kumimoji="0" lang="en-US" sz="275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new commands!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5</a:t>
            </a:r>
          </a:p>
        </p:txBody>
      </p:sp>
    </p:spTree>
    <p:extLst>
      <p:ext uri="{BB962C8B-B14F-4D97-AF65-F5344CB8AC3E}">
        <p14:creationId xmlns:p14="http://schemas.microsoft.com/office/powerpoint/2010/main" val="1577400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latin typeface="Arial"/>
                <a:cs typeface="Arial"/>
              </a:rPr>
              <a:t>If you learn these, you </a:t>
            </a:r>
            <a:r>
              <a:rPr lang="en-US" sz="2400" b="1" dirty="0" err="1">
                <a:latin typeface="Arial"/>
                <a:cs typeface="Arial"/>
              </a:rPr>
              <a:t>g</a:t>
            </a:r>
            <a:r>
              <a:rPr lang="en-US" sz="2400" b="1" dirty="0" err="1" smtClean="0">
                <a:latin typeface="Arial"/>
                <a:cs typeface="Arial"/>
              </a:rPr>
              <a:t>it</a:t>
            </a:r>
            <a:r>
              <a:rPr lang="en-US" sz="2400" b="1" dirty="0" smtClean="0">
                <a:latin typeface="Arial"/>
                <a:cs typeface="Arial"/>
              </a:rPr>
              <a:t> a power-up:</a:t>
            </a:r>
          </a:p>
          <a:p>
            <a:pPr lvl="0">
              <a:spcBef>
                <a:spcPct val="0"/>
              </a:spcBef>
              <a:defRPr/>
            </a:pPr>
            <a:endParaRPr lang="en-US" sz="2400" b="1" dirty="0" smtClean="0"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rm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&lt;path-to-file/filename&gt;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Tells 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to stop tracking the designated file (also removes it locally)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Tracks the change of removing the file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log [--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oneline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] [-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num_of_commits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]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Shows commit history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checkout &lt;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commit_id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&gt;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Loads designated commit state to your local machine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commit –am “&lt;message&gt;”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Automatically adds modified (not new) files and commits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6</a:t>
            </a:r>
          </a:p>
        </p:txBody>
      </p:sp>
    </p:spTree>
    <p:extLst>
      <p:ext uri="{BB962C8B-B14F-4D97-AF65-F5344CB8AC3E}">
        <p14:creationId xmlns:p14="http://schemas.microsoft.com/office/powerpoint/2010/main" val="1994810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8">
      <a:dk1>
        <a:srgbClr val="990000"/>
      </a:dk1>
      <a:lt1>
        <a:srgbClr val="FFCC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Viterbi_R1</Template>
  <TotalTime>372</TotalTime>
  <Words>832</Words>
  <Application>Microsoft Office PowerPoint</Application>
  <PresentationFormat>On-screen Show (4:3)</PresentationFormat>
  <Paragraphs>143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TH Sher</dc:creator>
  <cp:lastModifiedBy>Stephen TH Sher</cp:lastModifiedBy>
  <cp:revision>14</cp:revision>
  <cp:lastPrinted>2012-02-07T18:57:58Z</cp:lastPrinted>
  <dcterms:created xsi:type="dcterms:W3CDTF">2016-02-02T08:19:05Z</dcterms:created>
  <dcterms:modified xsi:type="dcterms:W3CDTF">2016-02-03T05:29:27Z</dcterms:modified>
</cp:coreProperties>
</file>