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98" r:id="rId3"/>
    <p:sldId id="300" r:id="rId4"/>
    <p:sldId id="272" r:id="rId5"/>
    <p:sldId id="273" r:id="rId6"/>
    <p:sldId id="274" r:id="rId7"/>
    <p:sldId id="270" r:id="rId8"/>
    <p:sldId id="284" r:id="rId9"/>
    <p:sldId id="280" r:id="rId10"/>
    <p:sldId id="282" r:id="rId11"/>
    <p:sldId id="275" r:id="rId12"/>
    <p:sldId id="283" r:id="rId13"/>
    <p:sldId id="281" r:id="rId14"/>
    <p:sldId id="289" r:id="rId15"/>
    <p:sldId id="293" r:id="rId16"/>
    <p:sldId id="294" r:id="rId17"/>
    <p:sldId id="295" r:id="rId18"/>
    <p:sldId id="296" r:id="rId19"/>
    <p:sldId id="292" r:id="rId20"/>
    <p:sldId id="285" r:id="rId21"/>
    <p:sldId id="262" r:id="rId22"/>
    <p:sldId id="288" r:id="rId23"/>
    <p:sldId id="287" r:id="rId24"/>
    <p:sldId id="278" r:id="rId25"/>
    <p:sldId id="286" r:id="rId26"/>
    <p:sldId id="276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545" autoAdjust="0"/>
  </p:normalViewPr>
  <p:slideViewPr>
    <p:cSldViewPr snapToGrid="0" snapToObjects="1">
      <p:cViewPr varScale="1">
        <p:scale>
          <a:sx n="79" d="100"/>
          <a:sy n="79" d="100"/>
        </p:scale>
        <p:origin x="12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CSCI 580 Discussion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Week 8 –</a:t>
            </a:r>
            <a:r>
              <a:rPr kumimoji="0" lang="en-US" sz="2750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HW5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49" y="3390899"/>
            <a:ext cx="9129299" cy="161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Rongqi Qiu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dirty="0" err="1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rqiu@usc.edu</a:t>
            </a:r>
            <a:endParaRPr kumimoji="0" lang="en-US" sz="2400" i="1" u="none" strike="noStrike" kern="1200" cap="none" spc="0" normalizeH="0" baseline="0" noProof="0" dirty="0" smtClean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6807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Texture Coordinates (</a:t>
            </a:r>
            <a:r>
              <a:rPr lang="en-US" sz="3200" b="1" dirty="0" err="1" smtClean="0">
                <a:latin typeface="Arial"/>
                <a:cs typeface="Arial"/>
              </a:rPr>
              <a:t>GzPutTriangle</a:t>
            </a:r>
            <a:r>
              <a:rPr lang="en-US" sz="3200" b="1" dirty="0" smtClean="0">
                <a:latin typeface="Arial"/>
                <a:cs typeface="Arial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Assume we have defined a texture function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tex_fun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(u, v) → RGB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Two remaining problems: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How to apply texture at vertices of triangles?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How to apply texture at interior of triangles?</a:t>
            </a:r>
          </a:p>
        </p:txBody>
      </p:sp>
      <p:sp>
        <p:nvSpPr>
          <p:cNvPr id="3" name="Rectangle 2"/>
          <p:cNvSpPr/>
          <p:nvPr/>
        </p:nvSpPr>
        <p:spPr>
          <a:xfrm>
            <a:off x="1433945" y="3452693"/>
            <a:ext cx="6972300" cy="405246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Texture Coordinates (</a:t>
            </a:r>
            <a:r>
              <a:rPr lang="en-US" sz="3200" b="1" dirty="0" err="1" smtClean="0">
                <a:latin typeface="Arial"/>
                <a:cs typeface="Arial"/>
              </a:rPr>
              <a:t>GzPutTriangle</a:t>
            </a:r>
            <a:r>
              <a:rPr lang="en-US" sz="3200" b="1" dirty="0" smtClean="0">
                <a:latin typeface="Arial"/>
                <a:cs typeface="Arial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How to apply texture at vertices?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Retrieve (u, v) at this vertex (from input)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Call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tex_fun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to retrieve RGB color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What to do with retrieved RGB color?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Phong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shading: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Ka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Kd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Gouraud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shading: Ks,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Ka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Kd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We will explain this choice in the next slides</a:t>
            </a:r>
          </a:p>
        </p:txBody>
      </p:sp>
    </p:spTree>
    <p:extLst>
      <p:ext uri="{BB962C8B-B14F-4D97-AF65-F5344CB8AC3E}">
        <p14:creationId xmlns:p14="http://schemas.microsoft.com/office/powerpoint/2010/main" val="2616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Texture Coordinates (</a:t>
            </a:r>
            <a:r>
              <a:rPr lang="en-US" sz="3200" b="1" dirty="0" err="1" smtClean="0">
                <a:latin typeface="Arial"/>
                <a:cs typeface="Arial"/>
              </a:rPr>
              <a:t>GzPutTriangle</a:t>
            </a:r>
            <a:r>
              <a:rPr lang="en-US" sz="3200" b="1" dirty="0" smtClean="0">
                <a:latin typeface="Arial"/>
                <a:cs typeface="Arial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Assume we have defined a texture function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tex_fun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(u, v)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→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RGB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Two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remaining problems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How to apply texture at vertices of triangles?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How to apply texture at interior of triangles?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2055" y="3844637"/>
            <a:ext cx="7101432" cy="426472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Texture Coordinates (</a:t>
            </a:r>
            <a:r>
              <a:rPr lang="en-US" sz="3200" b="1" dirty="0" err="1" smtClean="0">
                <a:latin typeface="Arial"/>
                <a:cs typeface="Arial"/>
              </a:rPr>
              <a:t>GzPutTriangle</a:t>
            </a:r>
            <a:r>
              <a:rPr lang="en-US" sz="3200" b="1" dirty="0" smtClean="0">
                <a:latin typeface="Arial"/>
                <a:cs typeface="Arial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coordinates (u, v) are given only at vertices, but interior points need (u, v) too.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Solution: interpolation!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Similar to interpolating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(during rasterization),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RGB color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(during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Gouraud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shading) and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normal vectors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(during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Phong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shading).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Either LEE or scan-line is fine.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Note: perspective correction </a:t>
            </a:r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(Class7,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Slide 14)</a:t>
            </a:r>
          </a:p>
        </p:txBody>
      </p:sp>
    </p:spTree>
    <p:extLst>
      <p:ext uri="{BB962C8B-B14F-4D97-AF65-F5344CB8AC3E}">
        <p14:creationId xmlns:p14="http://schemas.microsoft.com/office/powerpoint/2010/main" val="314370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Perspective Correction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48928" y="177718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dirty="0" smtClean="0"/>
              <a:t>       </a:t>
            </a:r>
            <a:r>
              <a:rPr lang="en-US" altLang="en-US" sz="2400" dirty="0" smtClean="0">
                <a:solidFill>
                  <a:srgbClr val="000000"/>
                </a:solidFill>
              </a:rPr>
              <a:t>perspective correction		       no perspective correction</a:t>
            </a:r>
          </a:p>
        </p:txBody>
      </p:sp>
      <p:pic>
        <p:nvPicPr>
          <p:cNvPr id="4" name="Picture 6" descr="C:\Users\uneumann\Desktop\CS580_2009\HW-09\HW5\new HW5 bmp\usc\ppot.np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63" y="2285999"/>
            <a:ext cx="32512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Users\uneumann\Desktop\CS580_2009\HW-09\HW5\new HW5 bmp\usc\ppot.p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87" y="2285999"/>
            <a:ext cx="32512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94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</a:t>
            </a:r>
            <a:r>
              <a:rPr lang="en-US" sz="3200" b="1" dirty="0">
                <a:latin typeface="Arial"/>
                <a:cs typeface="Arial"/>
              </a:rPr>
              <a:t>Perspective Correction</a:t>
            </a:r>
            <a:endParaRPr lang="en-US" sz="3200" b="1" dirty="0" smtClean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711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Object Space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4664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World Space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0617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Image 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1581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Perspective Space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97534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Screen Space</a:t>
            </a:r>
          </a:p>
        </p:txBody>
      </p:sp>
      <p:sp>
        <p:nvSpPr>
          <p:cNvPr id="2" name="Arc 1"/>
          <p:cNvSpPr/>
          <p:nvPr/>
        </p:nvSpPr>
        <p:spPr>
          <a:xfrm rot="8123685">
            <a:off x="1492056" y="3035084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8123685">
            <a:off x="3019904" y="3008473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8123685">
            <a:off x="4583960" y="3008475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8123685">
            <a:off x="6202483" y="3008476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88059" y="4265251"/>
            <a:ext cx="1790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Projection</a:t>
            </a:r>
          </a:p>
        </p:txBody>
      </p:sp>
    </p:spTree>
    <p:extLst>
      <p:ext uri="{BB962C8B-B14F-4D97-AF65-F5344CB8AC3E}">
        <p14:creationId xmlns:p14="http://schemas.microsoft.com/office/powerpoint/2010/main" val="9893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</a:t>
            </a:r>
            <a:r>
              <a:rPr lang="en-US" sz="3200" b="1" dirty="0">
                <a:latin typeface="Arial"/>
                <a:cs typeface="Arial"/>
              </a:rPr>
              <a:t>Perspective Correction</a:t>
            </a:r>
            <a:endParaRPr lang="en-US" sz="3200" b="1" dirty="0" smtClean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711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Object Space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4664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World Space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0617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Image 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1581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Perspective Space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97534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Screen Space</a:t>
            </a:r>
          </a:p>
        </p:txBody>
      </p:sp>
      <p:sp>
        <p:nvSpPr>
          <p:cNvPr id="2" name="Arc 1"/>
          <p:cNvSpPr/>
          <p:nvPr/>
        </p:nvSpPr>
        <p:spPr>
          <a:xfrm rot="8123685">
            <a:off x="1492056" y="3035084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8123685">
            <a:off x="3019904" y="3008473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8123685">
            <a:off x="4583960" y="3008475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8123685">
            <a:off x="6202483" y="3008476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88059" y="4265251"/>
            <a:ext cx="1790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Projection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16194" y="2462981"/>
            <a:ext cx="4468761" cy="24777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79010" y="2462981"/>
            <a:ext cx="3164477" cy="24777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</a:t>
            </a:r>
            <a:r>
              <a:rPr lang="en-US" sz="3200" b="1" dirty="0">
                <a:latin typeface="Arial"/>
                <a:cs typeface="Arial"/>
              </a:rPr>
              <a:t>Perspective Correction</a:t>
            </a:r>
            <a:endParaRPr lang="en-US" sz="3200" b="1" dirty="0" smtClean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711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Object Space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4664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World Space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0617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Image 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1581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Perspective Space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97534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Screen Space</a:t>
            </a:r>
          </a:p>
        </p:txBody>
      </p:sp>
      <p:sp>
        <p:nvSpPr>
          <p:cNvPr id="2" name="Arc 1"/>
          <p:cNvSpPr/>
          <p:nvPr/>
        </p:nvSpPr>
        <p:spPr>
          <a:xfrm rot="8123685">
            <a:off x="1492056" y="3035084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8123685">
            <a:off x="3019904" y="3008473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8123685">
            <a:off x="4583960" y="3008475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8123685">
            <a:off x="6202483" y="3008476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88059" y="4265251"/>
            <a:ext cx="1790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Projection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16194" y="2462981"/>
            <a:ext cx="4468761" cy="24777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79010" y="2462981"/>
            <a:ext cx="3164477" cy="24777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6194" y="4934707"/>
            <a:ext cx="4417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This is where (u, v) is given.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01521" y="4982591"/>
            <a:ext cx="2792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This is where pixels are drawn.</a:t>
            </a:r>
          </a:p>
        </p:txBody>
      </p:sp>
    </p:spTree>
    <p:extLst>
      <p:ext uri="{BB962C8B-B14F-4D97-AF65-F5344CB8AC3E}">
        <p14:creationId xmlns:p14="http://schemas.microsoft.com/office/powerpoint/2010/main" val="14547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</a:t>
            </a:r>
            <a:r>
              <a:rPr lang="en-US" sz="3200" b="1" dirty="0">
                <a:latin typeface="Arial"/>
                <a:cs typeface="Arial"/>
              </a:rPr>
              <a:t>Perspective Correction</a:t>
            </a:r>
            <a:endParaRPr lang="en-US" sz="3200" b="1" dirty="0" smtClean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711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Object Space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4664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World Space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0617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Image 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1581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Perspective Space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97534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Screen Space</a:t>
            </a:r>
          </a:p>
        </p:txBody>
      </p:sp>
      <p:sp>
        <p:nvSpPr>
          <p:cNvPr id="2" name="Arc 1"/>
          <p:cNvSpPr/>
          <p:nvPr/>
        </p:nvSpPr>
        <p:spPr>
          <a:xfrm rot="8123685">
            <a:off x="1492056" y="3035084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8123685">
            <a:off x="3019904" y="3008473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8123685">
            <a:off x="4583960" y="3008475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8123685">
            <a:off x="6202483" y="3008476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02002" y="4332533"/>
            <a:ext cx="1790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Projection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16194" y="2462981"/>
            <a:ext cx="4468761" cy="24777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79010" y="2462981"/>
            <a:ext cx="3164477" cy="24777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6194" y="3744377"/>
            <a:ext cx="4417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(u, v)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22391" y="3744377"/>
            <a:ext cx="4417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(U, V)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6194" y="4981922"/>
            <a:ext cx="4417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(u’, v’)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22391" y="4981922"/>
            <a:ext cx="4417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(U’, V’)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85652" y="3996813"/>
            <a:ext cx="3126658" cy="29497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97534" y="4223923"/>
            <a:ext cx="0" cy="944956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185652" y="5168879"/>
            <a:ext cx="3126658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Texture Coordinates (</a:t>
            </a:r>
            <a:r>
              <a:rPr lang="en-US" sz="3200" b="1" dirty="0" err="1" smtClean="0">
                <a:latin typeface="Arial"/>
                <a:cs typeface="Arial"/>
              </a:rPr>
              <a:t>GzPutTriangle</a:t>
            </a:r>
            <a:r>
              <a:rPr lang="en-US" sz="3200" b="1" dirty="0" smtClean="0">
                <a:latin typeface="Arial"/>
                <a:cs typeface="Arial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Phong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shading</a:t>
            </a:r>
            <a:b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altLang="ko-KR" sz="2400" dirty="0" smtClean="0">
                <a:ea typeface="굴림" pitchFamily="50" charset="-127"/>
              </a:rPr>
              <a:t>C </a:t>
            </a:r>
            <a:r>
              <a:rPr lang="en-US" altLang="ko-KR" sz="2400" dirty="0">
                <a:ea typeface="굴림" pitchFamily="50" charset="-127"/>
              </a:rPr>
              <a:t>= (</a:t>
            </a:r>
            <a:r>
              <a:rPr lang="en-US" altLang="ko-KR" sz="2400" dirty="0">
                <a:solidFill>
                  <a:srgbClr val="FF8000"/>
                </a:solidFill>
                <a:ea typeface="굴림" pitchFamily="50" charset="-127"/>
              </a:rPr>
              <a:t>Ks</a:t>
            </a:r>
            <a:r>
              <a:rPr lang="en-US" altLang="ko-KR" sz="2400" dirty="0">
                <a:ea typeface="굴림" pitchFamily="50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</a:t>
            </a:r>
            <a:r>
              <a:rPr lang="en-US" altLang="ko-KR" sz="2400" baseline="-250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L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 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[</a:t>
            </a:r>
            <a:r>
              <a:rPr lang="en-US" altLang="ko-KR" sz="2400" dirty="0" err="1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Ie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 (R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E)</a:t>
            </a:r>
            <a:r>
              <a:rPr lang="en-US" altLang="ko-KR" sz="2400" baseline="300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s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] ) </a:t>
            </a:r>
            <a:r>
              <a:rPr lang="en-US" altLang="ko-KR" sz="2400" dirty="0">
                <a:ea typeface="굴림" pitchFamily="50" charset="-127"/>
              </a:rPr>
              <a:t>+ (</a:t>
            </a:r>
            <a:r>
              <a:rPr lang="en-US" altLang="ko-KR" sz="2400" dirty="0" err="1">
                <a:solidFill>
                  <a:srgbClr val="FF8000"/>
                </a:solidFill>
                <a:ea typeface="굴림" pitchFamily="50" charset="-127"/>
              </a:rPr>
              <a:t>Kd</a:t>
            </a:r>
            <a:r>
              <a:rPr lang="en-US" altLang="ko-KR" sz="2400" dirty="0">
                <a:ea typeface="굴림" pitchFamily="50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</a:t>
            </a:r>
            <a:r>
              <a:rPr lang="en-US" altLang="ko-KR" sz="2400" baseline="-250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L 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[</a:t>
            </a:r>
            <a:r>
              <a:rPr lang="en-US" altLang="ko-KR" sz="2400" dirty="0" err="1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Ie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 (N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L)]) </a:t>
            </a:r>
            <a:r>
              <a:rPr lang="en-US" altLang="ko-KR" sz="2400" dirty="0">
                <a:ea typeface="굴림" pitchFamily="50" charset="-127"/>
              </a:rPr>
              <a:t>+ (</a:t>
            </a:r>
            <a:r>
              <a:rPr lang="en-US" altLang="ko-KR" sz="2400" dirty="0" err="1">
                <a:solidFill>
                  <a:srgbClr val="FF8000"/>
                </a:solidFill>
                <a:ea typeface="굴림" pitchFamily="50" charset="-127"/>
              </a:rPr>
              <a:t>Ka</a:t>
            </a:r>
            <a:r>
              <a:rPr lang="en-US" altLang="ko-KR" sz="2400" dirty="0">
                <a:ea typeface="굴림" pitchFamily="50" charset="-127"/>
              </a:rPr>
              <a:t> </a:t>
            </a:r>
            <a:r>
              <a:rPr lang="en-US" altLang="ko-KR" sz="2400" dirty="0" err="1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Ia</a:t>
            </a:r>
            <a:r>
              <a:rPr lang="en-US" altLang="ko-KR" sz="2400" dirty="0" smtClean="0">
                <a:ea typeface="굴림" pitchFamily="50" charset="-127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2400" dirty="0">
                <a:solidFill>
                  <a:srgbClr val="FF8000"/>
                </a:solidFill>
                <a:ea typeface="굴림" pitchFamily="50" charset="-127"/>
              </a:rPr>
              <a:t>m</a:t>
            </a:r>
            <a:r>
              <a:rPr lang="en-US" altLang="ko-KR" sz="2400" dirty="0" smtClean="0">
                <a:solidFill>
                  <a:srgbClr val="FF8000"/>
                </a:solidFill>
                <a:ea typeface="굴림" pitchFamily="50" charset="-127"/>
              </a:rPr>
              <a:t>aterial attribute (fixed)   texture lookup (pixel-by-pixel)                        </a:t>
            </a:r>
            <a:endParaRPr lang="en-US" altLang="ko-KR" sz="2400" dirty="0" smtClean="0">
              <a:ea typeface="굴림" pitchFamily="50" charset="-127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Gouraud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shading (set </a:t>
            </a:r>
            <a:r>
              <a:rPr lang="en-US" altLang="ko-KR" sz="2400" dirty="0" smtClean="0">
                <a:solidFill>
                  <a:srgbClr val="FF8000"/>
                </a:solidFill>
                <a:ea typeface="굴림" pitchFamily="50" charset="-127"/>
              </a:rPr>
              <a:t>K</a:t>
            </a:r>
            <a:r>
              <a:rPr lang="en-US" altLang="ko-KR" sz="2400" baseline="-25000" dirty="0" smtClean="0">
                <a:solidFill>
                  <a:srgbClr val="FF8000"/>
                </a:solidFill>
                <a:ea typeface="굴림" pitchFamily="50" charset="-127"/>
              </a:rPr>
              <a:t>T</a:t>
            </a:r>
            <a:r>
              <a:rPr lang="en-US" altLang="ko-KR" sz="2400" dirty="0" smtClean="0">
                <a:solidFill>
                  <a:srgbClr val="FF8000"/>
                </a:solidFill>
                <a:ea typeface="굴림" pitchFamily="50" charset="-127"/>
              </a:rPr>
              <a:t>=Ks=</a:t>
            </a:r>
            <a:r>
              <a:rPr lang="en-US" altLang="ko-KR" sz="2400" dirty="0" err="1" smtClean="0">
                <a:solidFill>
                  <a:srgbClr val="FF8000"/>
                </a:solidFill>
                <a:ea typeface="굴림" pitchFamily="50" charset="-127"/>
              </a:rPr>
              <a:t>Kd</a:t>
            </a:r>
            <a:r>
              <a:rPr lang="en-US" altLang="ko-KR" sz="2400" dirty="0" smtClean="0">
                <a:solidFill>
                  <a:srgbClr val="FF8000"/>
                </a:solidFill>
                <a:ea typeface="굴림" pitchFamily="50" charset="-127"/>
              </a:rPr>
              <a:t>=</a:t>
            </a:r>
            <a:r>
              <a:rPr lang="en-US" altLang="ko-KR" sz="2400" dirty="0" err="1" smtClean="0">
                <a:solidFill>
                  <a:srgbClr val="FF8000"/>
                </a:solidFill>
                <a:ea typeface="굴림" pitchFamily="50" charset="-127"/>
              </a:rPr>
              <a:t>Ka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/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altLang="ko-KR" sz="2400" dirty="0">
                <a:ea typeface="굴림" pitchFamily="50" charset="-127"/>
              </a:rPr>
              <a:t>C =   (</a:t>
            </a:r>
            <a:r>
              <a:rPr lang="en-US" altLang="ko-KR" sz="2400" dirty="0">
                <a:solidFill>
                  <a:srgbClr val="FF8000"/>
                </a:solidFill>
                <a:ea typeface="굴림" pitchFamily="50" charset="-127"/>
              </a:rPr>
              <a:t>K</a:t>
            </a:r>
            <a:r>
              <a:rPr lang="en-US" altLang="ko-KR" sz="2400" baseline="-25000" dirty="0">
                <a:solidFill>
                  <a:srgbClr val="FF8000"/>
                </a:solidFill>
                <a:ea typeface="굴림" pitchFamily="50" charset="-127"/>
              </a:rPr>
              <a:t>T</a:t>
            </a:r>
            <a:r>
              <a:rPr lang="en-US" altLang="ko-KR" sz="2400" dirty="0">
                <a:ea typeface="굴림" pitchFamily="50" charset="-127"/>
              </a:rPr>
              <a:t>)   (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</a:t>
            </a:r>
            <a:r>
              <a:rPr lang="en-US" altLang="ko-KR" sz="2400" baseline="-250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L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 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[</a:t>
            </a:r>
            <a:r>
              <a:rPr lang="en-US" altLang="ko-KR" sz="2400" dirty="0" err="1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Ie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 (R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E)</a:t>
            </a:r>
            <a:r>
              <a:rPr lang="en-US" altLang="ko-KR" sz="2400" baseline="300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s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]  + 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</a:t>
            </a:r>
            <a:r>
              <a:rPr lang="en-US" altLang="ko-KR" sz="2400" baseline="-250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L 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[</a:t>
            </a:r>
            <a:r>
              <a:rPr lang="en-US" altLang="ko-KR" sz="2400" dirty="0" err="1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Ie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 (N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L)] + </a:t>
            </a:r>
            <a:r>
              <a:rPr lang="en-US" altLang="ko-KR" sz="2400" dirty="0" err="1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Ia</a:t>
            </a:r>
            <a:r>
              <a:rPr lang="en-US" altLang="ko-KR" sz="2400" dirty="0" smtClean="0">
                <a:ea typeface="굴림" pitchFamily="50" charset="-127"/>
              </a:rPr>
              <a:t>)</a:t>
            </a:r>
            <a:endParaRPr lang="en-US" altLang="ko-KR" sz="1600" dirty="0">
              <a:ea typeface="굴림" pitchFamily="50" charset="-127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ko-KR" sz="2400" dirty="0">
                <a:solidFill>
                  <a:srgbClr val="FF8000"/>
                </a:solidFill>
                <a:ea typeface="굴림" pitchFamily="50" charset="-127"/>
              </a:rPr>
              <a:t>texture </a:t>
            </a:r>
            <a:r>
              <a:rPr lang="en-US" altLang="ko-KR" sz="2400" dirty="0" smtClean="0">
                <a:solidFill>
                  <a:srgbClr val="FF8000"/>
                </a:solidFill>
                <a:ea typeface="굴림" pitchFamily="50" charset="-127"/>
              </a:rPr>
              <a:t>lookup          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compute at vertices</a:t>
            </a:r>
            <a:b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</a:br>
            <a:r>
              <a:rPr lang="en-US" altLang="ko-KR" sz="2400" dirty="0" smtClean="0">
                <a:solidFill>
                  <a:srgbClr val="FF8000"/>
                </a:solidFill>
                <a:ea typeface="굴림" pitchFamily="50" charset="-127"/>
              </a:rPr>
              <a:t>(</a:t>
            </a:r>
            <a:r>
              <a:rPr lang="en-US" altLang="ko-KR" sz="2400" dirty="0">
                <a:solidFill>
                  <a:srgbClr val="FF8000"/>
                </a:solidFill>
                <a:ea typeface="굴림" pitchFamily="50" charset="-127"/>
              </a:rPr>
              <a:t>pixel-by-pixel</a:t>
            </a:r>
            <a:r>
              <a:rPr lang="en-US" altLang="ko-KR" sz="2400" dirty="0" smtClean="0">
                <a:solidFill>
                  <a:srgbClr val="FF8000"/>
                </a:solidFill>
                <a:ea typeface="굴림" pitchFamily="50" charset="-127"/>
              </a:rPr>
              <a:t>)      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and interpolate to </a:t>
            </a:r>
            <a:r>
              <a:rPr lang="en-US" altLang="ko-KR" sz="2400" dirty="0" smtClean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pixels</a:t>
            </a:r>
            <a:endParaRPr lang="en-US" sz="2400" dirty="0">
              <a:solidFill>
                <a:schemeClr val="tx2">
                  <a:lumMod val="90000"/>
                </a:schemeClr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3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HW4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Regrading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for HW1 - 3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One-time regrading opportunity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Please write your requests in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README.txt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along with your HW4 submission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No regrading requests will be accepted since HW4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Make sure you submit on time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Double check that no file is missing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Double check that the package compiles on its own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642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6" y="977900"/>
            <a:ext cx="75438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Outline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coordinates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 vertex -&gt; (u, v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Given as input per vertex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Used for obtaining (variable) texture color in replacement of (fixed) material color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functions: (u, v) -&gt; RGB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Image texture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2D RGB image (look-up table)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Procedural texture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eneral computing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943686" y="3753906"/>
            <a:ext cx="7101432" cy="714185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6" y="977900"/>
            <a:ext cx="76495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Image texture (</a:t>
            </a:r>
            <a:r>
              <a:rPr lang="en-US" sz="3200" b="1" dirty="0" err="1" smtClean="0">
                <a:latin typeface="Arial"/>
                <a:cs typeface="Arial"/>
              </a:rPr>
              <a:t>tex_fun</a:t>
            </a:r>
            <a:r>
              <a:rPr lang="en-US" sz="3200" b="1" dirty="0" smtClean="0">
                <a:latin typeface="Arial"/>
                <a:cs typeface="Arial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Compute RGB color given texture coordinates (u, v)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Returns GZ_SUCCESS or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GZ_FAILURE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Boundary test 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u,v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 within [0,1] x [0,1]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The codes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for loading texture files are already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given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3727" b="94270"/>
          <a:stretch/>
        </p:blipFill>
        <p:spPr>
          <a:xfrm>
            <a:off x="1943966" y="2327771"/>
            <a:ext cx="4976380" cy="5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5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6" y="977900"/>
            <a:ext cx="76495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Image texture (</a:t>
            </a:r>
            <a:r>
              <a:rPr lang="en-US" sz="3200" b="1" dirty="0" err="1" smtClean="0">
                <a:latin typeface="Arial"/>
                <a:cs typeface="Arial"/>
              </a:rPr>
              <a:t>tex_fun</a:t>
            </a:r>
            <a:r>
              <a:rPr lang="en-US" sz="3200" b="1" dirty="0" smtClean="0">
                <a:latin typeface="Arial"/>
                <a:cs typeface="Arial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Problem: (u, v) range over [0, 1] x [0, 1], </a:t>
            </a:r>
            <a:b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			   texture image is 2D array of (xs-1) x (ys-1)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Solution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scaling by the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size of the texture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image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199408" y="3659867"/>
            <a:ext cx="1219200" cy="12954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600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4">
                    <a:lumMod val="10000"/>
                  </a:schemeClr>
                </a:solidFill>
                <a:latin typeface="+mj-lt"/>
              </a:rPr>
              <a:t>u,v</a:t>
            </a:r>
            <a:r>
              <a:rPr lang="en-US" sz="1600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 coordinates range </a:t>
            </a:r>
          </a:p>
          <a:p>
            <a:pPr algn="ctr">
              <a:defRPr/>
            </a:pPr>
            <a:r>
              <a:rPr lang="en-US" sz="1600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([0,1], [0,1])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171208" y="3507467"/>
            <a:ext cx="1752600" cy="1752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600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Image texture resolution </a:t>
            </a:r>
            <a:br>
              <a:rPr lang="en-US" sz="1600" dirty="0">
                <a:solidFill>
                  <a:schemeClr val="accent4">
                    <a:lumMod val="10000"/>
                  </a:schemeClr>
                </a:solidFill>
                <a:latin typeface="+mj-lt"/>
              </a:rPr>
            </a:br>
            <a:r>
              <a:rPr lang="en-US" sz="1600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([0, xs-1], [0, ys-1])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799608" y="3964667"/>
            <a:ext cx="990600" cy="685800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91440">
              <a:defRPr/>
            </a:pPr>
            <a:r>
              <a:rPr lang="en-US" sz="1600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scale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2047008" y="3659867"/>
            <a:ext cx="0" cy="1219200"/>
          </a:xfrm>
          <a:prstGeom prst="straightConnector1">
            <a:avLst/>
          </a:prstGeom>
          <a:noFill/>
          <a:ln w="9525" algn="ctr">
            <a:solidFill>
              <a:srgbClr val="C0C0C0"/>
            </a:solidFill>
            <a:round/>
            <a:headEnd/>
            <a:tailEnd type="arrow" w="med" len="med"/>
          </a:ln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2199408" y="3507467"/>
            <a:ext cx="1219200" cy="0"/>
          </a:xfrm>
          <a:prstGeom prst="straightConnector1">
            <a:avLst/>
          </a:prstGeom>
          <a:noFill/>
          <a:ln w="9525" algn="ctr">
            <a:solidFill>
              <a:srgbClr val="C0C0C0"/>
            </a:solidFill>
            <a:round/>
            <a:headEnd/>
            <a:tailEnd type="arrow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2961408" y="3202667"/>
            <a:ext cx="381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8408" y="4300741"/>
            <a:ext cx="381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v</a:t>
            </a:r>
          </a:p>
        </p:txBody>
      </p:sp>
      <p:cxnSp>
        <p:nvCxnSpPr>
          <p:cNvPr id="12" name="Straight Arrow Connector 14"/>
          <p:cNvCxnSpPr>
            <a:cxnSpLocks noChangeShapeType="1"/>
          </p:cNvCxnSpPr>
          <p:nvPr/>
        </p:nvCxnSpPr>
        <p:spPr bwMode="auto">
          <a:xfrm>
            <a:off x="5171208" y="3431267"/>
            <a:ext cx="1752600" cy="0"/>
          </a:xfrm>
          <a:prstGeom prst="straightConnector1">
            <a:avLst/>
          </a:prstGeom>
          <a:noFill/>
          <a:ln w="9525" algn="ctr">
            <a:solidFill>
              <a:srgbClr val="C0C0C0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6"/>
          <p:cNvCxnSpPr>
            <a:cxnSpLocks noChangeShapeType="1"/>
          </p:cNvCxnSpPr>
          <p:nvPr/>
        </p:nvCxnSpPr>
        <p:spPr bwMode="auto">
          <a:xfrm>
            <a:off x="5095008" y="3507467"/>
            <a:ext cx="0" cy="1752600"/>
          </a:xfrm>
          <a:prstGeom prst="straightConnector1">
            <a:avLst/>
          </a:prstGeom>
          <a:noFill/>
          <a:ln w="9525" algn="ctr">
            <a:solidFill>
              <a:srgbClr val="C0C0C0"/>
            </a:solidFill>
            <a:round/>
            <a:headEnd/>
            <a:tailEnd type="arrow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4866408" y="4269467"/>
            <a:ext cx="381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42808" y="3169330"/>
            <a:ext cx="381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355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6" y="977900"/>
            <a:ext cx="76495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Image texture (</a:t>
            </a:r>
            <a:r>
              <a:rPr lang="en-US" sz="3200" b="1" dirty="0" err="1" smtClean="0">
                <a:latin typeface="Arial"/>
                <a:cs typeface="Arial"/>
              </a:rPr>
              <a:t>tex_fun</a:t>
            </a:r>
            <a:r>
              <a:rPr lang="en-US" sz="3200" b="1" dirty="0" smtClean="0">
                <a:latin typeface="Arial"/>
                <a:cs typeface="Arial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Problem: what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if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scaled (u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v)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is not integer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?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Solution: bilinear interpolation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Color(p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 = s t C + (1-s) t D + s (1-t) B + (1-s) (1-t) A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s, t are fractional distances [0,1]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A, B, C, D are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RGB colors</a:t>
            </a:r>
            <a:b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at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neighboring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pixels </a:t>
            </a:r>
          </a:p>
        </p:txBody>
      </p:sp>
      <p:grpSp>
        <p:nvGrpSpPr>
          <p:cNvPr id="16" name="Group 25"/>
          <p:cNvGrpSpPr>
            <a:grpSpLocks/>
          </p:cNvGrpSpPr>
          <p:nvPr/>
        </p:nvGrpSpPr>
        <p:grpSpPr bwMode="auto">
          <a:xfrm>
            <a:off x="5462154" y="3368700"/>
            <a:ext cx="3352800" cy="2362200"/>
            <a:chOff x="1728" y="2688"/>
            <a:chExt cx="2112" cy="1488"/>
          </a:xfrm>
        </p:grpSpPr>
        <p:grpSp>
          <p:nvGrpSpPr>
            <p:cNvPr id="17" name="Group 9"/>
            <p:cNvGrpSpPr>
              <a:grpSpLocks/>
            </p:cNvGrpSpPr>
            <p:nvPr/>
          </p:nvGrpSpPr>
          <p:grpSpPr bwMode="auto">
            <a:xfrm>
              <a:off x="1728" y="2688"/>
              <a:ext cx="2112" cy="1488"/>
              <a:chOff x="6192" y="1872"/>
              <a:chExt cx="3744" cy="2448"/>
            </a:xfrm>
          </p:grpSpPr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6192" y="1872"/>
                <a:ext cx="3744" cy="24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1pPr>
                <a:lvl2pPr marL="742950" indent="-285750" eaLnBrk="0" hangingPunct="0"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2pPr>
                <a:lvl3pPr marL="1143000" indent="-228600" eaLnBrk="0" hangingPunct="0"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3pPr>
                <a:lvl4pPr marL="1600200" indent="-228600" eaLnBrk="0" hangingPunct="0"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4pPr>
                <a:lvl5pPr marL="2057400" indent="-228600" eaLnBrk="0" hangingPunct="0"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344" y="2304"/>
                <a:ext cx="1728" cy="1296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1pPr>
                <a:lvl2pPr marL="742950" indent="-285750" eaLnBrk="0" hangingPunct="0"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2pPr>
                <a:lvl3pPr marL="1143000" indent="-228600" eaLnBrk="0" hangingPunct="0"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3pPr>
                <a:lvl4pPr marL="1600200" indent="-228600" eaLnBrk="0" hangingPunct="0"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4pPr>
                <a:lvl5pPr marL="2057400" indent="-228600" eaLnBrk="0" hangingPunct="0"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>
                <a:off x="8640" y="2304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7344" y="3024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872" y="2784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rgbClr val="003366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3744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rgbClr val="003366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072" y="2736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rgbClr val="003366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072" y="3744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rgbClr val="003366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688" y="3024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rgbClr val="003366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304" y="3360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dirty="0">
                  <a:solidFill>
                    <a:srgbClr val="003366"/>
                  </a:solidFill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736" y="3360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rgbClr val="003366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6039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Image texture (</a:t>
            </a:r>
            <a:r>
              <a:rPr lang="en-US" sz="3200" b="1" dirty="0" err="1" smtClean="0">
                <a:latin typeface="Arial"/>
                <a:cs typeface="Arial"/>
              </a:rPr>
              <a:t>tex_fun</a:t>
            </a:r>
            <a:r>
              <a:rPr lang="en-US" sz="3200" b="1" dirty="0" smtClean="0">
                <a:latin typeface="Arial"/>
                <a:cs typeface="Arial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03" y="3040003"/>
            <a:ext cx="3099510" cy="22892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528" y="1593385"/>
            <a:ext cx="3457390" cy="34573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3693" y="5329248"/>
            <a:ext cx="3468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Example texture image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943687" y="1470343"/>
            <a:ext cx="47193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Try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other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images!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Just replace the file “texture” with any ppm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image.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25257" y="4994449"/>
            <a:ext cx="34681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Rendering using the left texture image</a:t>
            </a:r>
          </a:p>
        </p:txBody>
      </p:sp>
    </p:spTree>
    <p:extLst>
      <p:ext uri="{BB962C8B-B14F-4D97-AF65-F5344CB8AC3E}">
        <p14:creationId xmlns:p14="http://schemas.microsoft.com/office/powerpoint/2010/main" val="43419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6" y="977900"/>
            <a:ext cx="75438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Outline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coordinates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 vertex -&gt; (u, v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Given as input per vertex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Used for obtaining (variable) texture color in replacement of (fixed) material color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functions: (u, v) -&gt; RGB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Image texture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2D RGB image (look-up table)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Procedural texture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eneral computing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943686" y="4468091"/>
            <a:ext cx="7101432" cy="714185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Procedural texture (</a:t>
            </a:r>
            <a:r>
              <a:rPr lang="en-US" sz="3200" b="1" dirty="0" err="1" smtClean="0">
                <a:latin typeface="Arial"/>
                <a:cs typeface="Arial"/>
              </a:rPr>
              <a:t>ptex_fun</a:t>
            </a:r>
            <a:r>
              <a:rPr lang="en-US" sz="3200" b="1" dirty="0" smtClean="0">
                <a:latin typeface="Arial"/>
                <a:cs typeface="Arial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Any function of (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u,v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is OK as long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 texture pattern is clearly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evident.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Use your imagination!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112" y="3137247"/>
            <a:ext cx="24384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325" y="3140973"/>
            <a:ext cx="2438400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38" y="313724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719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144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HW4</a:t>
            </a:r>
          </a:p>
          <a:p>
            <a:pPr lvl="0">
              <a:spcBef>
                <a:spcPct val="0"/>
              </a:spcBef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Clarification on flat shading in HW4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It’s optional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Two methods to implement</a:t>
            </a:r>
          </a:p>
          <a:p>
            <a:pPr marL="1371600" lvl="2" indent="-4572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Like in HW3, use render-&gt;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flatcolor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set by GZ_RGB_COLOR attributes;</a:t>
            </a:r>
          </a:p>
          <a:p>
            <a:pPr marL="1371600" lvl="2" indent="-4572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Compute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normals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of triangles and apply shading equations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Both are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OK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611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Overview</a:t>
            </a:r>
          </a:p>
          <a:p>
            <a:pPr lvl="0">
              <a:spcBef>
                <a:spcPct val="0"/>
              </a:spcBef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Adding texturing capabilities to your renderer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17" y="2301339"/>
            <a:ext cx="2438400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833" y="2301339"/>
            <a:ext cx="2438400" cy="2438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4217" y="4739739"/>
            <a:ext cx="2438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HW4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Color specified by material attributes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59776" y="4731733"/>
            <a:ext cx="3468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HW5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449" y="2301339"/>
            <a:ext cx="2438400" cy="2438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367833" y="5087228"/>
            <a:ext cx="243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Color specified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by images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93841" y="5087228"/>
            <a:ext cx="243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Color specified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by functions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278659" y="2301339"/>
            <a:ext cx="0" cy="3493775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2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r="3661"/>
          <a:stretch/>
        </p:blipFill>
        <p:spPr>
          <a:xfrm>
            <a:off x="1545953" y="4373793"/>
            <a:ext cx="7070509" cy="12519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52" y="2301338"/>
            <a:ext cx="6900271" cy="1875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3687" y="977900"/>
            <a:ext cx="739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Overview</a:t>
            </a:r>
          </a:p>
          <a:p>
            <a:pPr lvl="0">
              <a:spcBef>
                <a:spcPct val="0"/>
              </a:spcBef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Application5.cpp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5952" y="4278680"/>
            <a:ext cx="7101432" cy="144213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5952" y="2298688"/>
            <a:ext cx="7101432" cy="1878228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48433"/>
            <a:ext cx="15459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function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2729970"/>
            <a:ext cx="15459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coordinates (u, v)</a:t>
            </a:r>
          </a:p>
        </p:txBody>
      </p:sp>
    </p:spTree>
    <p:extLst>
      <p:ext uri="{BB962C8B-B14F-4D97-AF65-F5344CB8AC3E}">
        <p14:creationId xmlns:p14="http://schemas.microsoft.com/office/powerpoint/2010/main" val="42148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661"/>
          <a:stretch/>
        </p:blipFill>
        <p:spPr>
          <a:xfrm>
            <a:off x="1545953" y="4373793"/>
            <a:ext cx="7070509" cy="12519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52" y="2301338"/>
            <a:ext cx="6900271" cy="1875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3687" y="977900"/>
            <a:ext cx="739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Overview</a:t>
            </a:r>
          </a:p>
          <a:p>
            <a:pPr lvl="0">
              <a:spcBef>
                <a:spcPct val="0"/>
              </a:spcBef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Application5.cpp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5952" y="4278680"/>
            <a:ext cx="7101432" cy="144213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45952" y="2298688"/>
            <a:ext cx="7101432" cy="1878228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4648433"/>
            <a:ext cx="15459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function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729970"/>
            <a:ext cx="15459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coordinates (u, v)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9353" y="4491916"/>
            <a:ext cx="3874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Image texture (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tex_fun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				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Procedural texture (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ptex_fun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45953" y="3037746"/>
            <a:ext cx="71014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Mapping from surface points to texture coordinates (u, v)</a:t>
            </a:r>
          </a:p>
        </p:txBody>
      </p:sp>
    </p:spTree>
    <p:extLst>
      <p:ext uri="{BB962C8B-B14F-4D97-AF65-F5344CB8AC3E}">
        <p14:creationId xmlns:p14="http://schemas.microsoft.com/office/powerpoint/2010/main" val="2753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6" y="977900"/>
            <a:ext cx="75438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Outline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coordinates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surface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point → (u, v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Input: vertex → (u, v)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Replace (fixed) material color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for (variable) texture color 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functions: (u, v)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→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RGB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Image texture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2D RGB image (look-up table)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Procedural texture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eneral computing functions</a:t>
            </a:r>
          </a:p>
        </p:txBody>
      </p:sp>
    </p:spTree>
    <p:extLst>
      <p:ext uri="{BB962C8B-B14F-4D97-AF65-F5344CB8AC3E}">
        <p14:creationId xmlns:p14="http://schemas.microsoft.com/office/powerpoint/2010/main" val="32768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6" y="977900"/>
            <a:ext cx="75438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Outline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coordinates: surface point → (u, v)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Input: vertex → (u, v)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Replace (fixed) material color for (variable) texture color 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functions: (u, v)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→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RGB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Image texture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2D RGB image (look-up table)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Procedural texture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eneral computing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943686" y="1851879"/>
            <a:ext cx="7101432" cy="1504385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8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HW5 – Texture Coordinates (</a:t>
            </a:r>
            <a:r>
              <a:rPr lang="en-US" sz="3200" b="1" dirty="0" err="1" smtClean="0">
                <a:latin typeface="Arial"/>
                <a:cs typeface="Arial"/>
              </a:rPr>
              <a:t>GzPutTriangle</a:t>
            </a:r>
            <a:r>
              <a:rPr lang="en-US" sz="3200" b="1" dirty="0" smtClean="0">
                <a:latin typeface="Arial"/>
                <a:cs typeface="Arial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Assume we have defined a texture function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tex_fun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(u, v) → RGB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Two remaining problems: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How to apply texture at vertices of triangles?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How to apply texture at interior of triangles?</a:t>
            </a:r>
          </a:p>
        </p:txBody>
      </p:sp>
    </p:spTree>
    <p:extLst>
      <p:ext uri="{BB962C8B-B14F-4D97-AF65-F5344CB8AC3E}">
        <p14:creationId xmlns:p14="http://schemas.microsoft.com/office/powerpoint/2010/main" val="39396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Viterbi_R1.potx</Template>
  <TotalTime>1086</TotalTime>
  <Words>1008</Words>
  <Application>Microsoft Macintosh PowerPoint</Application>
  <PresentationFormat>On-screen Show (4:3)</PresentationFormat>
  <Paragraphs>208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굴림</vt:lpstr>
      <vt:lpstr>바탕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uscadmin</dc:creator>
  <cp:lastModifiedBy>Rongqi Qiu</cp:lastModifiedBy>
  <cp:revision>189</cp:revision>
  <cp:lastPrinted>2012-02-07T18:57:58Z</cp:lastPrinted>
  <dcterms:created xsi:type="dcterms:W3CDTF">2012-02-18T01:19:57Z</dcterms:created>
  <dcterms:modified xsi:type="dcterms:W3CDTF">2016-10-14T22:11:29Z</dcterms:modified>
</cp:coreProperties>
</file>