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9" r:id="rId2"/>
    <p:sldId id="286" r:id="rId3"/>
    <p:sldId id="260" r:id="rId4"/>
    <p:sldId id="281" r:id="rId5"/>
    <p:sldId id="282" r:id="rId6"/>
    <p:sldId id="283" r:id="rId7"/>
    <p:sldId id="284" r:id="rId8"/>
    <p:sldId id="285" r:id="rId9"/>
    <p:sldId id="276" r:id="rId10"/>
    <p:sldId id="289" r:id="rId11"/>
    <p:sldId id="287" r:id="rId12"/>
    <p:sldId id="28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92" autoAdjust="0"/>
  </p:normalViewPr>
  <p:slideViewPr>
    <p:cSldViewPr snapToGrid="0" snapToObjects="1">
      <p:cViewPr varScale="1">
        <p:scale>
          <a:sx n="66" d="100"/>
          <a:sy n="66" d="100"/>
        </p:scale>
        <p:origin x="9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57FF-524D-4E6D-BF18-ACC947A7711E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6DF06-6064-430C-8079-434693B21B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76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6DF06-6064-430C-8079-434693B21B9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021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6DF06-6064-430C-8079-434693B21B9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36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6DF06-6064-430C-8079-434693B21B9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60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76EA84B-562E-4DB4-B50B-9364AD1630FD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58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df"/><Relationship Id="rId5" Type="http://schemas.openxmlformats.org/officeDocument/2006/relationships/image" Target="../media/image1.png"/><Relationship Id="rId10" Type="http://schemas.openxmlformats.org/officeDocument/2006/relationships/image" Target="../media/image2.png"/><Relationship Id="rId4" Type="http://schemas.openxmlformats.org/officeDocument/2006/relationships/image" Target="../media/image1.pdf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CS 580 – Discussion</a:t>
            </a:r>
            <a:b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3200" b="1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HW 2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Week 3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49" y="3390899"/>
            <a:ext cx="9129299" cy="1008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Matthias Hernandez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altLang="en-US" dirty="0" smtClean="0"/>
              <a:t>Other questions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2286000"/>
          </a:xfr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Why </a:t>
            </a:r>
            <a:r>
              <a:rPr lang="en-US" sz="2800" dirty="0">
                <a:solidFill>
                  <a:srgbClr val="000000"/>
                </a:solidFill>
              </a:rPr>
              <a:t>do we use tokens and </a:t>
            </a:r>
            <a:r>
              <a:rPr lang="en-US" sz="2800" dirty="0" smtClean="0">
                <a:solidFill>
                  <a:srgbClr val="000000"/>
                </a:solidFill>
              </a:rPr>
              <a:t>values?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It is generic and can handle any type of object. </a:t>
            </a:r>
            <a:r>
              <a:rPr lang="en-US" sz="2400" dirty="0">
                <a:solidFill>
                  <a:srgbClr val="000000"/>
                </a:solidFill>
              </a:rPr>
              <a:t>Otherwise, a </a:t>
            </a:r>
            <a:r>
              <a:rPr lang="en-US" sz="2400" dirty="0" smtClean="0">
                <a:solidFill>
                  <a:srgbClr val="000000"/>
                </a:solidFill>
              </a:rPr>
              <a:t>separate function would be  </a:t>
            </a:r>
            <a:r>
              <a:rPr lang="en-US" sz="2400" dirty="0">
                <a:solidFill>
                  <a:srgbClr val="000000"/>
                </a:solidFill>
              </a:rPr>
              <a:t>needed for each type of data. </a:t>
            </a:r>
            <a:r>
              <a:rPr lang="en-US" sz="2400" dirty="0" smtClean="0">
                <a:solidFill>
                  <a:srgbClr val="000000"/>
                </a:solidFill>
              </a:rPr>
              <a:t>In HW2, we only use GZ_POSITION </a:t>
            </a:r>
            <a:r>
              <a:rPr lang="en-US" sz="2400" dirty="0">
                <a:solidFill>
                  <a:srgbClr val="000000"/>
                </a:solidFill>
              </a:rPr>
              <a:t>and </a:t>
            </a:r>
            <a:r>
              <a:rPr lang="en-US" sz="2400" dirty="0" smtClean="0">
                <a:solidFill>
                  <a:srgbClr val="000000"/>
                </a:solidFill>
              </a:rPr>
              <a:t>GZ_RGB_COLOR, but </a:t>
            </a:r>
            <a:r>
              <a:rPr lang="en-US" sz="2400" dirty="0">
                <a:solidFill>
                  <a:srgbClr val="000000"/>
                </a:solidFill>
              </a:rPr>
              <a:t>more will appear in later HWs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0000"/>
                </a:solidFill>
              </a:rPr>
              <a:t>example: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fr-FR" sz="2400" dirty="0" err="1" smtClean="0"/>
              <a:t>GzColor</a:t>
            </a:r>
            <a:r>
              <a:rPr lang="fr-FR" sz="2400" dirty="0" smtClean="0"/>
              <a:t> </a:t>
            </a:r>
            <a:r>
              <a:rPr lang="fr-FR" sz="2400" dirty="0" err="1" smtClean="0"/>
              <a:t>color</a:t>
            </a:r>
            <a:r>
              <a:rPr lang="fr-FR" sz="2400" dirty="0" smtClean="0"/>
              <a:t> = (*(</a:t>
            </a:r>
            <a:r>
              <a:rPr lang="fr-FR" sz="2400" dirty="0" err="1"/>
              <a:t>GzColor</a:t>
            </a:r>
            <a:r>
              <a:rPr lang="fr-FR" sz="2400" dirty="0"/>
              <a:t> *)</a:t>
            </a:r>
            <a:r>
              <a:rPr lang="fr-FR" sz="2400" dirty="0" err="1"/>
              <a:t>valueList</a:t>
            </a:r>
            <a:r>
              <a:rPr lang="fr-FR" sz="2400" dirty="0"/>
              <a:t>[i</a:t>
            </a:r>
            <a:r>
              <a:rPr lang="fr-FR" sz="2400" dirty="0" smtClean="0"/>
              <a:t>]);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1"/>
            <a:endParaRPr lang="en-US" alt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altLang="en-US" dirty="0" smtClean="0"/>
              <a:t>Other questions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r>
              <a:rPr lang="fr-FR" altLang="en-US" sz="2800" dirty="0">
                <a:solidFill>
                  <a:srgbClr val="000000"/>
                </a:solidFill>
              </a:rPr>
              <a:t>How </a:t>
            </a:r>
            <a:r>
              <a:rPr lang="fr-FR" altLang="en-US" sz="2800" dirty="0" smtClean="0">
                <a:solidFill>
                  <a:srgbClr val="000000"/>
                </a:solidFill>
              </a:rPr>
              <a:t>are </a:t>
            </a:r>
            <a:r>
              <a:rPr lang="fr-FR" altLang="en-US" sz="2800" dirty="0">
                <a:solidFill>
                  <a:srgbClr val="000000"/>
                </a:solidFill>
              </a:rPr>
              <a:t>the </a:t>
            </a:r>
            <a:r>
              <a:rPr lang="fr-FR" altLang="en-US" sz="2800" dirty="0" err="1" smtClean="0">
                <a:solidFill>
                  <a:srgbClr val="000000"/>
                </a:solidFill>
              </a:rPr>
              <a:t>homeworks</a:t>
            </a:r>
            <a:r>
              <a:rPr lang="fr-FR" altLang="en-US" sz="2800" dirty="0" smtClean="0">
                <a:solidFill>
                  <a:srgbClr val="000000"/>
                </a:solidFill>
              </a:rPr>
              <a:t> </a:t>
            </a:r>
            <a:r>
              <a:rPr lang="fr-FR" altLang="en-US" sz="2800" dirty="0" err="1">
                <a:solidFill>
                  <a:srgbClr val="000000"/>
                </a:solidFill>
              </a:rPr>
              <a:t>graded</a:t>
            </a:r>
            <a:r>
              <a:rPr lang="fr-FR" altLang="en-US" sz="2800" dirty="0" smtClean="0">
                <a:solidFill>
                  <a:srgbClr val="000000"/>
                </a:solidFill>
              </a:rPr>
              <a:t>?</a:t>
            </a:r>
            <a:br>
              <a:rPr lang="fr-FR" altLang="en-US" sz="2800" dirty="0" smtClean="0">
                <a:solidFill>
                  <a:srgbClr val="000000"/>
                </a:solidFill>
              </a:rPr>
            </a:br>
            <a:endParaRPr lang="fr-FR" altLang="en-US" sz="2800" dirty="0">
              <a:solidFill>
                <a:srgbClr val="000000"/>
              </a:solidFill>
            </a:endParaRPr>
          </a:p>
          <a:p>
            <a:pPr lvl="1"/>
            <a:r>
              <a:rPr lang="fr-FR" altLang="en-US" sz="2400" dirty="0" err="1">
                <a:solidFill>
                  <a:srgbClr val="000000"/>
                </a:solidFill>
              </a:rPr>
              <a:t>We</a:t>
            </a:r>
            <a:r>
              <a:rPr lang="fr-FR" altLang="en-US" sz="2400" dirty="0">
                <a:solidFill>
                  <a:srgbClr val="000000"/>
                </a:solidFill>
              </a:rPr>
              <a:t> </a:t>
            </a:r>
            <a:r>
              <a:rPr lang="fr-FR" altLang="en-US" sz="2400" dirty="0" err="1" smtClean="0">
                <a:solidFill>
                  <a:srgbClr val="000000"/>
                </a:solidFill>
              </a:rPr>
              <a:t>run</a:t>
            </a:r>
            <a:r>
              <a:rPr lang="fr-FR" altLang="en-US" sz="2400" dirty="0" smtClean="0">
                <a:solidFill>
                  <a:srgbClr val="000000"/>
                </a:solidFill>
              </a:rPr>
              <a:t> </a:t>
            </a:r>
            <a:r>
              <a:rPr lang="fr-FR" altLang="en-US" sz="2400" dirty="0" err="1">
                <a:solidFill>
                  <a:srgbClr val="000000"/>
                </a:solidFill>
              </a:rPr>
              <a:t>your</a:t>
            </a:r>
            <a:r>
              <a:rPr lang="fr-FR" altLang="en-US" sz="2400" dirty="0">
                <a:solidFill>
                  <a:srgbClr val="000000"/>
                </a:solidFill>
              </a:rPr>
              <a:t> code and grade the </a:t>
            </a:r>
            <a:r>
              <a:rPr lang="fr-FR" altLang="en-US" sz="2400" dirty="0" smtClean="0">
                <a:solidFill>
                  <a:srgbClr val="000000"/>
                </a:solidFill>
              </a:rPr>
              <a:t>output. </a:t>
            </a:r>
            <a:r>
              <a:rPr lang="fr-FR" altLang="en-US" sz="2400" dirty="0">
                <a:solidFill>
                  <a:srgbClr val="000000"/>
                </a:solidFill>
              </a:rPr>
              <a:t>A </a:t>
            </a:r>
            <a:r>
              <a:rPr lang="fr-FR" altLang="en-US" sz="2400" dirty="0" err="1">
                <a:solidFill>
                  <a:srgbClr val="000000"/>
                </a:solidFill>
              </a:rPr>
              <a:t>result</a:t>
            </a:r>
            <a:r>
              <a:rPr lang="fr-FR" altLang="en-US" sz="2400" dirty="0">
                <a:solidFill>
                  <a:srgbClr val="000000"/>
                </a:solidFill>
              </a:rPr>
              <a:t> </a:t>
            </a:r>
            <a:r>
              <a:rPr lang="fr-FR" altLang="en-US" sz="2400" dirty="0" err="1">
                <a:solidFill>
                  <a:srgbClr val="000000"/>
                </a:solidFill>
              </a:rPr>
              <a:t>without</a:t>
            </a:r>
            <a:r>
              <a:rPr lang="fr-FR" altLang="en-US" sz="2400" dirty="0">
                <a:solidFill>
                  <a:srgbClr val="000000"/>
                </a:solidFill>
              </a:rPr>
              <a:t> </a:t>
            </a:r>
            <a:r>
              <a:rPr lang="fr-FR" altLang="en-US" sz="2400" dirty="0" err="1">
                <a:solidFill>
                  <a:srgbClr val="000000"/>
                </a:solidFill>
              </a:rPr>
              <a:t>appearant</a:t>
            </a:r>
            <a:r>
              <a:rPr lang="fr-FR" altLang="en-US" sz="2400" dirty="0">
                <a:solidFill>
                  <a:srgbClr val="000000"/>
                </a:solidFill>
              </a:rPr>
              <a:t> artefacts </a:t>
            </a:r>
            <a:r>
              <a:rPr lang="fr-FR" altLang="en-US" sz="2400" dirty="0" err="1">
                <a:solidFill>
                  <a:srgbClr val="000000"/>
                </a:solidFill>
              </a:rPr>
              <a:t>would</a:t>
            </a:r>
            <a:r>
              <a:rPr lang="fr-FR" altLang="en-US" sz="2400" dirty="0">
                <a:solidFill>
                  <a:srgbClr val="000000"/>
                </a:solidFill>
              </a:rPr>
              <a:t> </a:t>
            </a:r>
            <a:r>
              <a:rPr lang="fr-FR" altLang="en-US" sz="2400" dirty="0" err="1">
                <a:solidFill>
                  <a:srgbClr val="000000"/>
                </a:solidFill>
              </a:rPr>
              <a:t>be</a:t>
            </a:r>
            <a:r>
              <a:rPr lang="fr-FR" altLang="en-US" sz="2400" dirty="0">
                <a:solidFill>
                  <a:srgbClr val="000000"/>
                </a:solidFill>
              </a:rPr>
              <a:t> </a:t>
            </a:r>
            <a:r>
              <a:rPr lang="fr-FR" altLang="en-US" sz="2400" dirty="0" err="1">
                <a:solidFill>
                  <a:srgbClr val="000000"/>
                </a:solidFill>
              </a:rPr>
              <a:t>considered</a:t>
            </a:r>
            <a:r>
              <a:rPr lang="fr-FR" altLang="en-US" sz="2400" dirty="0">
                <a:solidFill>
                  <a:srgbClr val="000000"/>
                </a:solidFill>
              </a:rPr>
              <a:t> correct.</a:t>
            </a:r>
          </a:p>
          <a:p>
            <a:pPr lvl="1"/>
            <a:r>
              <a:rPr lang="fr-FR" altLang="en-US" sz="2400" dirty="0">
                <a:solidFill>
                  <a:srgbClr val="000000"/>
                </a:solidFill>
              </a:rPr>
              <a:t>If </a:t>
            </a:r>
            <a:r>
              <a:rPr lang="fr-FR" altLang="en-US" sz="2400" dirty="0" err="1">
                <a:solidFill>
                  <a:srgbClr val="000000"/>
                </a:solidFill>
              </a:rPr>
              <a:t>there</a:t>
            </a:r>
            <a:r>
              <a:rPr lang="fr-FR" altLang="en-US" sz="2400" dirty="0">
                <a:solidFill>
                  <a:srgbClr val="000000"/>
                </a:solidFill>
              </a:rPr>
              <a:t> </a:t>
            </a:r>
            <a:r>
              <a:rPr lang="fr-FR" altLang="en-US" sz="2400" dirty="0" err="1">
                <a:solidFill>
                  <a:srgbClr val="000000"/>
                </a:solidFill>
              </a:rPr>
              <a:t>is</a:t>
            </a:r>
            <a:r>
              <a:rPr lang="fr-FR" altLang="en-US" sz="2400" dirty="0">
                <a:solidFill>
                  <a:srgbClr val="000000"/>
                </a:solidFill>
              </a:rPr>
              <a:t> </a:t>
            </a:r>
            <a:r>
              <a:rPr lang="fr-FR" altLang="en-US" sz="2400" dirty="0" err="1">
                <a:solidFill>
                  <a:srgbClr val="000000"/>
                </a:solidFill>
              </a:rPr>
              <a:t>nothing</a:t>
            </a:r>
            <a:r>
              <a:rPr lang="fr-FR" altLang="en-US" sz="2400" dirty="0">
                <a:solidFill>
                  <a:srgbClr val="000000"/>
                </a:solidFill>
              </a:rPr>
              <a:t> on the </a:t>
            </a:r>
            <a:r>
              <a:rPr lang="fr-FR" altLang="en-US" sz="2400" dirty="0" err="1">
                <a:solidFill>
                  <a:srgbClr val="000000"/>
                </a:solidFill>
              </a:rPr>
              <a:t>screen</a:t>
            </a:r>
            <a:r>
              <a:rPr lang="fr-FR" altLang="en-US" sz="2400" dirty="0">
                <a:solidFill>
                  <a:srgbClr val="000000"/>
                </a:solidFill>
              </a:rPr>
              <a:t>, the grade </a:t>
            </a:r>
            <a:r>
              <a:rPr lang="fr-FR" altLang="en-US" sz="2400" dirty="0" err="1">
                <a:solidFill>
                  <a:srgbClr val="000000"/>
                </a:solidFill>
              </a:rPr>
              <a:t>will</a:t>
            </a:r>
            <a:r>
              <a:rPr lang="fr-FR" altLang="en-US" sz="2400" dirty="0">
                <a:solidFill>
                  <a:srgbClr val="000000"/>
                </a:solidFill>
              </a:rPr>
              <a:t> </a:t>
            </a:r>
            <a:r>
              <a:rPr lang="fr-FR" altLang="en-US" sz="2400" dirty="0" err="1">
                <a:solidFill>
                  <a:srgbClr val="000000"/>
                </a:solidFill>
              </a:rPr>
              <a:t>be</a:t>
            </a:r>
            <a:r>
              <a:rPr lang="fr-FR" altLang="en-US" sz="2400" dirty="0">
                <a:solidFill>
                  <a:srgbClr val="000000"/>
                </a:solidFill>
              </a:rPr>
              <a:t> 0</a:t>
            </a:r>
            <a:r>
              <a:rPr lang="fr-FR" altLang="en-US" sz="2400" dirty="0" smtClean="0">
                <a:solidFill>
                  <a:srgbClr val="000000"/>
                </a:solidFill>
              </a:rPr>
              <a:t>…</a:t>
            </a:r>
          </a:p>
          <a:p>
            <a:pPr lvl="1"/>
            <a:endParaRPr lang="fr-FR" altLang="en-US" sz="2400" dirty="0">
              <a:solidFill>
                <a:srgbClr val="000000"/>
              </a:solidFill>
            </a:endParaRPr>
          </a:p>
          <a:p>
            <a:pPr lvl="1"/>
            <a:r>
              <a:rPr lang="fr-FR" altLang="en-US" sz="2400" dirty="0" smtClean="0">
                <a:solidFill>
                  <a:srgbClr val="000000"/>
                </a:solidFill>
              </a:rPr>
              <a:t>There </a:t>
            </a:r>
            <a:r>
              <a:rPr lang="fr-FR" altLang="en-US" sz="2400" dirty="0" err="1" smtClean="0">
                <a:solidFill>
                  <a:srgbClr val="000000"/>
                </a:solidFill>
              </a:rPr>
              <a:t>will</a:t>
            </a:r>
            <a:r>
              <a:rPr lang="fr-FR" altLang="en-US" sz="2400" dirty="0" smtClean="0">
                <a:solidFill>
                  <a:srgbClr val="000000"/>
                </a:solidFill>
              </a:rPr>
              <a:t> </a:t>
            </a:r>
            <a:r>
              <a:rPr lang="fr-FR" altLang="en-US" sz="2400" dirty="0" err="1" smtClean="0">
                <a:solidFill>
                  <a:srgbClr val="000000"/>
                </a:solidFill>
              </a:rPr>
              <a:t>be</a:t>
            </a:r>
            <a:r>
              <a:rPr lang="fr-FR" altLang="en-US" sz="2400" dirty="0" smtClean="0">
                <a:solidFill>
                  <a:srgbClr val="000000"/>
                </a:solidFill>
              </a:rPr>
              <a:t> </a:t>
            </a:r>
            <a:r>
              <a:rPr lang="fr-FR" altLang="en-US" sz="2400" dirty="0" err="1" smtClean="0">
                <a:solidFill>
                  <a:srgbClr val="000000"/>
                </a:solidFill>
              </a:rPr>
              <a:t>regrading</a:t>
            </a:r>
            <a:r>
              <a:rPr lang="fr-FR" altLang="en-US" sz="2400" dirty="0" smtClean="0">
                <a:solidFill>
                  <a:srgbClr val="000000"/>
                </a:solidFill>
              </a:rPr>
              <a:t> for HW1, 2 and 3 </a:t>
            </a:r>
            <a:r>
              <a:rPr lang="fr-FR" altLang="en-US" sz="2400" dirty="0" err="1" smtClean="0">
                <a:solidFill>
                  <a:srgbClr val="000000"/>
                </a:solidFill>
              </a:rPr>
              <a:t>when</a:t>
            </a:r>
            <a:r>
              <a:rPr lang="fr-FR" altLang="en-US" sz="2400" dirty="0" smtClean="0">
                <a:solidFill>
                  <a:srgbClr val="000000"/>
                </a:solidFill>
              </a:rPr>
              <a:t> </a:t>
            </a:r>
            <a:r>
              <a:rPr lang="fr-FR" altLang="en-US" sz="2400" dirty="0" err="1" smtClean="0">
                <a:solidFill>
                  <a:srgbClr val="000000"/>
                </a:solidFill>
              </a:rPr>
              <a:t>submitting</a:t>
            </a:r>
            <a:r>
              <a:rPr lang="fr-FR" altLang="en-US" sz="2400" dirty="0" smtClean="0">
                <a:solidFill>
                  <a:srgbClr val="000000"/>
                </a:solidFill>
              </a:rPr>
              <a:t> HW 4. There </a:t>
            </a:r>
            <a:r>
              <a:rPr lang="fr-FR" altLang="en-US" sz="2400" dirty="0" err="1" smtClean="0">
                <a:solidFill>
                  <a:srgbClr val="000000"/>
                </a:solidFill>
              </a:rPr>
              <a:t>will</a:t>
            </a:r>
            <a:r>
              <a:rPr lang="fr-FR" altLang="en-US" sz="2400" dirty="0" smtClean="0">
                <a:solidFill>
                  <a:srgbClr val="000000"/>
                </a:solidFill>
              </a:rPr>
              <a:t> not </a:t>
            </a:r>
            <a:r>
              <a:rPr lang="fr-FR" altLang="en-US" sz="2400" dirty="0" err="1" smtClean="0">
                <a:solidFill>
                  <a:srgbClr val="000000"/>
                </a:solidFill>
              </a:rPr>
              <a:t>be</a:t>
            </a:r>
            <a:r>
              <a:rPr lang="fr-FR" altLang="en-US" sz="2400" dirty="0" smtClean="0">
                <a:solidFill>
                  <a:srgbClr val="000000"/>
                </a:solidFill>
              </a:rPr>
              <a:t> </a:t>
            </a:r>
            <a:r>
              <a:rPr lang="fr-FR" altLang="en-US" sz="2400" dirty="0" err="1" smtClean="0">
                <a:solidFill>
                  <a:srgbClr val="000000"/>
                </a:solidFill>
              </a:rPr>
              <a:t>re-grading</a:t>
            </a:r>
            <a:r>
              <a:rPr lang="fr-FR" altLang="en-US" sz="2400" dirty="0" smtClean="0">
                <a:solidFill>
                  <a:srgbClr val="000000"/>
                </a:solidFill>
              </a:rPr>
              <a:t> for the </a:t>
            </a:r>
            <a:r>
              <a:rPr lang="fr-FR" altLang="en-US" sz="2400" dirty="0" err="1" smtClean="0">
                <a:solidFill>
                  <a:srgbClr val="000000"/>
                </a:solidFill>
              </a:rPr>
              <a:t>other</a:t>
            </a:r>
            <a:r>
              <a:rPr lang="fr-FR" altLang="en-US" sz="2400" dirty="0" smtClean="0">
                <a:solidFill>
                  <a:srgbClr val="000000"/>
                </a:solidFill>
              </a:rPr>
              <a:t> </a:t>
            </a:r>
            <a:r>
              <a:rPr lang="fr-FR" altLang="en-US" sz="2400" dirty="0" err="1" smtClean="0">
                <a:solidFill>
                  <a:srgbClr val="000000"/>
                </a:solidFill>
              </a:rPr>
              <a:t>homeworks</a:t>
            </a:r>
            <a:r>
              <a:rPr lang="fr-FR" altLang="en-US" sz="2400" dirty="0" smtClean="0">
                <a:solidFill>
                  <a:srgbClr val="000000"/>
                </a:solidFill>
              </a:rPr>
              <a:t>.</a:t>
            </a:r>
            <a:endParaRPr lang="fr-F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3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16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711200" y="818243"/>
            <a:ext cx="83021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Note: error in provided pot4.ppm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285" y="1817914"/>
            <a:ext cx="2957285" cy="295728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2" y="1817914"/>
            <a:ext cx="2957285" cy="295728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09600" y="4775198"/>
            <a:ext cx="3570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rgbClr val="000000"/>
                </a:solidFill>
              </a:rPr>
              <a:t>Provided</a:t>
            </a:r>
            <a:endParaRPr lang="fr-FR" sz="2400" b="1" dirty="0">
              <a:solidFill>
                <a:srgbClr val="00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573485" y="4775199"/>
            <a:ext cx="3570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0000"/>
                </a:solidFill>
              </a:rPr>
              <a:t>Correct</a:t>
            </a:r>
            <a:endParaRPr lang="fr-FR" sz="2400" b="1" dirty="0">
              <a:solidFill>
                <a:srgbClr val="000000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748" y="1353457"/>
            <a:ext cx="1775051" cy="88752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170" y="1353457"/>
            <a:ext cx="1759201" cy="80816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48229" y="1817914"/>
            <a:ext cx="580571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929740" y="1817914"/>
            <a:ext cx="580571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593748" y="1350273"/>
            <a:ext cx="1775051" cy="8907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238999" y="1353456"/>
            <a:ext cx="1774372" cy="8081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6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01" y="1468033"/>
            <a:ext cx="6494583" cy="414369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206" y="2304070"/>
            <a:ext cx="5406580" cy="341436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70925" y="1783824"/>
            <a:ext cx="9434286" cy="18466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fr-FR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400" dirty="0" smtClean="0">
                <a:solidFill>
                  <a:srgbClr val="000000"/>
                </a:solidFill>
              </a:rPr>
              <a:t>LEE </a:t>
            </a:r>
            <a:r>
              <a:rPr lang="fr-FR" sz="2400" dirty="0" err="1" smtClean="0">
                <a:solidFill>
                  <a:srgbClr val="000000"/>
                </a:solidFill>
              </a:rPr>
              <a:t>is</a:t>
            </a:r>
            <a:r>
              <a:rPr lang="fr-FR" sz="2400" dirty="0" smtClean="0">
                <a:solidFill>
                  <a:srgbClr val="000000"/>
                </a:solidFill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</a:rPr>
              <a:t>simpler</a:t>
            </a:r>
            <a:r>
              <a:rPr lang="fr-FR" sz="2400" dirty="0" smtClean="0">
                <a:solidFill>
                  <a:srgbClr val="000000"/>
                </a:solidFill>
              </a:rPr>
              <a:t> to </a:t>
            </a:r>
            <a:r>
              <a:rPr lang="fr-FR" sz="2400" dirty="0" err="1" smtClean="0">
                <a:solidFill>
                  <a:srgbClr val="000000"/>
                </a:solidFill>
              </a:rPr>
              <a:t>implement</a:t>
            </a:r>
            <a:endParaRPr lang="fr-FR" sz="24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400" dirty="0" smtClean="0">
                <a:solidFill>
                  <a:srgbClr val="000000"/>
                </a:solidFill>
              </a:rPr>
              <a:t>Scan-line examines </a:t>
            </a:r>
            <a:r>
              <a:rPr lang="fr-FR" sz="2400" dirty="0" err="1" smtClean="0">
                <a:solidFill>
                  <a:srgbClr val="000000"/>
                </a:solidFill>
              </a:rPr>
              <a:t>fewer</a:t>
            </a:r>
            <a:r>
              <a:rPr lang="fr-FR" sz="2400" dirty="0" smtClean="0">
                <a:solidFill>
                  <a:srgbClr val="000000"/>
                </a:solidFill>
              </a:rPr>
              <a:t> pixels</a:t>
            </a:r>
          </a:p>
          <a:p>
            <a:pPr marL="285750" indent="-285750">
              <a:buFontTx/>
              <a:buChar char="-"/>
            </a:pPr>
            <a:endParaRPr lang="fr-FR" sz="24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endParaRPr lang="fr-FR" sz="24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63425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Linear Expression Evaluation or scan-line?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6342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Possible issues with scanlines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705" y="1658137"/>
            <a:ext cx="2883579" cy="291653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872343" y="4574671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0000"/>
                </a:solidFill>
              </a:rPr>
              <a:t>Extra or </a:t>
            </a:r>
            <a:r>
              <a:rPr lang="fr-FR" sz="2400" dirty="0" err="1" smtClean="0">
                <a:solidFill>
                  <a:srgbClr val="000000"/>
                </a:solidFill>
              </a:rPr>
              <a:t>missing</a:t>
            </a:r>
            <a:r>
              <a:rPr lang="fr-FR" sz="2400" dirty="0" smtClean="0">
                <a:solidFill>
                  <a:srgbClr val="000000"/>
                </a:solidFill>
              </a:rPr>
              <a:t> horizontal/vertical </a:t>
            </a:r>
            <a:r>
              <a:rPr lang="fr-FR" sz="2400" dirty="0" err="1" smtClean="0">
                <a:solidFill>
                  <a:srgbClr val="000000"/>
                </a:solidFill>
              </a:rPr>
              <a:t>lines</a:t>
            </a:r>
            <a:r>
              <a:rPr lang="fr-FR" sz="2400" dirty="0" smtClean="0">
                <a:solidFill>
                  <a:srgbClr val="000000"/>
                </a:solidFill>
              </a:rPr>
              <a:t> are issues in the scan-line </a:t>
            </a:r>
            <a:r>
              <a:rPr lang="fr-FR" sz="2400" dirty="0" err="1" smtClean="0">
                <a:solidFill>
                  <a:srgbClr val="000000"/>
                </a:solidFill>
              </a:rPr>
              <a:t>implementation</a:t>
            </a:r>
            <a:endParaRPr lang="fr-FR" sz="2400" dirty="0" smtClean="0">
              <a:solidFill>
                <a:srgbClr val="000000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284" y="1658137"/>
            <a:ext cx="2951393" cy="291653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58136"/>
            <a:ext cx="2915705" cy="29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6342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Possible issues with LEE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408015" y="4574671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rgbClr val="000000"/>
                </a:solidFill>
              </a:rPr>
              <a:t>Missing</a:t>
            </a:r>
            <a:r>
              <a:rPr lang="fr-FR" sz="2400" dirty="0" smtClean="0">
                <a:solidFill>
                  <a:srgbClr val="000000"/>
                </a:solidFill>
              </a:rPr>
              <a:t> triangles are due to not </a:t>
            </a:r>
            <a:r>
              <a:rPr lang="fr-FR" sz="2400" dirty="0" err="1" smtClean="0">
                <a:solidFill>
                  <a:srgbClr val="000000"/>
                </a:solidFill>
              </a:rPr>
              <a:t>checking</a:t>
            </a:r>
            <a:r>
              <a:rPr lang="fr-FR" sz="2400" dirty="0" smtClean="0">
                <a:solidFill>
                  <a:srgbClr val="000000"/>
                </a:solidFill>
              </a:rPr>
              <a:t> the LEE conditions </a:t>
            </a:r>
            <a:r>
              <a:rPr lang="fr-FR" sz="2400" dirty="0" err="1" smtClean="0">
                <a:solidFill>
                  <a:srgbClr val="000000"/>
                </a:solidFill>
              </a:rPr>
              <a:t>properly</a:t>
            </a:r>
            <a:endParaRPr lang="fr-FR" sz="2400" dirty="0">
              <a:solidFill>
                <a:srgbClr val="000000"/>
              </a:solidFill>
            </a:endParaRPr>
          </a:p>
          <a:p>
            <a:r>
              <a:rPr lang="fr-FR" sz="2400" dirty="0" smtClean="0">
                <a:solidFill>
                  <a:srgbClr val="000000"/>
                </a:solidFill>
              </a:rPr>
              <a:t>	- All 3 LEE </a:t>
            </a:r>
            <a:r>
              <a:rPr lang="fr-FR" sz="2400" dirty="0" err="1" smtClean="0">
                <a:solidFill>
                  <a:srgbClr val="000000"/>
                </a:solidFill>
              </a:rPr>
              <a:t>should</a:t>
            </a:r>
            <a:r>
              <a:rPr lang="fr-FR" sz="2400" dirty="0" smtClean="0">
                <a:solidFill>
                  <a:srgbClr val="000000"/>
                </a:solidFill>
              </a:rPr>
              <a:t> have the </a:t>
            </a:r>
            <a:r>
              <a:rPr lang="fr-FR" sz="2400" dirty="0" err="1" smtClean="0">
                <a:solidFill>
                  <a:srgbClr val="000000"/>
                </a:solidFill>
              </a:rPr>
              <a:t>same</a:t>
            </a:r>
            <a:r>
              <a:rPr lang="fr-FR" sz="2400" dirty="0" smtClean="0">
                <a:solidFill>
                  <a:srgbClr val="000000"/>
                </a:solidFill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</a:rPr>
              <a:t>sign</a:t>
            </a:r>
            <a:r>
              <a:rPr lang="fr-FR" sz="2400" dirty="0" smtClean="0">
                <a:solidFill>
                  <a:srgbClr val="000000"/>
                </a:solidFill>
              </a:rPr>
              <a:t> (</a:t>
            </a:r>
            <a:r>
              <a:rPr lang="fr-FR" sz="2400" b="1" dirty="0" smtClean="0">
                <a:solidFill>
                  <a:srgbClr val="000000"/>
                </a:solidFill>
              </a:rPr>
              <a:t>&gt;0 OR &lt;0</a:t>
            </a:r>
            <a:r>
              <a:rPr lang="fr-FR" sz="2400" dirty="0" smtClean="0">
                <a:solidFill>
                  <a:srgbClr val="000000"/>
                </a:solidFill>
              </a:rPr>
              <a:t>)</a:t>
            </a:r>
            <a:endParaRPr lang="fr-FR" sz="2400" dirty="0">
              <a:solidFill>
                <a:srgbClr val="0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28" y="1464574"/>
            <a:ext cx="3004458" cy="300445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883" y="1464574"/>
            <a:ext cx="3004974" cy="30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63425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Possible issues with pixels falling on edges (both approaches)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56" y="1975986"/>
            <a:ext cx="2320244" cy="23202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711199" y="4336095"/>
            <a:ext cx="8868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</a:rPr>
              <a:t>If </a:t>
            </a:r>
            <a:r>
              <a:rPr lang="fr-FR" dirty="0" err="1" smtClean="0">
                <a:solidFill>
                  <a:srgbClr val="000000"/>
                </a:solidFill>
              </a:rPr>
              <a:t>you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see</a:t>
            </a:r>
            <a:r>
              <a:rPr lang="fr-FR" dirty="0" smtClean="0">
                <a:solidFill>
                  <a:srgbClr val="000000"/>
                </a:solidFill>
              </a:rPr>
              <a:t> triangle </a:t>
            </a:r>
            <a:r>
              <a:rPr lang="fr-FR" dirty="0" err="1" smtClean="0">
                <a:solidFill>
                  <a:srgbClr val="000000"/>
                </a:solidFill>
              </a:rPr>
              <a:t>lines</a:t>
            </a:r>
            <a:r>
              <a:rPr lang="fr-FR" dirty="0" smtClean="0">
                <a:solidFill>
                  <a:srgbClr val="000000"/>
                </a:solidFill>
              </a:rPr>
              <a:t>: the pixels </a:t>
            </a:r>
            <a:r>
              <a:rPr lang="fr-FR" dirty="0" err="1" smtClean="0">
                <a:solidFill>
                  <a:srgbClr val="000000"/>
                </a:solidFill>
              </a:rPr>
              <a:t>falling</a:t>
            </a:r>
            <a:r>
              <a:rPr lang="fr-FR" dirty="0" smtClean="0">
                <a:solidFill>
                  <a:srgbClr val="000000"/>
                </a:solidFill>
              </a:rPr>
              <a:t> on </a:t>
            </a:r>
            <a:r>
              <a:rPr lang="fr-FR" dirty="0" err="1" smtClean="0">
                <a:solidFill>
                  <a:srgbClr val="000000"/>
                </a:solidFill>
              </a:rPr>
              <a:t>edges</a:t>
            </a:r>
            <a:r>
              <a:rPr lang="fr-FR" dirty="0" smtClean="0">
                <a:solidFill>
                  <a:srgbClr val="000000"/>
                </a:solidFill>
              </a:rPr>
              <a:t> are not </a:t>
            </a:r>
            <a:r>
              <a:rPr lang="fr-FR" dirty="0" err="1" smtClean="0">
                <a:solidFill>
                  <a:srgbClr val="000000"/>
                </a:solidFill>
              </a:rPr>
              <a:t>properly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handled</a:t>
            </a:r>
            <a:r>
              <a:rPr lang="fr-FR" dirty="0" smtClean="0">
                <a:solidFill>
                  <a:srgbClr val="000000"/>
                </a:solidFill>
              </a:rPr>
              <a:t>:</a:t>
            </a:r>
          </a:p>
          <a:p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dirty="0" smtClean="0">
                <a:solidFill>
                  <a:srgbClr val="000000"/>
                </a:solidFill>
              </a:rPr>
              <a:t>- </a:t>
            </a:r>
            <a:r>
              <a:rPr lang="fr-FR" dirty="0" err="1" smtClean="0">
                <a:solidFill>
                  <a:srgbClr val="000000"/>
                </a:solidFill>
              </a:rPr>
              <a:t>Pick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left</a:t>
            </a:r>
            <a:r>
              <a:rPr lang="fr-FR" dirty="0" smtClean="0">
                <a:solidFill>
                  <a:srgbClr val="000000"/>
                </a:solidFill>
              </a:rPr>
              <a:t> or right </a:t>
            </a:r>
            <a:r>
              <a:rPr lang="fr-FR" dirty="0" err="1" smtClean="0">
                <a:solidFill>
                  <a:srgbClr val="000000"/>
                </a:solidFill>
              </a:rPr>
              <a:t>edges</a:t>
            </a:r>
            <a:r>
              <a:rPr lang="fr-FR" dirty="0" smtClean="0">
                <a:solidFill>
                  <a:srgbClr val="000000"/>
                </a:solidFill>
              </a:rPr>
              <a:t> and </a:t>
            </a:r>
            <a:r>
              <a:rPr lang="fr-FR" b="1" dirty="0" err="1" smtClean="0">
                <a:solidFill>
                  <a:srgbClr val="000000"/>
                </a:solidFill>
              </a:rPr>
              <a:t>include</a:t>
            </a:r>
            <a:r>
              <a:rPr lang="fr-FR" b="1" dirty="0" smtClean="0">
                <a:solidFill>
                  <a:srgbClr val="000000"/>
                </a:solidFill>
              </a:rPr>
              <a:t> </a:t>
            </a:r>
            <a:r>
              <a:rPr lang="fr-FR" b="1" dirty="0" err="1" smtClean="0">
                <a:solidFill>
                  <a:srgbClr val="000000"/>
                </a:solidFill>
              </a:rPr>
              <a:t>only</a:t>
            </a:r>
            <a:r>
              <a:rPr lang="fr-FR" b="1" dirty="0" smtClean="0">
                <a:solidFill>
                  <a:srgbClr val="000000"/>
                </a:solidFill>
              </a:rPr>
              <a:t> one</a:t>
            </a:r>
          </a:p>
          <a:p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dirty="0" smtClean="0">
                <a:solidFill>
                  <a:srgbClr val="000000"/>
                </a:solidFill>
              </a:rPr>
              <a:t>- If the </a:t>
            </a:r>
            <a:r>
              <a:rPr lang="fr-FR" dirty="0" err="1" smtClean="0">
                <a:solidFill>
                  <a:srgbClr val="000000"/>
                </a:solidFill>
              </a:rPr>
              <a:t>edge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is</a:t>
            </a:r>
            <a:r>
              <a:rPr lang="fr-FR" dirty="0" smtClean="0">
                <a:solidFill>
                  <a:srgbClr val="000000"/>
                </a:solidFill>
              </a:rPr>
              <a:t> horizontal: </a:t>
            </a:r>
            <a:r>
              <a:rPr lang="fr-FR" dirty="0" err="1" smtClean="0">
                <a:solidFill>
                  <a:srgbClr val="000000"/>
                </a:solidFill>
              </a:rPr>
              <a:t>pick</a:t>
            </a:r>
            <a:r>
              <a:rPr lang="fr-FR" dirty="0" smtClean="0">
                <a:solidFill>
                  <a:srgbClr val="000000"/>
                </a:solidFill>
              </a:rPr>
              <a:t> top or </a:t>
            </a:r>
            <a:r>
              <a:rPr lang="fr-FR" dirty="0" err="1" smtClean="0">
                <a:solidFill>
                  <a:srgbClr val="000000"/>
                </a:solidFill>
              </a:rPr>
              <a:t>bottom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edges</a:t>
            </a:r>
            <a:r>
              <a:rPr lang="fr-FR" dirty="0" smtClean="0">
                <a:solidFill>
                  <a:srgbClr val="000000"/>
                </a:solidFill>
              </a:rPr>
              <a:t> and </a:t>
            </a:r>
            <a:r>
              <a:rPr lang="fr-FR" b="1" dirty="0" err="1" smtClean="0">
                <a:solidFill>
                  <a:srgbClr val="000000"/>
                </a:solidFill>
              </a:rPr>
              <a:t>include</a:t>
            </a:r>
            <a:r>
              <a:rPr lang="fr-FR" b="1" dirty="0" smtClean="0">
                <a:solidFill>
                  <a:srgbClr val="000000"/>
                </a:solidFill>
              </a:rPr>
              <a:t> </a:t>
            </a:r>
            <a:r>
              <a:rPr lang="fr-FR" b="1" dirty="0" err="1" smtClean="0">
                <a:solidFill>
                  <a:srgbClr val="000000"/>
                </a:solidFill>
              </a:rPr>
              <a:t>only</a:t>
            </a:r>
            <a:r>
              <a:rPr lang="fr-FR" b="1" dirty="0" smtClean="0">
                <a:solidFill>
                  <a:srgbClr val="000000"/>
                </a:solidFill>
              </a:rPr>
              <a:t> one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 smtClean="0">
                <a:solidFill>
                  <a:srgbClr val="000000"/>
                </a:solidFill>
              </a:rPr>
              <a:t>	=&gt; C code: You </a:t>
            </a:r>
            <a:r>
              <a:rPr lang="fr-FR" dirty="0" err="1" smtClean="0">
                <a:solidFill>
                  <a:srgbClr val="000000"/>
                </a:solidFill>
              </a:rPr>
              <a:t>can</a:t>
            </a:r>
            <a:r>
              <a:rPr lang="fr-FR" dirty="0" smtClean="0">
                <a:solidFill>
                  <a:srgbClr val="000000"/>
                </a:solidFill>
              </a:rPr>
              <a:t> use the </a:t>
            </a:r>
            <a:r>
              <a:rPr lang="fr-FR" i="1" dirty="0" err="1" smtClean="0">
                <a:solidFill>
                  <a:srgbClr val="000000"/>
                </a:solidFill>
              </a:rPr>
              <a:t>ceil</a:t>
            </a:r>
            <a:r>
              <a:rPr lang="fr-FR" dirty="0" smtClean="0">
                <a:solidFill>
                  <a:srgbClr val="000000"/>
                </a:solidFill>
              </a:rPr>
              <a:t>/</a:t>
            </a:r>
            <a:r>
              <a:rPr lang="fr-FR" i="1" dirty="0" err="1" smtClean="0">
                <a:solidFill>
                  <a:srgbClr val="000000"/>
                </a:solidFill>
              </a:rPr>
              <a:t>floor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commands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42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6342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Z-buffering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80571" y="1756229"/>
            <a:ext cx="763451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- </a:t>
            </a:r>
            <a:r>
              <a:rPr lang="en-US" sz="2400" dirty="0" smtClean="0">
                <a:solidFill>
                  <a:srgbClr val="000000"/>
                </a:solidFill>
              </a:rPr>
              <a:t>When </a:t>
            </a:r>
            <a:r>
              <a:rPr lang="en-US" sz="2400" dirty="0">
                <a:solidFill>
                  <a:srgbClr val="000000"/>
                </a:solidFill>
              </a:rPr>
              <a:t>to do Z-buffer checking</a:t>
            </a:r>
            <a:r>
              <a:rPr lang="en-US" sz="2400" dirty="0" smtClean="0">
                <a:solidFill>
                  <a:srgbClr val="000000"/>
                </a:solidFill>
              </a:rPr>
              <a:t>?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Pixel-wise</a:t>
            </a:r>
            <a:r>
              <a:rPr lang="en-US" sz="2000" dirty="0">
                <a:solidFill>
                  <a:srgbClr val="000000"/>
                </a:solidFill>
              </a:rPr>
              <a:t>. Each time </a:t>
            </a:r>
            <a:r>
              <a:rPr lang="en-US" sz="2000" dirty="0" smtClean="0">
                <a:solidFill>
                  <a:srgbClr val="000000"/>
                </a:solidFill>
              </a:rPr>
              <a:t>you </a:t>
            </a:r>
            <a:r>
              <a:rPr lang="en-US" sz="2000" dirty="0">
                <a:solidFill>
                  <a:srgbClr val="000000"/>
                </a:solidFill>
              </a:rPr>
              <a:t>write to </a:t>
            </a:r>
            <a:r>
              <a:rPr lang="en-US" sz="2000" dirty="0" smtClean="0">
                <a:solidFill>
                  <a:srgbClr val="000000"/>
                </a:solidFill>
              </a:rPr>
              <a:t>pixel: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fr-FR" sz="2000" dirty="0" smtClean="0">
                <a:solidFill>
                  <a:srgbClr val="000000"/>
                </a:solidFill>
              </a:rPr>
              <a:t>		- </a:t>
            </a:r>
            <a:r>
              <a:rPr lang="fr-FR" sz="2000" dirty="0" err="1">
                <a:solidFill>
                  <a:srgbClr val="000000"/>
                </a:solidFill>
              </a:rPr>
              <a:t>Interpolate</a:t>
            </a:r>
            <a:r>
              <a:rPr lang="fr-FR" sz="2000" dirty="0">
                <a:solidFill>
                  <a:srgbClr val="000000"/>
                </a:solidFill>
              </a:rPr>
              <a:t> Z </a:t>
            </a:r>
            <a:r>
              <a:rPr lang="fr-FR" sz="2000" dirty="0" smtClean="0">
                <a:solidFill>
                  <a:srgbClr val="000000"/>
                </a:solidFill>
              </a:rPr>
              <a:t>value at pixel </a:t>
            </a:r>
            <a:r>
              <a:rPr lang="fr-FR" sz="2000" dirty="0">
                <a:solidFill>
                  <a:srgbClr val="000000"/>
                </a:solidFill>
              </a:rPr>
              <a:t>(</a:t>
            </a:r>
            <a:r>
              <a:rPr lang="fr-FR" sz="2000" dirty="0" err="1">
                <a:solidFill>
                  <a:srgbClr val="000000"/>
                </a:solidFill>
              </a:rPr>
              <a:t>Zpix</a:t>
            </a:r>
            <a:r>
              <a:rPr lang="fr-FR" sz="2000" dirty="0">
                <a:solidFill>
                  <a:srgbClr val="000000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		- </a:t>
            </a:r>
            <a:r>
              <a:rPr lang="en-US" sz="2000" dirty="0">
                <a:solidFill>
                  <a:srgbClr val="000000"/>
                </a:solidFill>
              </a:rPr>
              <a:t>Compare </a:t>
            </a:r>
            <a:r>
              <a:rPr lang="en-US" sz="2000" dirty="0" err="1" smtClean="0">
                <a:solidFill>
                  <a:srgbClr val="000000"/>
                </a:solidFill>
              </a:rPr>
              <a:t>Zpix</a:t>
            </a:r>
            <a:r>
              <a:rPr lang="en-US" sz="2000" dirty="0" smtClean="0">
                <a:solidFill>
                  <a:srgbClr val="000000"/>
                </a:solidFill>
              </a:rPr>
              <a:t> to the current Z-value </a:t>
            </a:r>
            <a:r>
              <a:rPr lang="en-US" sz="2000" dirty="0">
                <a:solidFill>
                  <a:srgbClr val="000000"/>
                </a:solidFill>
              </a:rPr>
              <a:t>in </a:t>
            </a:r>
            <a:r>
              <a:rPr lang="en-US" sz="2000" dirty="0" smtClean="0">
                <a:solidFill>
                  <a:srgbClr val="000000"/>
                </a:solidFill>
              </a:rPr>
              <a:t>the Frame </a:t>
            </a:r>
            <a:r>
              <a:rPr lang="en-US" sz="2000" dirty="0">
                <a:solidFill>
                  <a:srgbClr val="000000"/>
                </a:solidFill>
              </a:rPr>
              <a:t>Buffer (</a:t>
            </a:r>
            <a:r>
              <a:rPr lang="en-US" sz="2000" dirty="0" err="1">
                <a:solidFill>
                  <a:srgbClr val="000000"/>
                </a:solidFill>
              </a:rPr>
              <a:t>Zfb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		- </a:t>
            </a:r>
            <a:r>
              <a:rPr lang="en-US" sz="2000" dirty="0">
                <a:solidFill>
                  <a:srgbClr val="000000"/>
                </a:solidFill>
              </a:rPr>
              <a:t>If </a:t>
            </a:r>
            <a:r>
              <a:rPr lang="en-US" sz="2000" dirty="0" err="1">
                <a:solidFill>
                  <a:srgbClr val="000000"/>
                </a:solidFill>
              </a:rPr>
              <a:t>Zpix</a:t>
            </a:r>
            <a:r>
              <a:rPr lang="en-US" sz="2000" dirty="0">
                <a:solidFill>
                  <a:srgbClr val="000000"/>
                </a:solidFill>
              </a:rPr>
              <a:t> &lt; </a:t>
            </a:r>
            <a:r>
              <a:rPr lang="en-US" sz="2000" dirty="0" err="1">
                <a:solidFill>
                  <a:srgbClr val="000000"/>
                </a:solidFill>
              </a:rPr>
              <a:t>Zfb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			- override existing values for pixel: color/alpha/Z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		- </a:t>
            </a:r>
            <a:r>
              <a:rPr lang="en-US" sz="2000" dirty="0">
                <a:solidFill>
                  <a:srgbClr val="000000"/>
                </a:solidFill>
              </a:rPr>
              <a:t>Otherwise, 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		- do </a:t>
            </a:r>
            <a:r>
              <a:rPr lang="en-US" sz="2000" dirty="0">
                <a:solidFill>
                  <a:srgbClr val="000000"/>
                </a:solidFill>
              </a:rPr>
              <a:t>nothing, skip pixel – </a:t>
            </a:r>
            <a:r>
              <a:rPr lang="en-US" sz="2000" dirty="0" smtClean="0">
                <a:solidFill>
                  <a:srgbClr val="000000"/>
                </a:solidFill>
              </a:rPr>
              <a:t>the surface is occluded!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/>
              <a:t>Note: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Make sure you initialize the Z-buffer (to INT_MAX)!!</a:t>
            </a:r>
          </a:p>
          <a:p>
            <a:r>
              <a:rPr lang="en-US" b="1" dirty="0" smtClean="0"/>
              <a:t>Note:</a:t>
            </a:r>
            <a:r>
              <a:rPr lang="en-US" sz="2000" dirty="0" smtClean="0">
                <a:solidFill>
                  <a:srgbClr val="000000"/>
                </a:solidFill>
              </a:rPr>
              <a:t> You could do the Z-buffer checking in </a:t>
            </a:r>
            <a:r>
              <a:rPr lang="en-US" sz="2000" i="1" dirty="0" smtClean="0">
                <a:solidFill>
                  <a:srgbClr val="000000"/>
                </a:solidFill>
              </a:rPr>
              <a:t>disp.cpp</a:t>
            </a:r>
            <a:r>
              <a:rPr lang="en-US" sz="2000" dirty="0" smtClean="0">
                <a:solidFill>
                  <a:srgbClr val="000000"/>
                </a:solidFill>
              </a:rPr>
              <a:t> but it is better to have it in </a:t>
            </a:r>
            <a:r>
              <a:rPr lang="en-US" sz="2000" i="1" dirty="0" smtClean="0">
                <a:solidFill>
                  <a:srgbClr val="000000"/>
                </a:solidFill>
              </a:rPr>
              <a:t>rend.cpp</a:t>
            </a:r>
            <a:r>
              <a:rPr lang="en-US" sz="2000" dirty="0" smtClean="0">
                <a:solidFill>
                  <a:srgbClr val="000000"/>
                </a:solidFill>
              </a:rPr>
              <a:t> and keep the functionalities separate.</a:t>
            </a:r>
          </a:p>
          <a:p>
            <a:endParaRPr lang="fr-F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4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6342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Possible issues with Z-buffering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1464574"/>
            <a:ext cx="2905125" cy="29051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43687" y="436965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0000"/>
                </a:solidFill>
              </a:rPr>
              <a:t>Z-buffer not </a:t>
            </a:r>
            <a:r>
              <a:rPr lang="fr-FR" sz="2800" dirty="0" err="1" smtClean="0">
                <a:solidFill>
                  <a:srgbClr val="000000"/>
                </a:solidFill>
              </a:rPr>
              <a:t>checked</a:t>
            </a:r>
            <a:endParaRPr lang="fr-FR" sz="2800" dirty="0">
              <a:solidFill>
                <a:srgbClr val="0000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050" y="1464574"/>
            <a:ext cx="2933700" cy="29337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010862" y="4415820"/>
            <a:ext cx="8134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rgbClr val="000000"/>
                </a:solidFill>
              </a:rPr>
              <a:t>Wrong</a:t>
            </a:r>
            <a:r>
              <a:rPr lang="fr-FR" sz="2800" dirty="0" smtClean="0">
                <a:solidFill>
                  <a:srgbClr val="000000"/>
                </a:solidFill>
              </a:rPr>
              <a:t> Z-buffer test /</a:t>
            </a:r>
          </a:p>
          <a:p>
            <a:r>
              <a:rPr lang="fr-FR" sz="2800" dirty="0" err="1" smtClean="0">
                <a:solidFill>
                  <a:srgbClr val="000000"/>
                </a:solidFill>
              </a:rPr>
              <a:t>Wrong</a:t>
            </a:r>
            <a:r>
              <a:rPr lang="fr-FR" sz="2800" dirty="0" smtClean="0">
                <a:solidFill>
                  <a:srgbClr val="000000"/>
                </a:solidFill>
              </a:rPr>
              <a:t> Z </a:t>
            </a:r>
            <a:r>
              <a:rPr lang="fr-FR" sz="2800" dirty="0" err="1" smtClean="0">
                <a:solidFill>
                  <a:srgbClr val="000000"/>
                </a:solidFill>
              </a:rPr>
              <a:t>initialization</a:t>
            </a:r>
            <a:r>
              <a:rPr lang="fr-FR" sz="2800" dirty="0" smtClean="0">
                <a:solidFill>
                  <a:srgbClr val="000000"/>
                </a:solidFill>
              </a:rPr>
              <a:t> (initial </a:t>
            </a:r>
            <a:br>
              <a:rPr lang="fr-FR" sz="2800" dirty="0" smtClean="0">
                <a:solidFill>
                  <a:srgbClr val="000000"/>
                </a:solidFill>
              </a:rPr>
            </a:br>
            <a:r>
              <a:rPr lang="fr-FR" sz="2800" dirty="0" smtClean="0">
                <a:solidFill>
                  <a:srgbClr val="000000"/>
                </a:solidFill>
              </a:rPr>
              <a:t>Z </a:t>
            </a:r>
            <a:r>
              <a:rPr lang="fr-FR" sz="2800" dirty="0" err="1" smtClean="0">
                <a:solidFill>
                  <a:srgbClr val="000000"/>
                </a:solidFill>
              </a:rPr>
              <a:t>should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</a:rPr>
              <a:t>be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r>
              <a:rPr lang="fr-FR" sz="2800" b="1" dirty="0"/>
              <a:t>INT_MAX</a:t>
            </a:r>
            <a:r>
              <a:rPr lang="fr-FR" sz="2800" dirty="0" smtClean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34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altLang="en-US" dirty="0" smtClean="0"/>
              <a:t>Other questions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2286000"/>
          </a:xfr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Do </a:t>
            </a:r>
            <a:r>
              <a:rPr lang="en-US" sz="2800" dirty="0">
                <a:solidFill>
                  <a:srgbClr val="000000"/>
                </a:solidFill>
              </a:rPr>
              <a:t>we need to sort the triangles based on </a:t>
            </a:r>
            <a:r>
              <a:rPr lang="en-US" sz="2800" dirty="0" smtClean="0">
                <a:solidFill>
                  <a:srgbClr val="000000"/>
                </a:solidFill>
              </a:rPr>
              <a:t>depth?</a:t>
            </a: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No</a:t>
            </a:r>
            <a:r>
              <a:rPr lang="en-US" sz="2400" dirty="0">
                <a:solidFill>
                  <a:srgbClr val="000000"/>
                </a:solidFill>
              </a:rPr>
              <a:t>. The </a:t>
            </a:r>
            <a:r>
              <a:rPr lang="en-US" sz="2400" dirty="0" smtClean="0">
                <a:solidFill>
                  <a:srgbClr val="000000"/>
                </a:solidFill>
              </a:rPr>
              <a:t>Z-buffer ensures </a:t>
            </a:r>
            <a:r>
              <a:rPr lang="en-US" sz="2400" dirty="0">
                <a:solidFill>
                  <a:srgbClr val="000000"/>
                </a:solidFill>
              </a:rPr>
              <a:t>the closest </a:t>
            </a:r>
            <a:r>
              <a:rPr lang="en-US" sz="2400" dirty="0" smtClean="0">
                <a:solidFill>
                  <a:srgbClr val="000000"/>
                </a:solidFill>
              </a:rPr>
              <a:t>pixel will </a:t>
            </a:r>
            <a:r>
              <a:rPr lang="en-US" sz="2400" dirty="0">
                <a:solidFill>
                  <a:srgbClr val="000000"/>
                </a:solidFill>
              </a:rPr>
              <a:t>be drawn. The outcome is independent of </a:t>
            </a:r>
            <a:r>
              <a:rPr lang="en-US" sz="2400" dirty="0" smtClean="0">
                <a:solidFill>
                  <a:srgbClr val="000000"/>
                </a:solidFill>
              </a:rPr>
              <a:t>the </a:t>
            </a:r>
            <a:r>
              <a:rPr lang="fr-FR" sz="2400" dirty="0" err="1" smtClean="0">
                <a:solidFill>
                  <a:srgbClr val="000000"/>
                </a:solidFill>
              </a:rPr>
              <a:t>order</a:t>
            </a:r>
            <a:r>
              <a:rPr lang="fr-FR" sz="2400" dirty="0" smtClean="0">
                <a:solidFill>
                  <a:srgbClr val="000000"/>
                </a:solidFill>
              </a:rPr>
              <a:t> </a:t>
            </a:r>
            <a:r>
              <a:rPr lang="fr-FR" sz="2400" dirty="0">
                <a:solidFill>
                  <a:srgbClr val="000000"/>
                </a:solidFill>
              </a:rPr>
              <a:t>of input triangles</a:t>
            </a:r>
            <a:r>
              <a:rPr lang="fr-FR" sz="2400" dirty="0" smtClean="0">
                <a:solidFill>
                  <a:srgbClr val="000000"/>
                </a:solidFill>
              </a:rPr>
              <a:t>.</a:t>
            </a:r>
          </a:p>
          <a:p>
            <a:endParaRPr lang="fr-FR" altLang="en-US" sz="2400" dirty="0"/>
          </a:p>
          <a:p>
            <a:pPr marL="457200" lvl="1" indent="0">
              <a:buNone/>
            </a:pPr>
            <a:endParaRPr lang="en-US" alt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2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iterbi_R1.potx" id="{F0A34C2F-8BA0-4B90-9C79-21515B3DA64F}" vid="{B59E4162-E96B-4DEE-B6F4-6FAC47C596E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1983</TotalTime>
  <Words>169</Words>
  <Application>Microsoft Office PowerPoint</Application>
  <PresentationFormat>Affichage à l'écran (4:3)</PresentationFormat>
  <Paragraphs>61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Other questions</vt:lpstr>
      <vt:lpstr>Other questions</vt:lpstr>
      <vt:lpstr>Other questions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</dc:creator>
  <cp:lastModifiedBy>Matthias Hernandez</cp:lastModifiedBy>
  <cp:revision>40</cp:revision>
  <cp:lastPrinted>2012-02-07T18:57:58Z</cp:lastPrinted>
  <dcterms:created xsi:type="dcterms:W3CDTF">2015-08-25T18:20:11Z</dcterms:created>
  <dcterms:modified xsi:type="dcterms:W3CDTF">2016-09-08T22:34:15Z</dcterms:modified>
</cp:coreProperties>
</file>