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9" r:id="rId2"/>
    <p:sldId id="260" r:id="rId3"/>
    <p:sldId id="278" r:id="rId4"/>
    <p:sldId id="277" r:id="rId5"/>
    <p:sldId id="261" r:id="rId6"/>
    <p:sldId id="262" r:id="rId7"/>
    <p:sldId id="263" r:id="rId8"/>
    <p:sldId id="265" r:id="rId9"/>
    <p:sldId id="279" r:id="rId10"/>
    <p:sldId id="267" r:id="rId11"/>
    <p:sldId id="280" r:id="rId12"/>
    <p:sldId id="275" r:id="rId13"/>
    <p:sldId id="268" r:id="rId14"/>
    <p:sldId id="272" r:id="rId15"/>
    <p:sldId id="27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90000"/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92" autoAdjust="0"/>
  </p:normalViewPr>
  <p:slideViewPr>
    <p:cSldViewPr snapToGrid="0" snapToObjects="1">
      <p:cViewPr varScale="1">
        <p:scale>
          <a:sx n="66" d="100"/>
          <a:sy n="66" d="100"/>
        </p:scale>
        <p:origin x="153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C57FF-524D-4E6D-BF18-ACC947A7711E}" type="datetimeFigureOut">
              <a:rPr lang="fr-FR" smtClean="0"/>
              <a:t>23/08/2016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6DF06-6064-430C-8079-434693B21B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0766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6DF06-6064-430C-8079-434693B21B9E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2638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76EA84B-562E-4DB4-B50B-9364AD1630FD}" type="slidenum">
              <a:rPr lang="en-US" altLang="en-US"/>
              <a:pPr/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158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4.pdf"/><Relationship Id="rId5" Type="http://schemas.openxmlformats.org/officeDocument/2006/relationships/image" Target="../media/image1.png"/><Relationship Id="rId10" Type="http://schemas.openxmlformats.org/officeDocument/2006/relationships/image" Target="../media/image2.png"/><Relationship Id="rId4" Type="http://schemas.openxmlformats.org/officeDocument/2006/relationships/image" Target="../media/image1.pdf"/><Relationship Id="rId9" Type="http://schemas.openxmlformats.org/officeDocument/2006/relationships/image" Target="../media/image2.pd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803900"/>
            <a:ext cx="9144000" cy="10527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8201027" y="238127"/>
            <a:ext cx="748239" cy="748239"/>
          </a:xfrm>
          <a:prstGeom prst="rect">
            <a:avLst/>
          </a:prstGeom>
        </p:spPr>
      </p:pic>
      <p:pic>
        <p:nvPicPr>
          <p:cNvPr id="9" name="Picture 8" descr="1-lineWordmark_GoldOnCard_NoBG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6997700" y="6462029"/>
            <a:ext cx="1822126" cy="154821"/>
          </a:xfrm>
          <a:prstGeom prst="rect">
            <a:avLst/>
          </a:prstGeom>
        </p:spPr>
      </p:pic>
      <p:pic>
        <p:nvPicPr>
          <p:cNvPr id="12" name="Picture 11" descr="Formal_Viterbi_GoldOnCard_NoBG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1"/>
              <a:stretch>
                <a:fillRect/>
              </a:stretch>
            </p:blipFill>
          </mc:Choice>
          <mc:Fallback>
            <p:blipFill>
              <a:blip r:embed="rId12"/>
              <a:stretch>
                <a:fillRect/>
              </a:stretch>
            </p:blipFill>
          </mc:Fallback>
        </mc:AlternateContent>
        <p:spPr>
          <a:xfrm>
            <a:off x="292102" y="6138309"/>
            <a:ext cx="1741688" cy="4700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irfanview.com/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viterbi.usc.edu/resources/vit/services/dreamspark.htm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350" y="1338793"/>
            <a:ext cx="9129299" cy="220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CS 580 – Discussion</a:t>
            </a:r>
            <a:br>
              <a:rPr kumimoji="0" lang="en-US" sz="3200" b="1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3200" b="1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Setting up</a:t>
            </a:r>
            <a:r>
              <a:rPr kumimoji="0" lang="en-US" sz="3200" b="1" u="none" strike="noStrike" kern="1200" cap="none" spc="0" normalizeH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and HW 1</a:t>
            </a:r>
            <a: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/>
            </a:r>
            <a:b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75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Week 1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349" y="3390899"/>
            <a:ext cx="9129299" cy="1008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i="1" u="none" strike="noStrike" kern="1200" cap="none" spc="0" normalizeH="0" baseline="0" noProof="0" dirty="0" smtClean="0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Matthias Hernandez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SECTION TITLE</a:t>
            </a:r>
            <a:r>
              <a:rPr kumimoji="0" lang="en-US" sz="1100" b="1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|  2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3687" y="977900"/>
            <a:ext cx="739980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600" b="1" dirty="0" smtClean="0">
                <a:latin typeface="Arial"/>
                <a:cs typeface="Arial"/>
              </a:rPr>
              <a:t>HW 1 - goal</a:t>
            </a:r>
          </a:p>
          <a:p>
            <a:pPr>
              <a:spcBef>
                <a:spcPct val="0"/>
              </a:spcBef>
              <a:defRPr/>
            </a:pPr>
            <a:endParaRPr lang="en-US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The primary goal is to get familiar with the set up.</a:t>
            </a: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You will display an image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on the screen.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/>
            </a:r>
            <a:b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</a:b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(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see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“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output1.ppm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”) </a:t>
            </a:r>
            <a:endParaRPr lang="en-US" sz="2400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The image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is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made of rectangles </a:t>
            </a:r>
            <a:b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</a:b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(see “</a:t>
            </a:r>
            <a:r>
              <a:rPr lang="en-US" sz="2400" i="1" dirty="0" err="1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rects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” file)</a:t>
            </a: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You will save that image in a PPM format.</a:t>
            </a:r>
            <a:b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</a:br>
            <a:r>
              <a:rPr lang="en-US" sz="2800" dirty="0" smtClean="0">
                <a:latin typeface="Arial"/>
                <a:cs typeface="Arial"/>
              </a:rPr>
              <a:t>Note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: </a:t>
            </a:r>
            <a:r>
              <a:rPr lang="en-US" altLang="en-US" sz="2800" dirty="0" smtClean="0"/>
              <a:t>the </a:t>
            </a:r>
            <a:r>
              <a:rPr lang="en-US" altLang="en-US" sz="2800" dirty="0"/>
              <a:t>background color is your choice – </a:t>
            </a:r>
            <a:r>
              <a:rPr lang="en-US" altLang="en-US" sz="2800" dirty="0" smtClean="0"/>
              <a:t> it does not </a:t>
            </a:r>
            <a:r>
              <a:rPr lang="en-US" altLang="en-US" sz="2800" dirty="0"/>
              <a:t>have to match this </a:t>
            </a:r>
            <a:r>
              <a:rPr lang="en-US" altLang="en-US" sz="2800" dirty="0" smtClean="0"/>
              <a:t>image!</a:t>
            </a:r>
            <a:endParaRPr lang="en-US" sz="2400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endParaRPr lang="en-US" sz="20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r>
              <a:rPr lang="en-US" sz="2000" dirty="0" smtClean="0">
                <a:latin typeface="Arial"/>
                <a:cs typeface="Arial"/>
              </a:rPr>
              <a:t>Warning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: To visualize PPM files, you can download the free software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Irfanview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  <a:hlinkClick r:id="rId2"/>
              </a:rPr>
              <a:t>http://www.irfanview.com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  <a:hlinkClick r:id="rId2"/>
              </a:rPr>
              <a:t>/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</a:t>
            </a:r>
            <a:endParaRPr lang="en-US" sz="1600" dirty="0" smtClean="0">
              <a:solidFill>
                <a:srgbClr val="323232"/>
              </a:solidFill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173" y="2222812"/>
            <a:ext cx="1884407" cy="188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94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Input: </a:t>
            </a:r>
            <a:r>
              <a:rPr lang="en-US" altLang="en-US" sz="2800" dirty="0" err="1" smtClean="0"/>
              <a:t>rects</a:t>
            </a:r>
            <a:endParaRPr lang="en-US" altLang="en-US" sz="2800" dirty="0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854869"/>
            <a:ext cx="8153400" cy="2819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 dirty="0" smtClean="0">
                <a:solidFill>
                  <a:srgbClr val="000000"/>
                </a:solidFill>
              </a:rPr>
              <a:t>10			50		200		320		3200	4320	3254</a:t>
            </a:r>
          </a:p>
          <a:p>
            <a:pPr eaLnBrk="1" hangingPunct="1">
              <a:buFontTx/>
              <a:buNone/>
            </a:pPr>
            <a:r>
              <a:rPr lang="en-US" altLang="en-US" sz="2000" dirty="0" smtClean="0">
                <a:solidFill>
                  <a:srgbClr val="000000"/>
                </a:solidFill>
              </a:rPr>
              <a:t>300		55		511		444		900		4200	2189</a:t>
            </a:r>
          </a:p>
          <a:p>
            <a:pPr eaLnBrk="1" hangingPunct="1">
              <a:buFontTx/>
              <a:buNone/>
            </a:pPr>
            <a:r>
              <a:rPr lang="en-US" altLang="en-US" sz="2000" dirty="0" smtClean="0">
                <a:solidFill>
                  <a:srgbClr val="000000"/>
                </a:solidFill>
              </a:rPr>
              <a:t>-100	222		600		270		3333	2212	2121</a:t>
            </a:r>
          </a:p>
          <a:p>
            <a:pPr eaLnBrk="1" hangingPunct="1">
              <a:buFontTx/>
              <a:buNone/>
            </a:pPr>
            <a:r>
              <a:rPr lang="en-US" altLang="en-US" sz="2000" dirty="0" smtClean="0">
                <a:solidFill>
                  <a:srgbClr val="000000"/>
                </a:solidFill>
              </a:rPr>
              <a:t>222		-50		270		588		4321	834		1898</a:t>
            </a:r>
          </a:p>
          <a:p>
            <a:pPr eaLnBrk="1" hangingPunct="1">
              <a:buFontTx/>
              <a:buNone/>
            </a:pPr>
            <a:r>
              <a:rPr lang="en-US" altLang="en-US" sz="2000" dirty="0" smtClean="0">
                <a:solidFill>
                  <a:srgbClr val="000000"/>
                </a:solidFill>
              </a:rPr>
              <a:t>250		250		400		500		2180	1209	5333</a:t>
            </a:r>
          </a:p>
          <a:p>
            <a:pPr eaLnBrk="1" hangingPunct="1">
              <a:buFontTx/>
              <a:buNone/>
            </a:pPr>
            <a:r>
              <a:rPr lang="en-US" altLang="en-US" sz="2000" dirty="0" smtClean="0">
                <a:solidFill>
                  <a:srgbClr val="000000"/>
                </a:solidFill>
              </a:rPr>
              <a:t>100		200		300		300		4000	5000	444</a:t>
            </a:r>
          </a:p>
          <a:p>
            <a:pPr eaLnBrk="1" hangingPunct="1">
              <a:buFontTx/>
              <a:buNone/>
            </a:pPr>
            <a:r>
              <a:rPr lang="en-US" altLang="en-US" sz="2000" dirty="0" smtClean="0">
                <a:solidFill>
                  <a:srgbClr val="000000"/>
                </a:solidFill>
              </a:rPr>
              <a:t>470		180		999		999		4100	2030	620</a:t>
            </a:r>
          </a:p>
          <a:p>
            <a:pPr eaLnBrk="1" hangingPunct="1">
              <a:buFontTx/>
              <a:buNone/>
            </a:pPr>
            <a:r>
              <a:rPr lang="en-US" altLang="en-US" sz="2000" dirty="0" smtClean="0">
                <a:solidFill>
                  <a:srgbClr val="000000"/>
                </a:solidFill>
              </a:rPr>
              <a:t>-100	-100	40		150		200		1000	3000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342188" y="3307556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Output image</a:t>
            </a:r>
          </a:p>
        </p:txBody>
      </p:sp>
      <p:pic>
        <p:nvPicPr>
          <p:cNvPr id="8" name="Picture 7" descr="C:\Users\ulrich\AppData\Roaming\Qualcomm\Eudora\attach\output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313" y="1390582"/>
            <a:ext cx="2283687" cy="228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457200" y="4085617"/>
            <a:ext cx="7130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   Top-</a:t>
            </a:r>
            <a:r>
              <a:rPr lang="fr-FR" dirty="0" err="1" smtClean="0"/>
              <a:t>left</a:t>
            </a:r>
            <a:r>
              <a:rPr lang="fr-FR" dirty="0" smtClean="0"/>
              <a:t> corner	</a:t>
            </a:r>
            <a:r>
              <a:rPr lang="fr-FR" dirty="0" err="1" smtClean="0"/>
              <a:t>Bottom</a:t>
            </a:r>
            <a:r>
              <a:rPr lang="fr-FR" dirty="0" smtClean="0"/>
              <a:t>-right corner		</a:t>
            </a:r>
            <a:r>
              <a:rPr lang="fr-FR" dirty="0" err="1" smtClean="0"/>
              <a:t>Color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r>
              <a:rPr lang="fr-FR" dirty="0"/>
              <a:t> </a:t>
            </a:r>
            <a:r>
              <a:rPr lang="fr-FR" dirty="0" smtClean="0"/>
              <a:t>     X		    Y		   X		    Y		   </a:t>
            </a:r>
            <a:r>
              <a:rPr lang="fr-FR" dirty="0" err="1" smtClean="0"/>
              <a:t>Red</a:t>
            </a:r>
            <a:r>
              <a:rPr lang="fr-FR" dirty="0" smtClean="0"/>
              <a:t>       Green	   Blue</a:t>
            </a:r>
            <a:endParaRPr lang="fr-FR" dirty="0"/>
          </a:p>
        </p:txBody>
      </p:sp>
      <p:cxnSp>
        <p:nvCxnSpPr>
          <p:cNvPr id="4" name="Connecteur droit 3"/>
          <p:cNvCxnSpPr/>
          <p:nvPr/>
        </p:nvCxnSpPr>
        <p:spPr>
          <a:xfrm>
            <a:off x="700391" y="3852153"/>
            <a:ext cx="11867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2529191" y="3852153"/>
            <a:ext cx="12921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4246123" y="3852153"/>
            <a:ext cx="24270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25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Output: </a:t>
            </a:r>
            <a:r>
              <a:rPr lang="en-US" altLang="en-US" sz="2800" dirty="0" err="1" smtClean="0"/>
              <a:t>output.ppm</a:t>
            </a:r>
            <a:endParaRPr lang="en-US" altLang="en-US" sz="2800" dirty="0" smtClean="0"/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7342188" y="2001272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Output image</a:t>
            </a:r>
          </a:p>
        </p:txBody>
      </p:sp>
      <p:sp>
        <p:nvSpPr>
          <p:cNvPr id="36869" name="Text Box 6"/>
          <p:cNvSpPr txBox="1">
            <a:spLocks noChangeArrowheads="1"/>
          </p:cNvSpPr>
          <p:nvPr/>
        </p:nvSpPr>
        <p:spPr bwMode="auto">
          <a:xfrm>
            <a:off x="457200" y="1237988"/>
            <a:ext cx="8763000" cy="2973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000000"/>
                </a:solidFill>
              </a:rPr>
              <a:t>PPM file format has an </a:t>
            </a:r>
            <a:r>
              <a:rPr lang="en-US" altLang="en-US" sz="2400" u="sng" dirty="0" err="1">
                <a:solidFill>
                  <a:srgbClr val="000000"/>
                </a:solidFill>
              </a:rPr>
              <a:t>ascii</a:t>
            </a:r>
            <a:r>
              <a:rPr lang="en-US" altLang="en-US" sz="2400" dirty="0">
                <a:solidFill>
                  <a:srgbClr val="000000"/>
                </a:solidFill>
              </a:rPr>
              <a:t> header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2400" dirty="0">
                <a:solidFill>
                  <a:srgbClr val="000000"/>
                </a:solidFill>
              </a:rPr>
              <a:t>followed by </a:t>
            </a:r>
            <a:r>
              <a:rPr lang="en-US" altLang="en-US" sz="2400" u="sng" dirty="0">
                <a:solidFill>
                  <a:srgbClr val="000000"/>
                </a:solidFill>
              </a:rPr>
              <a:t>8-bit binary</a:t>
            </a:r>
            <a:r>
              <a:rPr lang="en-US" altLang="en-US" sz="2400" dirty="0">
                <a:solidFill>
                  <a:srgbClr val="000000"/>
                </a:solidFill>
              </a:rPr>
              <a:t> pixel color values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2400" dirty="0">
                <a:solidFill>
                  <a:srgbClr val="000000"/>
                </a:solidFill>
              </a:rPr>
              <a:t>in raster order </a:t>
            </a:r>
            <a:r>
              <a:rPr lang="en-US" altLang="en-US" sz="2400" dirty="0" smtClean="0">
                <a:solidFill>
                  <a:srgbClr val="000000"/>
                </a:solidFill>
              </a:rPr>
              <a:t>(Top-Left </a:t>
            </a:r>
            <a:r>
              <a:rPr lang="en-US" altLang="en-US" sz="2400" dirty="0">
                <a:solidFill>
                  <a:srgbClr val="000000"/>
                </a:solidFill>
              </a:rPr>
              <a:t>to </a:t>
            </a:r>
            <a:r>
              <a:rPr lang="en-US" altLang="en-US" sz="2400" dirty="0" smtClean="0">
                <a:solidFill>
                  <a:srgbClr val="000000"/>
                </a:solidFill>
              </a:rPr>
              <a:t>Bottom-Right)</a:t>
            </a:r>
            <a:endParaRPr lang="en-US" altLang="en-US" sz="24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en-US" sz="24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2400" dirty="0">
                <a:solidFill>
                  <a:srgbClr val="000000"/>
                </a:solidFill>
              </a:rPr>
              <a:t>For example: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2400" dirty="0"/>
              <a:t>P6 256 256 255\</a:t>
            </a:r>
            <a:r>
              <a:rPr lang="en-US" altLang="en-US" sz="2400" dirty="0" err="1"/>
              <a:t>nRGBRGBRGB</a:t>
            </a:r>
            <a:r>
              <a:rPr lang="en-US" altLang="en-US" sz="2400" dirty="0"/>
              <a:t>….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2400" dirty="0"/>
              <a:t>Produces a 256x256 image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en-US" sz="2400" dirty="0"/>
          </a:p>
        </p:txBody>
      </p:sp>
      <p:pic>
        <p:nvPicPr>
          <p:cNvPr id="36870" name="Picture 7" descr="C:\Users\ulrich\AppData\Roaming\Qualcomm\Eudora\attach\output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71172"/>
            <a:ext cx="2922588" cy="292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946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SECTION TITLE</a:t>
            </a:r>
            <a:r>
              <a:rPr kumimoji="0" lang="en-US" sz="1100" b="1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|  2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3687" y="977900"/>
            <a:ext cx="73998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600" b="1" dirty="0" smtClean="0">
                <a:latin typeface="Arial"/>
                <a:cs typeface="Arial"/>
              </a:rPr>
              <a:t>HW 1 - files</a:t>
            </a:r>
          </a:p>
          <a:p>
            <a:pPr>
              <a:spcBef>
                <a:spcPct val="0"/>
              </a:spcBef>
              <a:defRPr/>
            </a:pPr>
            <a:endParaRPr lang="en-US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Important files to understand the code:</a:t>
            </a:r>
          </a:p>
          <a:p>
            <a:pPr marL="742950" lvl="1" indent="-285750">
              <a:spcBef>
                <a:spcPct val="0"/>
              </a:spcBef>
              <a:buFontTx/>
              <a:buChar char="-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Application1.cpp</a:t>
            </a:r>
          </a:p>
          <a:p>
            <a:pPr marL="742950" lvl="1" indent="-285750">
              <a:spcBef>
                <a:spcPct val="0"/>
              </a:spcBef>
              <a:buFontTx/>
              <a:buChar char="-"/>
              <a:defRPr/>
            </a:pP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gz.h</a:t>
            </a:r>
            <a:endParaRPr lang="en-US" sz="2400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742950" lvl="1" indent="-285750">
              <a:spcBef>
                <a:spcPct val="0"/>
              </a:spcBef>
              <a:buFontTx/>
              <a:buChar char="-"/>
              <a:defRPr/>
            </a:pP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disp.h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742950" lvl="1" indent="-285750">
              <a:spcBef>
                <a:spcPct val="0"/>
              </a:spcBef>
              <a:buFontTx/>
              <a:buChar char="-"/>
              <a:defRPr/>
            </a:pP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rects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Files to modify:</a:t>
            </a:r>
          </a:p>
          <a:p>
            <a:pPr marL="742950" lvl="1" indent="-285750">
              <a:spcBef>
                <a:spcPct val="0"/>
              </a:spcBef>
              <a:buFontTx/>
              <a:buChar char="-"/>
              <a:defRPr/>
            </a:pP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disp.cpp</a:t>
            </a:r>
            <a:b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</a:br>
            <a:endParaRPr lang="en-US" sz="2400" b="1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There are 9 bullet points that need to be coded (from HW1.1 to HW1.9)</a:t>
            </a:r>
            <a:endParaRPr lang="en-US" dirty="0" smtClean="0">
              <a:solidFill>
                <a:srgbClr val="32323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52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0"/>
            <a:ext cx="3962400" cy="6096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Disp.h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"/>
            <a:ext cx="5029200" cy="6324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 smtClean="0"/>
              <a:t>/* </a:t>
            </a:r>
            <a:r>
              <a:rPr lang="en-US" altLang="en-US" sz="1600" dirty="0" smtClean="0"/>
              <a:t>define general display pixel-type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 err="1" smtClean="0">
                <a:solidFill>
                  <a:srgbClr val="000000"/>
                </a:solidFill>
              </a:rPr>
              <a:t>typedef</a:t>
            </a:r>
            <a:r>
              <a:rPr lang="en-US" altLang="en-US" sz="1600" dirty="0" smtClean="0">
                <a:solidFill>
                  <a:srgbClr val="000000"/>
                </a:solidFill>
              </a:rPr>
              <a:t>	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struct</a:t>
            </a:r>
            <a:r>
              <a:rPr lang="en-US" altLang="en-US" sz="1600" dirty="0" smtClean="0">
                <a:solidFill>
                  <a:srgbClr val="000000"/>
                </a:solidFill>
              </a:rPr>
              <a:t>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solidFill>
                  <a:srgbClr val="000000"/>
                </a:solidFill>
              </a:rPr>
              <a:t> 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GzIntensity</a:t>
            </a:r>
            <a:r>
              <a:rPr lang="en-US" altLang="en-US" sz="1600" dirty="0" smtClean="0">
                <a:solidFill>
                  <a:srgbClr val="000000"/>
                </a:solidFill>
              </a:rPr>
              <a:t>    red;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solidFill>
                  <a:srgbClr val="000000"/>
                </a:solidFill>
              </a:rPr>
              <a:t> 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GzIntensity</a:t>
            </a:r>
            <a:r>
              <a:rPr lang="en-US" altLang="en-US" sz="1600" dirty="0" smtClean="0">
                <a:solidFill>
                  <a:srgbClr val="000000"/>
                </a:solidFill>
              </a:rPr>
              <a:t>    green;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solidFill>
                  <a:srgbClr val="000000"/>
                </a:solidFill>
              </a:rPr>
              <a:t> 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GzIntensity</a:t>
            </a:r>
            <a:r>
              <a:rPr lang="en-US" altLang="en-US" sz="1600" dirty="0" smtClean="0">
                <a:solidFill>
                  <a:srgbClr val="000000"/>
                </a:solidFill>
              </a:rPr>
              <a:t>    blue;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solidFill>
                  <a:srgbClr val="000000"/>
                </a:solidFill>
              </a:rPr>
              <a:t> 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GzIntensity</a:t>
            </a:r>
            <a:r>
              <a:rPr lang="en-US" altLang="en-US" sz="1600" dirty="0" smtClean="0">
                <a:solidFill>
                  <a:srgbClr val="000000"/>
                </a:solidFill>
              </a:rPr>
              <a:t>    alpha;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solidFill>
                  <a:srgbClr val="000000"/>
                </a:solidFill>
              </a:rPr>
              <a:t> 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GzDepth</a:t>
            </a:r>
            <a:r>
              <a:rPr lang="en-US" altLang="en-US" sz="1600" dirty="0" smtClean="0">
                <a:solidFill>
                  <a:srgbClr val="000000"/>
                </a:solidFill>
              </a:rPr>
              <a:t>        z;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solidFill>
                  <a:srgbClr val="000000"/>
                </a:solidFill>
              </a:rPr>
              <a:t>}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GzPixel</a:t>
            </a:r>
            <a:r>
              <a:rPr lang="en-US" altLang="en-US" sz="1600" dirty="0" smtClean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 smtClean="0"/>
              <a:t>/* define a display type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 err="1" smtClean="0">
                <a:solidFill>
                  <a:srgbClr val="000000"/>
                </a:solidFill>
              </a:rPr>
              <a:t>typedef</a:t>
            </a:r>
            <a:r>
              <a:rPr lang="en-US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struct</a:t>
            </a:r>
            <a:r>
              <a:rPr lang="en-US" altLang="en-US" sz="1600" dirty="0" smtClean="0">
                <a:solidFill>
                  <a:srgbClr val="000000"/>
                </a:solidFill>
              </a:rPr>
              <a:t>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solidFill>
                  <a:srgbClr val="000000"/>
                </a:solidFill>
              </a:rPr>
              <a:t>  unsigned short	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xres</a:t>
            </a:r>
            <a:r>
              <a:rPr lang="en-US" altLang="en-US" sz="1600" dirty="0" smtClean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solidFill>
                  <a:srgbClr val="000000"/>
                </a:solidFill>
              </a:rPr>
              <a:t>  unsigned short	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yres</a:t>
            </a:r>
            <a:r>
              <a:rPr lang="en-US" altLang="en-US" sz="1600" dirty="0" smtClean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solidFill>
                  <a:srgbClr val="000000"/>
                </a:solidFill>
              </a:rPr>
              <a:t> 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GzPixel</a:t>
            </a:r>
            <a:r>
              <a:rPr lang="en-US" altLang="en-US" sz="1600" dirty="0" smtClean="0">
                <a:solidFill>
                  <a:srgbClr val="000000"/>
                </a:solidFill>
              </a:rPr>
              <a:t>	*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fbuf</a:t>
            </a:r>
            <a:r>
              <a:rPr lang="en-US" altLang="en-US" sz="1600" dirty="0" smtClean="0">
                <a:solidFill>
                  <a:srgbClr val="000000"/>
                </a:solidFill>
              </a:rPr>
              <a:t>;	/* frame buffer array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solidFill>
                  <a:srgbClr val="000000"/>
                </a:solidFill>
              </a:rPr>
              <a:t>}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GzDisplay</a:t>
            </a:r>
            <a:r>
              <a:rPr lang="en-US" altLang="en-US" sz="1600" dirty="0" smtClean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 smtClean="0"/>
              <a:t>/* put some bounds on size in case of error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solidFill>
                  <a:srgbClr val="000000"/>
                </a:solidFill>
              </a:rPr>
              <a:t>#define	MAXXRES	1024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solidFill>
                  <a:srgbClr val="000000"/>
                </a:solidFill>
              </a:rPr>
              <a:t>#define	MAXYRES	</a:t>
            </a:r>
            <a:r>
              <a:rPr lang="en-US" altLang="en-US" sz="1600" dirty="0" smtClean="0">
                <a:solidFill>
                  <a:srgbClr val="000000"/>
                </a:solidFill>
              </a:rPr>
              <a:t>1024</a:t>
            </a:r>
            <a:br>
              <a:rPr lang="en-US" altLang="en-US" sz="1600" dirty="0" smtClean="0">
                <a:solidFill>
                  <a:srgbClr val="000000"/>
                </a:solidFill>
              </a:rPr>
            </a:br>
            <a:endParaRPr lang="en-US" altLang="en-US" sz="160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 smtClean="0"/>
              <a:t>/* access pixel (</a:t>
            </a:r>
            <a:r>
              <a:rPr lang="en-US" altLang="en-US" sz="1600" dirty="0" err="1" smtClean="0"/>
              <a:t>x,y</a:t>
            </a:r>
            <a:r>
              <a:rPr lang="en-US" altLang="en-US" sz="1600" dirty="0" smtClean="0"/>
              <a:t>) in a buffer */</a:t>
            </a:r>
          </a:p>
          <a:p>
            <a:pPr>
              <a:lnSpc>
                <a:spcPct val="80000"/>
              </a:lnSpc>
              <a:buNone/>
            </a:pPr>
            <a:r>
              <a:rPr lang="fr-FR" sz="1600" dirty="0" smtClean="0">
                <a:solidFill>
                  <a:srgbClr val="000000"/>
                </a:solidFill>
              </a:rPr>
              <a:t>#</a:t>
            </a:r>
            <a:r>
              <a:rPr lang="fr-FR" sz="1600" dirty="0" err="1" smtClean="0">
                <a:solidFill>
                  <a:srgbClr val="000000"/>
                </a:solidFill>
              </a:rPr>
              <a:t>define</a:t>
            </a:r>
            <a:r>
              <a:rPr lang="fr-FR" sz="1600" dirty="0" smtClean="0">
                <a:solidFill>
                  <a:srgbClr val="000000"/>
                </a:solidFill>
              </a:rPr>
              <a:t> ARRAY(</a:t>
            </a:r>
            <a:r>
              <a:rPr lang="fr-FR" sz="1600" dirty="0" err="1" smtClean="0">
                <a:solidFill>
                  <a:srgbClr val="000000"/>
                </a:solidFill>
              </a:rPr>
              <a:t>x,y</a:t>
            </a:r>
            <a:r>
              <a:rPr lang="fr-FR" sz="1600" dirty="0" smtClean="0">
                <a:solidFill>
                  <a:srgbClr val="000000"/>
                </a:solidFill>
              </a:rPr>
              <a:t>) (</a:t>
            </a:r>
            <a:r>
              <a:rPr lang="fr-FR" sz="1600" dirty="0">
                <a:solidFill>
                  <a:srgbClr val="000000"/>
                </a:solidFill>
              </a:rPr>
              <a:t>x+(y*display-&gt;</a:t>
            </a:r>
            <a:r>
              <a:rPr lang="fr-FR" sz="1600" dirty="0" err="1">
                <a:solidFill>
                  <a:srgbClr val="000000"/>
                </a:solidFill>
              </a:rPr>
              <a:t>xres</a:t>
            </a:r>
            <a:r>
              <a:rPr lang="fr-FR" sz="1600" dirty="0">
                <a:solidFill>
                  <a:srgbClr val="000000"/>
                </a:solidFill>
              </a:rPr>
              <a:t>))</a:t>
            </a:r>
            <a:endParaRPr lang="en-US" altLang="en-US" sz="1600" dirty="0">
              <a:solidFill>
                <a:srgbClr val="000000"/>
              </a:solidFill>
            </a:endParaRP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5105400" y="1143000"/>
            <a:ext cx="3651250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Notes:</a:t>
            </a:r>
          </a:p>
          <a:p>
            <a:pPr eaLnBrk="1" hangingPunct="1"/>
            <a:endParaRPr lang="en-US" altLang="en-US" dirty="0"/>
          </a:p>
          <a:p>
            <a:pPr eaLnBrk="1" hangingPunct="1">
              <a:buFontTx/>
              <a:buChar char="•"/>
            </a:pPr>
            <a:r>
              <a:rPr lang="en-US" altLang="en-US" dirty="0"/>
              <a:t> </a:t>
            </a:r>
            <a:r>
              <a:rPr lang="en-US" altLang="en-US" dirty="0">
                <a:solidFill>
                  <a:srgbClr val="000000"/>
                </a:solidFill>
              </a:rPr>
              <a:t>Pixel structure holds anything we will need in the frame buffer</a:t>
            </a:r>
          </a:p>
          <a:p>
            <a:pPr eaLnBrk="1" hangingPunct="1"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 Display structure is complete data for the display (an object) – The App should be able to create and use many Displays if needed.</a:t>
            </a:r>
          </a:p>
          <a:p>
            <a:pPr eaLnBrk="1" hangingPunct="1">
              <a:buFontTx/>
              <a:buChar char="•"/>
            </a:pPr>
            <a:endParaRPr lang="en-US" altLang="en-US" dirty="0">
              <a:solidFill>
                <a:srgbClr val="000000"/>
              </a:solidFill>
            </a:endParaRPr>
          </a:p>
          <a:p>
            <a:pPr eaLnBrk="1" hangingPunct="1"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 Do bounds checking and logical correction or error management of</a:t>
            </a:r>
          </a:p>
          <a:p>
            <a:pPr lvl="1" eaLnBrk="1" hangingPunct="1"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  </a:t>
            </a:r>
            <a:r>
              <a:rPr lang="en-US" altLang="en-US" dirty="0" err="1">
                <a:solidFill>
                  <a:srgbClr val="000000"/>
                </a:solidFill>
              </a:rPr>
              <a:t>xres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 err="1">
                <a:solidFill>
                  <a:srgbClr val="000000"/>
                </a:solidFill>
              </a:rPr>
              <a:t>yres</a:t>
            </a:r>
            <a:endParaRPr lang="en-US" altLang="en-US" dirty="0">
              <a:solidFill>
                <a:srgbClr val="000000"/>
              </a:solidFill>
            </a:endParaRPr>
          </a:p>
          <a:p>
            <a:pPr lvl="1" eaLnBrk="1" hangingPunct="1"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  </a:t>
            </a:r>
            <a:r>
              <a:rPr lang="en-US" altLang="en-US" dirty="0" err="1">
                <a:solidFill>
                  <a:srgbClr val="000000"/>
                </a:solidFill>
              </a:rPr>
              <a:t>GzIntensity</a:t>
            </a:r>
            <a:r>
              <a:rPr lang="en-US" altLang="en-US" dirty="0">
                <a:solidFill>
                  <a:srgbClr val="000000"/>
                </a:solidFill>
              </a:rPr>
              <a:t> (RGB) </a:t>
            </a:r>
          </a:p>
        </p:txBody>
      </p:sp>
    </p:spTree>
    <p:extLst>
      <p:ext uri="{BB962C8B-B14F-4D97-AF65-F5344CB8AC3E}">
        <p14:creationId xmlns:p14="http://schemas.microsoft.com/office/powerpoint/2010/main" val="239365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en-US" smtClean="0"/>
              <a:t>HW1 pitfalls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2286000"/>
          </a:xfrm>
        </p:spPr>
        <p:txBody>
          <a:bodyPr/>
          <a:lstStyle/>
          <a:p>
            <a:r>
              <a:rPr lang="en-US" altLang="en-US" sz="2000" dirty="0" smtClean="0">
                <a:solidFill>
                  <a:srgbClr val="000000"/>
                </a:solidFill>
              </a:rPr>
              <a:t>Bounds check the parameters passed to the display functions</a:t>
            </a:r>
          </a:p>
          <a:p>
            <a:pPr lvl="1"/>
            <a:r>
              <a:rPr lang="en-US" altLang="en-US" sz="1800" dirty="0" smtClean="0">
                <a:solidFill>
                  <a:srgbClr val="000000"/>
                </a:solidFill>
              </a:rPr>
              <a:t>Pixel </a:t>
            </a:r>
            <a:r>
              <a:rPr lang="en-US" altLang="en-US" sz="1800" dirty="0" err="1" smtClean="0">
                <a:solidFill>
                  <a:srgbClr val="000000"/>
                </a:solidFill>
              </a:rPr>
              <a:t>coords</a:t>
            </a:r>
            <a:r>
              <a:rPr lang="en-US" altLang="en-US" sz="1800" dirty="0" smtClean="0">
                <a:solidFill>
                  <a:srgbClr val="000000"/>
                </a:solidFill>
              </a:rPr>
              <a:t> – ignore off-screen coordinate commands</a:t>
            </a:r>
            <a:br>
              <a:rPr lang="en-US" altLang="en-US" sz="1800" dirty="0" smtClean="0">
                <a:solidFill>
                  <a:srgbClr val="000000"/>
                </a:solidFill>
              </a:rPr>
            </a:br>
            <a:r>
              <a:rPr lang="en-US" altLang="en-US" sz="1800" dirty="0" smtClean="0">
                <a:solidFill>
                  <a:srgbClr val="000000"/>
                </a:solidFill>
              </a:rPr>
              <a:t>=&gt; pixels are between 0 and Xres-1, 0 and Yres-1</a:t>
            </a:r>
          </a:p>
          <a:p>
            <a:pPr lvl="1"/>
            <a:r>
              <a:rPr lang="en-US" altLang="en-US" sz="1800" dirty="0" smtClean="0">
                <a:solidFill>
                  <a:srgbClr val="000000"/>
                </a:solidFill>
              </a:rPr>
              <a:t>pixel </a:t>
            </a:r>
            <a:r>
              <a:rPr lang="en-US" altLang="en-US" sz="1800" dirty="0" err="1" smtClean="0">
                <a:solidFill>
                  <a:srgbClr val="000000"/>
                </a:solidFill>
              </a:rPr>
              <a:t>GzIntensity</a:t>
            </a:r>
            <a:r>
              <a:rPr lang="en-US" altLang="en-US" sz="1800" dirty="0" smtClean="0">
                <a:solidFill>
                  <a:srgbClr val="000000"/>
                </a:solidFill>
              </a:rPr>
              <a:t> values </a:t>
            </a:r>
            <a:br>
              <a:rPr lang="en-US" altLang="en-US" sz="1800" dirty="0" smtClean="0">
                <a:solidFill>
                  <a:srgbClr val="000000"/>
                </a:solidFill>
              </a:rPr>
            </a:br>
            <a:r>
              <a:rPr lang="en-US" altLang="en-US" sz="1800" dirty="0" smtClean="0">
                <a:solidFill>
                  <a:srgbClr val="000000"/>
                </a:solidFill>
              </a:rPr>
              <a:t>=&gt; clamp to 0-4095 within 16-bit short;</a:t>
            </a:r>
          </a:p>
          <a:p>
            <a:r>
              <a:rPr lang="en-US" altLang="en-US" sz="2000" dirty="0" smtClean="0">
                <a:solidFill>
                  <a:srgbClr val="000000"/>
                </a:solidFill>
              </a:rPr>
              <a:t>Flush command requires conversion of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GzIntensity</a:t>
            </a:r>
            <a:r>
              <a:rPr lang="en-US" altLang="en-US" sz="2000" dirty="0" smtClean="0">
                <a:solidFill>
                  <a:srgbClr val="000000"/>
                </a:solidFill>
              </a:rPr>
              <a:t> to 8-bit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rgb</a:t>
            </a:r>
            <a:r>
              <a:rPr lang="en-US" altLang="en-US" sz="2000" dirty="0" smtClean="0">
                <a:solidFill>
                  <a:srgbClr val="000000"/>
                </a:solidFill>
              </a:rPr>
              <a:t> component</a:t>
            </a:r>
          </a:p>
          <a:p>
            <a:pPr lvl="1"/>
            <a:r>
              <a:rPr lang="en-US" altLang="en-US" sz="1800" dirty="0" smtClean="0">
                <a:solidFill>
                  <a:srgbClr val="000000"/>
                </a:solidFill>
              </a:rPr>
              <a:t>Drop LS 4-bits by right-shifting and then use low byte of </a:t>
            </a:r>
            <a:r>
              <a:rPr lang="en-US" altLang="en-US" sz="1800" dirty="0" err="1" smtClean="0">
                <a:solidFill>
                  <a:srgbClr val="000000"/>
                </a:solidFill>
              </a:rPr>
              <a:t>GzIntensity</a:t>
            </a:r>
            <a:r>
              <a:rPr lang="en-US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en-US" sz="1800" dirty="0" smtClean="0">
                <a:solidFill>
                  <a:srgbClr val="000000"/>
                </a:solidFill>
              </a:rPr>
              <a:t>value</a:t>
            </a:r>
          </a:p>
          <a:p>
            <a:pPr lvl="1"/>
            <a:r>
              <a:rPr lang="en-US" altLang="en-US" sz="1800" dirty="0" smtClean="0">
                <a:solidFill>
                  <a:srgbClr val="000000"/>
                </a:solidFill>
              </a:rPr>
              <a:t>(C command for right-shifting by X bits: </a:t>
            </a:r>
            <a:r>
              <a:rPr lang="fr-FR" sz="1800" dirty="0" smtClean="0">
                <a:solidFill>
                  <a:srgbClr val="000000"/>
                </a:solidFill>
              </a:rPr>
              <a:t>     &gt;&gt; X     )</a:t>
            </a:r>
            <a:endParaRPr lang="en-US" altLang="en-US" sz="1800" dirty="0" smtClean="0">
              <a:solidFill>
                <a:srgbClr val="000000"/>
              </a:solidFill>
            </a:endParaRPr>
          </a:p>
          <a:p>
            <a:r>
              <a:rPr lang="en-US" altLang="en-US" sz="2000" dirty="0" smtClean="0">
                <a:solidFill>
                  <a:srgbClr val="000000"/>
                </a:solidFill>
              </a:rPr>
              <a:t>For the display, the </a:t>
            </a:r>
            <a:r>
              <a:rPr lang="en-US" altLang="en-US" sz="2000" dirty="0" smtClean="0">
                <a:solidFill>
                  <a:srgbClr val="000000"/>
                </a:solidFill>
              </a:rPr>
              <a:t>buffer order </a:t>
            </a:r>
            <a:r>
              <a:rPr lang="en-US" altLang="en-US" sz="2000" dirty="0" smtClean="0">
                <a:solidFill>
                  <a:srgbClr val="000000"/>
                </a:solidFill>
              </a:rPr>
              <a:t>is BGR!</a:t>
            </a:r>
          </a:p>
          <a:p>
            <a:r>
              <a:rPr lang="en-US" altLang="en-US" sz="2000" dirty="0" smtClean="0">
                <a:solidFill>
                  <a:srgbClr val="000000"/>
                </a:solidFill>
              </a:rPr>
              <a:t>For the </a:t>
            </a:r>
            <a:r>
              <a:rPr lang="en-US" altLang="en-US" sz="2000" dirty="0" smtClean="0">
                <a:solidFill>
                  <a:srgbClr val="000000"/>
                </a:solidFill>
              </a:rPr>
              <a:t>PPM file</a:t>
            </a:r>
            <a:r>
              <a:rPr lang="en-US" altLang="en-US" sz="2000" dirty="0" smtClean="0">
                <a:solidFill>
                  <a:srgbClr val="000000"/>
                </a:solidFill>
              </a:rPr>
              <a:t>, the </a:t>
            </a:r>
            <a:r>
              <a:rPr lang="en-US" altLang="en-US" sz="2000" dirty="0" smtClean="0">
                <a:solidFill>
                  <a:srgbClr val="000000"/>
                </a:solidFill>
              </a:rPr>
              <a:t>buffer order </a:t>
            </a:r>
            <a:r>
              <a:rPr lang="en-US" altLang="en-US" sz="2000" dirty="0" smtClean="0">
                <a:solidFill>
                  <a:srgbClr val="000000"/>
                </a:solidFill>
              </a:rPr>
              <a:t>is RGB</a:t>
            </a:r>
            <a:r>
              <a:rPr lang="en-US" altLang="en-US" sz="2000" dirty="0" smtClean="0">
                <a:solidFill>
                  <a:srgbClr val="000000"/>
                </a:solidFill>
              </a:rPr>
              <a:t>!</a:t>
            </a:r>
          </a:p>
          <a:p>
            <a:endParaRPr lang="en-US" altLang="en-US" sz="2000" dirty="0">
              <a:solidFill>
                <a:srgbClr val="000000"/>
              </a:solidFill>
            </a:endParaRPr>
          </a:p>
          <a:p>
            <a:r>
              <a:rPr lang="en-US" altLang="en-US" sz="2000" i="1" dirty="0" smtClean="0">
                <a:solidFill>
                  <a:srgbClr val="000000"/>
                </a:solidFill>
              </a:rPr>
              <a:t>Before submitting</a:t>
            </a:r>
            <a:r>
              <a:rPr lang="en-US" altLang="en-US" sz="2000" dirty="0" smtClean="0">
                <a:solidFill>
                  <a:srgbClr val="000000"/>
                </a:solidFill>
              </a:rPr>
              <a:t>: check that </a:t>
            </a:r>
            <a:r>
              <a:rPr lang="en-US" altLang="en-US" sz="2000" b="1" dirty="0" smtClean="0">
                <a:solidFill>
                  <a:srgbClr val="000000"/>
                </a:solidFill>
              </a:rPr>
              <a:t>both</a:t>
            </a:r>
            <a:r>
              <a:rPr lang="en-US" altLang="en-US" sz="2000" dirty="0" smtClean="0">
                <a:solidFill>
                  <a:srgbClr val="000000"/>
                </a:solidFill>
              </a:rPr>
              <a:t> your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output.PPM</a:t>
            </a:r>
            <a:r>
              <a:rPr lang="en-US" altLang="en-US" sz="2000" dirty="0" smtClean="0">
                <a:solidFill>
                  <a:srgbClr val="000000"/>
                </a:solidFill>
              </a:rPr>
              <a:t> file and the on-screen result are correct!!!</a:t>
            </a:r>
            <a:endParaRPr lang="en-US" altLang="en-US" sz="2000" dirty="0" smtClean="0">
              <a:solidFill>
                <a:srgbClr val="000000"/>
              </a:solidFill>
            </a:endParaRPr>
          </a:p>
          <a:p>
            <a:endParaRPr lang="en-US" altLang="en-US" sz="1800" dirty="0" smtClean="0"/>
          </a:p>
          <a:p>
            <a:endParaRPr lang="en-US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70529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SECTION TITLE</a:t>
            </a:r>
            <a:r>
              <a:rPr kumimoji="0" lang="en-US" sz="1100" b="1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|  2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3687" y="818243"/>
            <a:ext cx="7399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600" b="1" dirty="0" smtClean="0">
                <a:latin typeface="Arial"/>
                <a:cs typeface="Arial"/>
              </a:rPr>
              <a:t>Discussion sessions</a:t>
            </a:r>
          </a:p>
          <a:p>
            <a:pPr>
              <a:spcBef>
                <a:spcPct val="0"/>
              </a:spcBef>
              <a:defRPr/>
            </a:pPr>
            <a:endParaRPr lang="en-US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Twice a week</a:t>
            </a:r>
          </a:p>
          <a:p>
            <a:pPr marL="742950" lvl="1" indent="-285750">
              <a:spcBef>
                <a:spcPct val="0"/>
              </a:spcBef>
              <a:buFontTx/>
              <a:buChar char="-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Tuesday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	3:30-4:20PM		in VKC156</a:t>
            </a:r>
            <a:endParaRPr lang="en-US" sz="2400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742950" lvl="1" indent="-285750">
              <a:spcBef>
                <a:spcPct val="0"/>
              </a:spcBef>
              <a:buFontTx/>
              <a:buChar char="-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Thursday 	3:30-4:20PM 	in LVL16</a:t>
            </a: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r>
              <a:rPr lang="en-US" sz="2400" i="1" dirty="0" smtClean="0">
                <a:latin typeface="Arial"/>
                <a:cs typeface="Arial"/>
              </a:rPr>
              <a:t>Note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: Same session on Tuesday and Thursday!</a:t>
            </a: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endParaRPr lang="en-US" sz="2400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Taught by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TAs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/>
            </a:r>
            <a:b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</a:br>
            <a:endParaRPr lang="en-US" sz="2400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Support/Discussion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on assignments and class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material</a:t>
            </a:r>
            <a:endParaRPr lang="en-US" sz="2400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Opportunity to ask questions!</a:t>
            </a: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endParaRPr lang="en-US" dirty="0" smtClean="0">
              <a:solidFill>
                <a:srgbClr val="323232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350" y="1338793"/>
            <a:ext cx="9129299" cy="220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Setting up the environment</a:t>
            </a:r>
            <a:endParaRPr kumimoji="0" lang="en-US" sz="2750" u="none" strike="noStrike" kern="120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414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SECTION TITLE</a:t>
            </a:r>
            <a:r>
              <a:rPr kumimoji="0" lang="en-US" sz="1100" b="1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|  2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3687" y="977900"/>
            <a:ext cx="7399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600" b="1" dirty="0" smtClean="0">
                <a:latin typeface="Arial"/>
                <a:cs typeface="Arial"/>
              </a:rPr>
              <a:t>HW environment: </a:t>
            </a:r>
            <a:br>
              <a:rPr lang="en-US" sz="3600" b="1" dirty="0" smtClean="0">
                <a:latin typeface="Arial"/>
                <a:cs typeface="Arial"/>
              </a:rPr>
            </a:br>
            <a:r>
              <a:rPr lang="en-US" sz="3600" b="1" dirty="0" smtClean="0">
                <a:latin typeface="Arial"/>
                <a:cs typeface="Arial"/>
              </a:rPr>
              <a:t>MS Visual </a:t>
            </a:r>
            <a:r>
              <a:rPr lang="en-US" sz="3600" b="1" dirty="0" smtClean="0">
                <a:latin typeface="Arial"/>
                <a:cs typeface="Arial"/>
              </a:rPr>
              <a:t>Studio </a:t>
            </a:r>
            <a:r>
              <a:rPr lang="en-US" sz="3600" b="1" dirty="0" smtClean="0">
                <a:latin typeface="Arial"/>
                <a:cs typeface="Arial"/>
              </a:rPr>
              <a:t>2015</a:t>
            </a:r>
            <a:endParaRPr lang="en-US" sz="3600" b="1" dirty="0" smtClean="0"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endParaRPr lang="en-US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You can get visual studio from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Dreamspark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/>
            </a:r>
            <a:br>
              <a:rPr lang="en-US" sz="20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</a:b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  <a:hlinkClick r:id="rId2"/>
              </a:rPr>
              <a:t>http://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  <a:hlinkClick r:id="rId2"/>
              </a:rPr>
              <a:t>viterbi.usc.edu/resources/vit/services/dreamspark.htm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/>
            </a:r>
            <a:b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</a:br>
            <a:endParaRPr lang="en-US" sz="20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-   Download the “Visual Studio Community 2015”</a:t>
            </a:r>
            <a:b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</a:b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/>
            </a:r>
            <a:b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</a:b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/>
            </a:r>
            <a:b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</a:b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- </a:t>
            </a:r>
            <a:r>
              <a:rPr lang="en-US" sz="2000" i="1" dirty="0" smtClean="0">
                <a:latin typeface="Arial"/>
                <a:cs typeface="Arial"/>
              </a:rPr>
              <a:t>Note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: If you do not have a MS computer, you can use the computers in the SAL lab! They have VS 2015 installed.</a:t>
            </a:r>
            <a:endParaRPr lang="en-US" sz="2000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endParaRPr lang="en-US" sz="2000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endParaRPr lang="en-US" dirty="0" smtClean="0">
              <a:solidFill>
                <a:srgbClr val="32323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912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SECTION TITLE</a:t>
            </a:r>
            <a:r>
              <a:rPr kumimoji="0" lang="en-US" sz="1100" b="1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|  2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3687" y="977900"/>
            <a:ext cx="7399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600" b="1" dirty="0" smtClean="0">
                <a:latin typeface="Arial"/>
                <a:cs typeface="Arial"/>
              </a:rPr>
              <a:t>Blackboard: How </a:t>
            </a:r>
            <a:r>
              <a:rPr lang="en-US" sz="3600" b="1" dirty="0" smtClean="0">
                <a:latin typeface="Arial"/>
                <a:cs typeface="Arial"/>
              </a:rPr>
              <a:t>to download assignments </a:t>
            </a:r>
          </a:p>
          <a:p>
            <a:pPr>
              <a:spcBef>
                <a:spcPct val="0"/>
              </a:spcBef>
              <a:defRPr/>
            </a:pPr>
            <a:endParaRPr lang="en-US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Go to blackboard.usc.edu and enter your USC credentials.</a:t>
            </a: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On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BlackBoard</a:t>
            </a:r>
            <a:endParaRPr lang="en-US" sz="2400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742950" lvl="1" indent="-285750">
              <a:spcBef>
                <a:spcPct val="0"/>
              </a:spcBef>
              <a:buFontTx/>
              <a:buChar char="-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Select your class</a:t>
            </a:r>
            <a:b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</a:b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	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20163_csci_580_30250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: 3-D Graphics and Rendering</a:t>
            </a:r>
          </a:p>
          <a:p>
            <a:pPr marL="742950" lvl="1" indent="-285750">
              <a:spcBef>
                <a:spcPct val="0"/>
              </a:spcBef>
              <a:buFontTx/>
              <a:buChar char="-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In the left tab, pick “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Assignments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”</a:t>
            </a:r>
          </a:p>
          <a:p>
            <a:pPr marL="742950" lvl="1" indent="-285750">
              <a:spcBef>
                <a:spcPct val="0"/>
              </a:spcBef>
              <a:buFontTx/>
              <a:buChar char="-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Choose your assignment, e.g. “HW1”</a:t>
            </a:r>
          </a:p>
          <a:p>
            <a:pPr marL="742950" lvl="1" indent="-285750">
              <a:spcBef>
                <a:spcPct val="0"/>
              </a:spcBef>
              <a:buFontTx/>
              <a:buChar char="-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Download the zip file</a:t>
            </a:r>
            <a:endParaRPr lang="en-US" sz="2000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endParaRPr lang="en-US" dirty="0" smtClean="0">
              <a:solidFill>
                <a:srgbClr val="32323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041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SECTION TITLE</a:t>
            </a:r>
            <a:r>
              <a:rPr kumimoji="0" lang="en-US" sz="1100" b="1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|  2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9302" y="316419"/>
            <a:ext cx="816127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600" b="1" dirty="0" smtClean="0">
                <a:latin typeface="Arial"/>
                <a:cs typeface="Arial"/>
              </a:rPr>
              <a:t>How to compile assignments </a:t>
            </a:r>
          </a:p>
          <a:p>
            <a:pPr>
              <a:spcBef>
                <a:spcPct val="0"/>
              </a:spcBef>
              <a:defRPr/>
            </a:pPr>
            <a:endParaRPr lang="en-US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Unzip your assignment</a:t>
            </a: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Open the </a:t>
            </a:r>
            <a:r>
              <a:rPr lang="en-US" sz="2400" dirty="0" smtClean="0">
                <a:latin typeface="Arial"/>
                <a:cs typeface="Arial"/>
              </a:rPr>
              <a:t>DSW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file In Visual Studio</a:t>
            </a:r>
          </a:p>
          <a:p>
            <a:pPr marL="742950" lvl="1" indent="-285750">
              <a:spcBef>
                <a:spcPct val="0"/>
              </a:spcBef>
              <a:buFontTx/>
              <a:buChar char="-"/>
              <a:defRPr/>
            </a:pP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For HW1: it is CS580HW1.DSW</a:t>
            </a: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Click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build (F7)</a:t>
            </a:r>
            <a:b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</a:b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r>
              <a:rPr lang="en-US" sz="2000" i="1" dirty="0" smtClean="0">
                <a:latin typeface="Arial"/>
                <a:cs typeface="Arial"/>
              </a:rPr>
              <a:t>Warning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: If it does not compile, make sure you opened the DSW file and not the DSP one.</a:t>
            </a: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endParaRPr lang="en-US" sz="20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r>
              <a:rPr lang="en-US" sz="2000" i="1" dirty="0" smtClean="0">
                <a:latin typeface="Arial"/>
                <a:cs typeface="Arial"/>
              </a:rPr>
              <a:t>Note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: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If you get the error “</a:t>
            </a:r>
            <a:r>
              <a:rPr lang="en-US" sz="2000" dirty="0">
                <a:solidFill>
                  <a:srgbClr val="000000"/>
                </a:solidFill>
              </a:rPr>
              <a:t>Command line error D8016: '/ZI' and '/</a:t>
            </a:r>
            <a:r>
              <a:rPr lang="en-US" sz="2000" dirty="0" err="1">
                <a:solidFill>
                  <a:srgbClr val="000000"/>
                </a:solidFill>
              </a:rPr>
              <a:t>Gy</a:t>
            </a:r>
            <a:r>
              <a:rPr lang="en-US" sz="2000" dirty="0">
                <a:solidFill>
                  <a:srgbClr val="000000"/>
                </a:solidFill>
              </a:rPr>
              <a:t>-' command-line options are </a:t>
            </a:r>
            <a:r>
              <a:rPr lang="en-US" sz="2000" dirty="0" smtClean="0">
                <a:solidFill>
                  <a:srgbClr val="000000"/>
                </a:solidFill>
              </a:rPr>
              <a:t>incompatible”</a:t>
            </a:r>
          </a:p>
          <a:p>
            <a:pPr marL="742950" lvl="1" indent="-285750">
              <a:spcBef>
                <a:spcPct val="0"/>
              </a:spcBef>
              <a:buFontTx/>
              <a:buChar char="-"/>
              <a:defRPr/>
            </a:pPr>
            <a:r>
              <a:rPr lang="en-US" sz="2000" i="1" dirty="0" smtClean="0">
                <a:solidFill>
                  <a:srgbClr val="000000"/>
                </a:solidFill>
                <a:latin typeface="Arial"/>
                <a:cs typeface="Arial"/>
              </a:rPr>
              <a:t>Solution 1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: Use “Release” mode</a:t>
            </a:r>
          </a:p>
          <a:p>
            <a:pPr marL="742950" lvl="1" indent="-285750">
              <a:spcBef>
                <a:spcPct val="0"/>
              </a:spcBef>
              <a:buFontTx/>
              <a:buChar char="-"/>
              <a:defRPr/>
            </a:pPr>
            <a:r>
              <a:rPr lang="en-US" sz="2000" i="1" dirty="0" smtClean="0">
                <a:solidFill>
                  <a:srgbClr val="000000"/>
                </a:solidFill>
                <a:latin typeface="Arial"/>
                <a:cs typeface="Arial"/>
              </a:rPr>
              <a:t>Solution 2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: Go to “Project”&gt;”Properties”&gt;”C/C++”&gt;”General” and replace the “Debug Information Format” from “/</a:t>
            </a:r>
            <a:r>
              <a:rPr lang="en-US" sz="2000" dirty="0" err="1" smtClean="0">
                <a:solidFill>
                  <a:srgbClr val="000000"/>
                </a:solidFill>
                <a:latin typeface="Arial"/>
                <a:cs typeface="Arial"/>
              </a:rPr>
              <a:t>Zl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” to “/</a:t>
            </a:r>
            <a:r>
              <a:rPr lang="en-US" sz="2000" dirty="0" err="1" smtClean="0">
                <a:solidFill>
                  <a:srgbClr val="000000"/>
                </a:solidFill>
                <a:latin typeface="Arial"/>
                <a:cs typeface="Arial"/>
              </a:rPr>
              <a:t>Zi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”</a:t>
            </a:r>
            <a:endParaRPr lang="en-US" sz="200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endParaRPr lang="en-US" dirty="0" smtClean="0">
              <a:solidFill>
                <a:srgbClr val="32323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010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SECTION TITLE</a:t>
            </a:r>
            <a:r>
              <a:rPr kumimoji="0" lang="en-US" sz="1100" b="1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|  2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3687" y="977900"/>
            <a:ext cx="7399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600" b="1" dirty="0" smtClean="0">
                <a:latin typeface="Arial"/>
                <a:cs typeface="Arial"/>
              </a:rPr>
              <a:t>Before submitting assignments </a:t>
            </a:r>
          </a:p>
          <a:p>
            <a:pPr>
              <a:spcBef>
                <a:spcPct val="0"/>
              </a:spcBef>
              <a:defRPr/>
            </a:pPr>
            <a:endParaRPr lang="en-US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Delete the “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Debug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”/”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Release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” folders</a:t>
            </a: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Delete the “</a:t>
            </a:r>
            <a:r>
              <a:rPr lang="en-US" sz="2400" i="1" dirty="0" err="1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ipch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” folder</a:t>
            </a: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Delete the “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SDF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” file, e.g. CS580HW1.sdf</a:t>
            </a: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Delete the “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PPM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” files</a:t>
            </a: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Select everything and ZIP it</a:t>
            </a:r>
          </a:p>
          <a:p>
            <a:pPr marL="742950" lvl="1" indent="-285750">
              <a:spcBef>
                <a:spcPct val="0"/>
              </a:spcBef>
              <a:buFontTx/>
              <a:buChar char="-"/>
              <a:defRPr/>
            </a:pP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Right click&gt;Send To&gt;Compressed (zipped) folder</a:t>
            </a: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Rename your ZIP file as LASTNAME_FIRSTNAME_HW1.zip</a:t>
            </a: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r>
              <a:rPr lang="en-US" sz="2000" i="1" dirty="0" smtClean="0">
                <a:latin typeface="Arial"/>
                <a:cs typeface="Arial"/>
              </a:rPr>
              <a:t>Warning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: If your ZIP is bigger than 1MB, there is something wrong!</a:t>
            </a: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endParaRPr lang="en-US" dirty="0" smtClean="0">
              <a:solidFill>
                <a:srgbClr val="32323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852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SECTION TITLE</a:t>
            </a:r>
            <a:r>
              <a:rPr kumimoji="0" lang="en-US" sz="1100" b="1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|  2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3687" y="724980"/>
            <a:ext cx="7399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600" b="1" dirty="0" smtClean="0">
                <a:latin typeface="Arial"/>
                <a:cs typeface="Arial"/>
              </a:rPr>
              <a:t>How to submit assignments </a:t>
            </a:r>
          </a:p>
          <a:p>
            <a:pPr>
              <a:spcBef>
                <a:spcPct val="0"/>
              </a:spcBef>
              <a:defRPr/>
            </a:pPr>
            <a:endParaRPr lang="en-US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In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BlackBoard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:</a:t>
            </a:r>
          </a:p>
          <a:p>
            <a:pPr marL="742950" lvl="1" indent="-285750">
              <a:spcBef>
                <a:spcPct val="0"/>
              </a:spcBef>
              <a:buFontTx/>
              <a:buChar char="-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Go to the “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Assignments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” tab</a:t>
            </a:r>
          </a:p>
          <a:p>
            <a:pPr marL="742950" lvl="1" indent="-285750">
              <a:spcBef>
                <a:spcPct val="0"/>
              </a:spcBef>
              <a:buFontTx/>
              <a:buChar char="-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Pick your homework, e.g. “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HW1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”</a:t>
            </a:r>
          </a:p>
          <a:p>
            <a:pPr marL="742950" lvl="1" indent="-285750">
              <a:spcBef>
                <a:spcPct val="0"/>
              </a:spcBef>
              <a:buFontTx/>
              <a:buChar char="-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Click the “Browse My Computer” button</a:t>
            </a:r>
          </a:p>
          <a:p>
            <a:pPr marL="742950" lvl="1" indent="-285750">
              <a:spcBef>
                <a:spcPct val="0"/>
              </a:spcBef>
              <a:buFontTx/>
              <a:buChar char="-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Select your ZIP file</a:t>
            </a:r>
          </a:p>
          <a:p>
            <a:pPr marL="742950" lvl="1" indent="-285750">
              <a:spcBef>
                <a:spcPct val="0"/>
              </a:spcBef>
              <a:buFontTx/>
              <a:buChar char="-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Add relevant comment in the text box</a:t>
            </a:r>
          </a:p>
          <a:p>
            <a:pPr marL="742950" lvl="1" indent="-285750">
              <a:spcBef>
                <a:spcPct val="0"/>
              </a:spcBef>
              <a:buFontTx/>
              <a:buChar char="-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Click the “Submit” button</a:t>
            </a: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r>
              <a:rPr lang="en-US" sz="2400" i="1" dirty="0" smtClean="0">
                <a:latin typeface="Arial"/>
                <a:cs typeface="Arial"/>
              </a:rPr>
              <a:t>Note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: You can submit </a:t>
            </a: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as many times as you want.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We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will use your </a:t>
            </a: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latest submission before the </a:t>
            </a: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deadline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.</a:t>
            </a: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endParaRPr lang="en-US" dirty="0" smtClean="0">
              <a:solidFill>
                <a:srgbClr val="32323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469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350" y="1338793"/>
            <a:ext cx="9129299" cy="220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u="none" strike="noStrike" kern="1200" cap="none" spc="0" normalizeH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HW 1</a:t>
            </a:r>
            <a:endParaRPr kumimoji="0" lang="en-US" sz="2750" u="none" strike="noStrike" kern="120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18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3">
      <a:dk1>
        <a:srgbClr val="99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Viterbi_R1.potx" id="{F0A34C2F-8BA0-4B90-9C79-21515B3DA64F}" vid="{B59E4162-E96B-4DEE-B6F4-6FAC47C596E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Viterbi_R1</Template>
  <TotalTime>1777</TotalTime>
  <Words>417</Words>
  <Application>Microsoft Office PowerPoint</Application>
  <PresentationFormat>Affichage à l'écran (4:3)</PresentationFormat>
  <Paragraphs>148</Paragraphs>
  <Slides>15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Input: rects</vt:lpstr>
      <vt:lpstr>Output: output.ppm</vt:lpstr>
      <vt:lpstr>Présentation PowerPoint</vt:lpstr>
      <vt:lpstr>Disp.h</vt:lpstr>
      <vt:lpstr>HW1 pitfalls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IRIS</dc:creator>
  <cp:lastModifiedBy>Matthias Hernandez</cp:lastModifiedBy>
  <cp:revision>29</cp:revision>
  <cp:lastPrinted>2012-02-07T18:57:58Z</cp:lastPrinted>
  <dcterms:created xsi:type="dcterms:W3CDTF">2015-08-25T18:20:11Z</dcterms:created>
  <dcterms:modified xsi:type="dcterms:W3CDTF">2016-08-24T19:02:14Z</dcterms:modified>
</cp:coreProperties>
</file>