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9" r:id="rId4"/>
    <p:sldId id="257" r:id="rId5"/>
    <p:sldId id="270" r:id="rId6"/>
    <p:sldId id="261" r:id="rId7"/>
    <p:sldId id="258" r:id="rId8"/>
    <p:sldId id="271" r:id="rId9"/>
    <p:sldId id="260" r:id="rId10"/>
    <p:sldId id="273" r:id="rId11"/>
    <p:sldId id="262" r:id="rId12"/>
    <p:sldId id="269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6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716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7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58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22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6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4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0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1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0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75A3-C62A-4A36-899D-985D0A376C98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B6109D-19CC-422B-93FA-E81A5C2F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1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hihfanc@usc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943" y="2404531"/>
            <a:ext cx="7766936" cy="164630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CSCI 580 discussion</a:t>
            </a:r>
            <a:br>
              <a:rPr lang="en-US" dirty="0" smtClean="0"/>
            </a:br>
            <a:r>
              <a:rPr lang="en-US" sz="4000" dirty="0" smtClean="0"/>
              <a:t>Week2 - Hw2 </a:t>
            </a:r>
            <a:r>
              <a:rPr lang="en-US" altLang="en-US" sz="4000" dirty="0" smtClean="0"/>
              <a:t>Rasterization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435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Name: Rongqi Qiu</a:t>
            </a:r>
          </a:p>
          <a:p>
            <a:r>
              <a:rPr lang="en-US" sz="2800" dirty="0" smtClean="0"/>
              <a:t>Email: </a:t>
            </a:r>
            <a:r>
              <a:rPr lang="en-US" sz="2800" dirty="0" smtClean="0">
                <a:hlinkClick r:id="rId2"/>
              </a:rPr>
              <a:t>rqiu@usc.edu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Slides from 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Chih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-Fan Chen (previous TA)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Tokens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658" y="1341120"/>
            <a:ext cx="6221758" cy="37074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GzPutAttribute</a:t>
            </a:r>
            <a:r>
              <a:rPr lang="en-US" sz="1600" dirty="0" smtClean="0"/>
              <a:t> (</a:t>
            </a:r>
            <a:r>
              <a:rPr lang="en-US" sz="1600" dirty="0" err="1" smtClean="0"/>
              <a:t>GzRender</a:t>
            </a:r>
            <a:r>
              <a:rPr lang="en-US" sz="1600" dirty="0" smtClean="0"/>
              <a:t> *render,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numAttributes</a:t>
            </a:r>
            <a:r>
              <a:rPr lang="en-US" sz="1600" dirty="0" smtClean="0"/>
              <a:t>, </a:t>
            </a:r>
            <a:br>
              <a:rPr lang="en-US" sz="1600" dirty="0" smtClean="0"/>
            </a:br>
            <a:r>
              <a:rPr lang="en-US" sz="1600" dirty="0" smtClean="0"/>
              <a:t>          </a:t>
            </a:r>
            <a:r>
              <a:rPr lang="en-US" sz="1600" dirty="0" err="1" smtClean="0">
                <a:solidFill>
                  <a:srgbClr val="FFC000"/>
                </a:solidFill>
              </a:rPr>
              <a:t>GzToken</a:t>
            </a:r>
            <a:r>
              <a:rPr lang="en-US" sz="1600" dirty="0" smtClean="0">
                <a:solidFill>
                  <a:srgbClr val="FFC000"/>
                </a:solidFill>
              </a:rPr>
              <a:t>	*</a:t>
            </a:r>
            <a:r>
              <a:rPr lang="en-US" sz="1600" dirty="0" err="1" smtClean="0">
                <a:solidFill>
                  <a:srgbClr val="FFC000"/>
                </a:solidFill>
              </a:rPr>
              <a:t>nameList</a:t>
            </a:r>
            <a:r>
              <a:rPr lang="en-US" sz="1600" dirty="0" smtClean="0"/>
              <a:t>,    </a:t>
            </a:r>
            <a:r>
              <a:rPr lang="en-US" sz="1600" dirty="0" err="1" smtClean="0">
                <a:solidFill>
                  <a:srgbClr val="FFC000"/>
                </a:solidFill>
              </a:rPr>
              <a:t>GzPointer</a:t>
            </a:r>
            <a:r>
              <a:rPr lang="en-US" sz="1600" dirty="0" smtClean="0">
                <a:solidFill>
                  <a:srgbClr val="FFC000"/>
                </a:solidFill>
              </a:rPr>
              <a:t> *</a:t>
            </a:r>
            <a:r>
              <a:rPr lang="en-US" sz="1600" dirty="0" err="1" smtClean="0">
                <a:solidFill>
                  <a:srgbClr val="FFC000"/>
                </a:solidFill>
              </a:rPr>
              <a:t>valueList</a:t>
            </a:r>
            <a:r>
              <a:rPr lang="en-US" sz="1600" dirty="0" smtClean="0"/>
              <a:t>)</a:t>
            </a:r>
          </a:p>
          <a:p>
            <a:pPr>
              <a:defRPr/>
            </a:pPr>
            <a:endParaRPr lang="en-US" sz="1600" dirty="0" smtClean="0"/>
          </a:p>
          <a:p>
            <a:pPr>
              <a:defRPr/>
            </a:pP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List of Tokens	(</a:t>
            </a:r>
            <a:r>
              <a:rPr lang="en-US" sz="1600" dirty="0" err="1" smtClean="0"/>
              <a:t>ints</a:t>
            </a:r>
            <a:r>
              <a:rPr lang="en-US" sz="1600" dirty="0" smtClean="0"/>
              <a:t>)			List of values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GZ_RGB_COLOR 			Float Color [3] 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…..					    		…..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Only </a:t>
            </a:r>
            <a:r>
              <a:rPr lang="en-US" sz="1600" dirty="0"/>
              <a:t>use GZ_RGB_COLOR for HW2, but other data will be passed in later HWs</a:t>
            </a:r>
          </a:p>
          <a:p>
            <a:pPr>
              <a:defRPr/>
            </a:pPr>
            <a:r>
              <a:rPr lang="en-US" sz="1600" dirty="0"/>
              <a:t>Increment through tokens (</a:t>
            </a:r>
            <a:r>
              <a:rPr lang="en-US" sz="1600" dirty="0" err="1"/>
              <a:t>ints</a:t>
            </a:r>
            <a:r>
              <a:rPr lang="en-US" sz="1600" dirty="0"/>
              <a:t>) and use (</a:t>
            </a:r>
            <a:r>
              <a:rPr lang="en-US" sz="1600" dirty="0" err="1"/>
              <a:t>sizeof</a:t>
            </a:r>
            <a:r>
              <a:rPr lang="en-US" sz="1600" dirty="0"/>
              <a:t>) token type to increment the pointer through the value list</a:t>
            </a:r>
          </a:p>
          <a:p>
            <a:pPr>
              <a:defRPr/>
            </a:pPr>
            <a:endParaRPr lang="en-US" sz="1600" dirty="0" smtClean="0"/>
          </a:p>
        </p:txBody>
      </p:sp>
      <p:sp>
        <p:nvSpPr>
          <p:cNvPr id="7" name="Freeform 6"/>
          <p:cNvSpPr/>
          <p:nvPr/>
        </p:nvSpPr>
        <p:spPr>
          <a:xfrm flipH="1">
            <a:off x="1595131" y="1950720"/>
            <a:ext cx="762000" cy="533400"/>
          </a:xfrm>
          <a:custGeom>
            <a:avLst/>
            <a:gdLst>
              <a:gd name="connsiteX0" fmla="*/ 3278 w 416233"/>
              <a:gd name="connsiteY0" fmla="*/ 0 h 668594"/>
              <a:gd name="connsiteX1" fmla="*/ 32774 w 416233"/>
              <a:gd name="connsiteY1" fmla="*/ 353961 h 668594"/>
              <a:gd name="connsiteX2" fmla="*/ 199923 w 416233"/>
              <a:gd name="connsiteY2" fmla="*/ 285136 h 668594"/>
              <a:gd name="connsiteX3" fmla="*/ 416233 w 416233"/>
              <a:gd name="connsiteY3" fmla="*/ 668594 h 6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33" h="668594">
                <a:moveTo>
                  <a:pt x="3278" y="0"/>
                </a:moveTo>
                <a:cubicBezTo>
                  <a:pt x="1639" y="153219"/>
                  <a:pt x="0" y="306438"/>
                  <a:pt x="32774" y="353961"/>
                </a:cubicBezTo>
                <a:cubicBezTo>
                  <a:pt x="65548" y="401484"/>
                  <a:pt x="136013" y="232697"/>
                  <a:pt x="199923" y="285136"/>
                </a:cubicBezTo>
                <a:cubicBezTo>
                  <a:pt x="263833" y="337575"/>
                  <a:pt x="340033" y="503084"/>
                  <a:pt x="416233" y="668594"/>
                </a:cubicBezTo>
              </a:path>
            </a:pathLst>
          </a:cu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04796" y="1950720"/>
            <a:ext cx="914400" cy="609600"/>
          </a:xfrm>
          <a:custGeom>
            <a:avLst/>
            <a:gdLst>
              <a:gd name="connsiteX0" fmla="*/ 3278 w 416233"/>
              <a:gd name="connsiteY0" fmla="*/ 0 h 668594"/>
              <a:gd name="connsiteX1" fmla="*/ 32774 w 416233"/>
              <a:gd name="connsiteY1" fmla="*/ 353961 h 668594"/>
              <a:gd name="connsiteX2" fmla="*/ 199923 w 416233"/>
              <a:gd name="connsiteY2" fmla="*/ 285136 h 668594"/>
              <a:gd name="connsiteX3" fmla="*/ 416233 w 416233"/>
              <a:gd name="connsiteY3" fmla="*/ 668594 h 6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33" h="668594">
                <a:moveTo>
                  <a:pt x="3278" y="0"/>
                </a:moveTo>
                <a:cubicBezTo>
                  <a:pt x="1639" y="153219"/>
                  <a:pt x="0" y="306438"/>
                  <a:pt x="32774" y="353961"/>
                </a:cubicBezTo>
                <a:cubicBezTo>
                  <a:pt x="65548" y="401484"/>
                  <a:pt x="136013" y="232697"/>
                  <a:pt x="199923" y="285136"/>
                </a:cubicBezTo>
                <a:cubicBezTo>
                  <a:pt x="263833" y="337575"/>
                  <a:pt x="340033" y="503084"/>
                  <a:pt x="416233" y="668594"/>
                </a:cubicBezTo>
              </a:path>
            </a:pathLst>
          </a:cu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73416" y="1156454"/>
            <a:ext cx="62068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gz.h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85601" y="1893028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Application2.cpp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036" y="243840"/>
            <a:ext cx="5018231" cy="144427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626471" y="870830"/>
            <a:ext cx="5133267" cy="332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94" y="4355137"/>
            <a:ext cx="4661622" cy="1249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036" y="4423366"/>
            <a:ext cx="5346622" cy="23615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7225" y="5334221"/>
            <a:ext cx="62068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gz.h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16396" b="-1"/>
          <a:stretch/>
        </p:blipFill>
        <p:spPr>
          <a:xfrm>
            <a:off x="2075308" y="2158129"/>
            <a:ext cx="2181999" cy="3375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225" y="5900427"/>
            <a:ext cx="4650625" cy="46773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707560" y="4010728"/>
            <a:ext cx="134844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gz.h</a:t>
            </a:r>
            <a:r>
              <a:rPr lang="en-US" dirty="0" smtClean="0"/>
              <a:t>  (hw6)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b="3861"/>
          <a:stretch/>
        </p:blipFill>
        <p:spPr>
          <a:xfrm>
            <a:off x="6631696" y="2284013"/>
            <a:ext cx="5449301" cy="1381125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5714061" y="5456807"/>
            <a:ext cx="554182" cy="459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– 3</a:t>
            </a:r>
            <a:r>
              <a:rPr lang="en-US" dirty="0" smtClean="0"/>
              <a:t>. </a:t>
            </a:r>
            <a:r>
              <a:rPr lang="en-US" dirty="0" err="1" smtClean="0"/>
              <a:t>GzPutAttribute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930" y="1616751"/>
            <a:ext cx="5806330" cy="272857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 simple </a:t>
            </a:r>
            <a:r>
              <a:rPr lang="en-US" altLang="en-US" dirty="0"/>
              <a:t>shading function is within the application and it computes a color for each </a:t>
            </a:r>
            <a:r>
              <a:rPr lang="en-US" altLang="en-US" dirty="0" smtClean="0"/>
              <a:t>triangle</a:t>
            </a:r>
          </a:p>
          <a:p>
            <a:r>
              <a:rPr lang="en-US" altLang="en-US" dirty="0" smtClean="0"/>
              <a:t>Color </a:t>
            </a:r>
            <a:r>
              <a:rPr lang="en-US" altLang="en-US" dirty="0"/>
              <a:t>is sent to renderer via the generic </a:t>
            </a:r>
            <a:r>
              <a:rPr lang="en-US" altLang="en-US" dirty="0" err="1"/>
              <a:t>GzPutAttribute</a:t>
            </a:r>
            <a:r>
              <a:rPr lang="en-US" altLang="en-US" dirty="0"/>
              <a:t>() call that uses pointers to a token list and value </a:t>
            </a:r>
            <a:r>
              <a:rPr lang="en-US" altLang="en-US" dirty="0" smtClean="0"/>
              <a:t>list</a:t>
            </a:r>
          </a:p>
          <a:p>
            <a:r>
              <a:rPr lang="en-US" altLang="en-US" dirty="0"/>
              <a:t>Color is passed to Renderer as RGB array of floats defined over the range [0.0, 1.0</a:t>
            </a:r>
            <a:r>
              <a:rPr lang="en-US" altLang="en-US" dirty="0" smtClean="0"/>
              <a:t>]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3861"/>
          <a:stretch/>
        </p:blipFill>
        <p:spPr>
          <a:xfrm>
            <a:off x="7188686" y="1374824"/>
            <a:ext cx="4881777" cy="12372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17777" y="2070651"/>
            <a:ext cx="2710578" cy="32090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117027" y="3564123"/>
            <a:ext cx="5025097" cy="2941828"/>
            <a:chOff x="915917" y="2110360"/>
            <a:chExt cx="5025097" cy="294182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917" y="2110360"/>
              <a:ext cx="5025097" cy="2941828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047338" y="3483432"/>
              <a:ext cx="1689376" cy="1956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urved Left Arrow 18"/>
          <p:cNvSpPr/>
          <p:nvPr/>
        </p:nvSpPr>
        <p:spPr>
          <a:xfrm flipH="1">
            <a:off x="6528260" y="2176982"/>
            <a:ext cx="669965" cy="3032327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907" y="4709155"/>
            <a:ext cx="5297978" cy="168175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248448" y="1018423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Application2.cpp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84907" y="4223318"/>
            <a:ext cx="129683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render.cpp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17027" y="3086266"/>
            <a:ext cx="10531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render.h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– </a:t>
            </a:r>
            <a:r>
              <a:rPr lang="en-US" dirty="0" smtClean="0"/>
              <a:t>4. </a:t>
            </a:r>
            <a:r>
              <a:rPr lang="en-US" dirty="0" err="1" smtClean="0"/>
              <a:t>GzPutTriangle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2690"/>
            <a:ext cx="6576906" cy="5088110"/>
          </a:xfrm>
        </p:spPr>
        <p:txBody>
          <a:bodyPr>
            <a:normAutofit/>
          </a:bodyPr>
          <a:lstStyle/>
          <a:p>
            <a:r>
              <a:rPr lang="en-US" dirty="0" smtClean="0"/>
              <a:t>Same as </a:t>
            </a:r>
            <a:r>
              <a:rPr lang="en-US" dirty="0" err="1"/>
              <a:t>GzPutAttribute</a:t>
            </a:r>
            <a:r>
              <a:rPr lang="en-US" dirty="0" smtClean="0"/>
              <a:t> </a:t>
            </a:r>
            <a:r>
              <a:rPr lang="en-US" dirty="0"/>
              <a:t>function </a:t>
            </a:r>
            <a:r>
              <a:rPr lang="en-US" dirty="0" smtClean="0"/>
              <a:t>– </a:t>
            </a:r>
            <a:r>
              <a:rPr lang="en-US" dirty="0"/>
              <a:t>only use GZ_POSITION </a:t>
            </a:r>
            <a:r>
              <a:rPr lang="en-US" dirty="0" smtClean="0"/>
              <a:t>token </a:t>
            </a:r>
            <a:r>
              <a:rPr lang="en-US" altLang="en-US" dirty="0"/>
              <a:t>right now – no other triangle data for HW2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Rasterization</a:t>
            </a:r>
          </a:p>
          <a:p>
            <a:pPr lvl="1"/>
            <a:r>
              <a:rPr lang="en-US" altLang="en-US" dirty="0" smtClean="0"/>
              <a:t>LEE or Scan Line(DDA)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4232" y="1889650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Application2.cpp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471" y="5299275"/>
            <a:ext cx="4372429" cy="1330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-963"/>
          <a:stretch/>
        </p:blipFill>
        <p:spPr>
          <a:xfrm>
            <a:off x="7044232" y="2239541"/>
            <a:ext cx="4646118" cy="304019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386582" y="4289072"/>
            <a:ext cx="3024989" cy="89834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05632" y="2494681"/>
            <a:ext cx="3024989" cy="8983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03652" y="3355367"/>
            <a:ext cx="3024989" cy="8983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788211" y="2759189"/>
            <a:ext cx="42030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88211" y="3575717"/>
            <a:ext cx="42030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88211" y="4496819"/>
            <a:ext cx="4203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803" y="4444284"/>
            <a:ext cx="4857482" cy="1273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211" y="2295677"/>
            <a:ext cx="4685940" cy="19831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036" y="243840"/>
            <a:ext cx="5018231" cy="144427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625517" y="1184301"/>
            <a:ext cx="5020383" cy="332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– </a:t>
            </a:r>
            <a:r>
              <a:rPr lang="en-US" dirty="0" smtClean="0"/>
              <a:t>5. </a:t>
            </a:r>
            <a:r>
              <a:rPr lang="en-US" dirty="0" err="1" smtClean="0"/>
              <a:t>GzFreeRender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436" y="1240919"/>
            <a:ext cx="5018231" cy="14442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73436" y="1606679"/>
            <a:ext cx="5133267" cy="1968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6" y="2144551"/>
            <a:ext cx="2747963" cy="1545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021" y="4625867"/>
            <a:ext cx="3546552" cy="6012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7960" y="4076999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Application2.cpp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592690"/>
            <a:ext cx="6576906" cy="551861"/>
          </a:xfrm>
        </p:spPr>
        <p:txBody>
          <a:bodyPr>
            <a:normAutofit/>
          </a:bodyPr>
          <a:lstStyle/>
          <a:p>
            <a:r>
              <a:rPr lang="en-US" dirty="0" smtClean="0"/>
              <a:t>Do not free </a:t>
            </a:r>
            <a:r>
              <a:rPr lang="en-US" dirty="0" err="1" smtClean="0"/>
              <a:t>dispay</a:t>
            </a:r>
            <a:r>
              <a:rPr lang="en-US" dirty="0" smtClean="0"/>
              <a:t> in </a:t>
            </a:r>
            <a:r>
              <a:rPr lang="en-US" dirty="0" err="1" smtClean="0"/>
              <a:t>GzFreeRender</a:t>
            </a:r>
            <a:r>
              <a:rPr lang="en-US" dirty="0" smtClean="0"/>
              <a:t>()</a:t>
            </a:r>
            <a:endParaRPr lang="en-US" alt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6127520" y="3562281"/>
            <a:ext cx="5025097" cy="2941828"/>
            <a:chOff x="915917" y="2110360"/>
            <a:chExt cx="5025097" cy="294182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917" y="2110360"/>
              <a:ext cx="5025097" cy="2941828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007688" y="2571517"/>
              <a:ext cx="1689376" cy="1956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073436" y="3127641"/>
            <a:ext cx="10531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render.h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LEE or Scan Line(DDA)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919" y="1628574"/>
            <a:ext cx="8596668" cy="3880773"/>
          </a:xfrm>
        </p:spPr>
        <p:txBody>
          <a:bodyPr/>
          <a:lstStyle/>
          <a:p>
            <a:r>
              <a:rPr lang="en-US" dirty="0"/>
              <a:t>More information for rasterization method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://ocw.mit.edu/courses/electrical-engineering-and-computer-science/6-837-computer-graphics-fall-2012/lecture-notes/MIT6_837F12_Lec21.pdf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25" y="3219810"/>
            <a:ext cx="5192033" cy="3307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43" y="3219810"/>
            <a:ext cx="5551635" cy="35024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247" y="2804160"/>
            <a:ext cx="118314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LEE </a:t>
            </a:r>
            <a:r>
              <a:rPr lang="en-US" dirty="0"/>
              <a:t>– </a:t>
            </a:r>
            <a:r>
              <a:rPr lang="en-US" dirty="0" smtClean="0"/>
              <a:t>P.57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8043" y="2804160"/>
            <a:ext cx="179709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Scan Line – P.68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Due Thursday, September </a:t>
            </a:r>
            <a:r>
              <a:rPr lang="en-US" sz="2400" dirty="0" smtClean="0"/>
              <a:t>1 (2 days left!)</a:t>
            </a:r>
          </a:p>
          <a:p>
            <a:endParaRPr lang="en-US" sz="2400" dirty="0"/>
          </a:p>
          <a:p>
            <a:r>
              <a:rPr lang="en-US" sz="2400" dirty="0" smtClean="0"/>
              <a:t>Note: if you installed VS 2015 Update 2, you’ll have .</a:t>
            </a:r>
            <a:r>
              <a:rPr lang="en-US" sz="2400" dirty="0" err="1" smtClean="0"/>
              <a:t>VC.db</a:t>
            </a:r>
            <a:r>
              <a:rPr lang="en-US" sz="2400" dirty="0" smtClean="0"/>
              <a:t> file (e.g., </a:t>
            </a:r>
            <a:r>
              <a:rPr lang="en-US" sz="2400" dirty="0"/>
              <a:t>“CS580HW1.VC.db</a:t>
            </a:r>
            <a:r>
              <a:rPr lang="en-US" sz="2400" dirty="0" smtClean="0"/>
              <a:t>”) instead of .</a:t>
            </a:r>
            <a:r>
              <a:rPr lang="en-US" sz="2400" dirty="0" err="1" smtClean="0"/>
              <a:t>sdf</a:t>
            </a:r>
            <a:r>
              <a:rPr lang="en-US" sz="2400" dirty="0" smtClean="0"/>
              <a:t> file (e.g., </a:t>
            </a:r>
            <a:r>
              <a:rPr lang="en-US" sz="2400" dirty="0"/>
              <a:t>“CS580HW1.sdf</a:t>
            </a:r>
            <a:r>
              <a:rPr lang="en-US" sz="2400" dirty="0" smtClean="0"/>
              <a:t>”)</a:t>
            </a:r>
          </a:p>
          <a:p>
            <a:r>
              <a:rPr lang="en-US" sz="2400" dirty="0" smtClean="0"/>
              <a:t>Please delete them before submitting your homework</a:t>
            </a:r>
          </a:p>
        </p:txBody>
      </p:sp>
    </p:spTree>
    <p:extLst>
      <p:ext uri="{BB962C8B-B14F-4D97-AF65-F5344CB8AC3E}">
        <p14:creationId xmlns:p14="http://schemas.microsoft.com/office/powerpoint/2010/main" val="18694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compile Hw2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2702"/>
            <a:ext cx="8596668" cy="260856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Download Hw2.zip from blackboard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Unzip the file and Open .</a:t>
            </a:r>
            <a:r>
              <a:rPr lang="en-US" dirty="0" err="1" smtClean="0"/>
              <a:t>dsw</a:t>
            </a:r>
            <a:r>
              <a:rPr lang="en-US" dirty="0" smtClean="0"/>
              <a:t> file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Copy disp.cpp + </a:t>
            </a:r>
            <a:r>
              <a:rPr lang="en-US" dirty="0" err="1" smtClean="0"/>
              <a:t>disp.h</a:t>
            </a:r>
            <a:r>
              <a:rPr lang="en-US" dirty="0" smtClean="0"/>
              <a:t> from Hw1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Add existing item (Shift + Alt + A)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disp.cpp </a:t>
            </a:r>
            <a:r>
              <a:rPr lang="en-US" dirty="0" smtClean="0"/>
              <a:t>+ </a:t>
            </a:r>
            <a:r>
              <a:rPr lang="en-US" dirty="0" err="1" smtClean="0"/>
              <a:t>disp.h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Build Solution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287" y="4834046"/>
            <a:ext cx="6572634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atinLnBrk="1">
              <a:buFontTx/>
              <a:buNone/>
            </a:pPr>
            <a:r>
              <a:rPr lang="en-US" altLang="en-US" dirty="0" smtClean="0"/>
              <a:t>Your renderer </a:t>
            </a:r>
            <a:r>
              <a:rPr lang="en-US" altLang="en-US" b="1" dirty="0" smtClean="0"/>
              <a:t>will link in your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display code from HW1</a:t>
            </a:r>
            <a:r>
              <a:rPr lang="en-US" altLang="en-US" dirty="0" smtClean="0"/>
              <a:t>.  </a:t>
            </a:r>
            <a:br>
              <a:rPr lang="en-US" altLang="en-US" dirty="0" smtClean="0"/>
            </a:br>
            <a:r>
              <a:rPr lang="en-US" altLang="en-US" dirty="0" smtClean="0"/>
              <a:t>If your display code is not yet correct, you'll have to complete it since you need it now.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121" y="1378963"/>
            <a:ext cx="2888292" cy="2070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08" y="3720073"/>
            <a:ext cx="4117791" cy="29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65" y="1426512"/>
            <a:ext cx="10515600" cy="5293523"/>
          </a:xfrm>
        </p:spPr>
        <p:txBody>
          <a:bodyPr/>
          <a:lstStyle/>
          <a:p>
            <a:r>
              <a:rPr lang="en-US" dirty="0"/>
              <a:t>#define INFILE2  "</a:t>
            </a:r>
            <a:r>
              <a:rPr lang="en-US" dirty="0" smtClean="0"/>
              <a:t>pot4.screen.asc“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Tris</a:t>
            </a:r>
            <a:r>
              <a:rPr lang="en-US" dirty="0" smtClean="0"/>
              <a:t> </a:t>
            </a:r>
            <a:r>
              <a:rPr lang="en-US" dirty="0"/>
              <a:t>are pre-transformed into screen coordinates for </a:t>
            </a:r>
            <a:r>
              <a:rPr lang="en-US" dirty="0" smtClean="0"/>
              <a:t>HW2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Input </a:t>
            </a:r>
            <a:r>
              <a:rPr lang="en-US" dirty="0"/>
              <a:t>file has </a:t>
            </a:r>
            <a:r>
              <a:rPr lang="en-US" dirty="0" err="1"/>
              <a:t>tris</a:t>
            </a:r>
            <a:r>
              <a:rPr lang="en-US" dirty="0"/>
              <a:t> with X,Y,Z ready for </a:t>
            </a:r>
            <a:r>
              <a:rPr lang="en-US" dirty="0" smtClean="0"/>
              <a:t>rasterization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7520"/>
          <a:stretch/>
        </p:blipFill>
        <p:spPr>
          <a:xfrm>
            <a:off x="240224" y="2327019"/>
            <a:ext cx="6817159" cy="208086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704741"/>
              </p:ext>
            </p:extLst>
          </p:nvPr>
        </p:nvGraphicFramePr>
        <p:xfrm>
          <a:off x="98425" y="98425"/>
          <a:ext cx="571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Packager Shell Object" showAsIcon="1" r:id="rId4" imgW="570960" imgH="451440" progId="Package">
                  <p:embed/>
                </p:oleObj>
              </mc:Choice>
              <mc:Fallback>
                <p:oleObj name="Packager Shell Object" showAsIcon="1" r:id="rId4" imgW="570960" imgH="451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57150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20003" y="1832527"/>
            <a:ext cx="610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X,        Y,        Z,              </a:t>
            </a:r>
            <a:r>
              <a:rPr lang="en-US" altLang="en-US" dirty="0" err="1" smtClean="0"/>
              <a:t>Nx</a:t>
            </a:r>
            <a:r>
              <a:rPr lang="en-US" altLang="en-US" dirty="0" smtClean="0"/>
              <a:t>,      </a:t>
            </a:r>
            <a:r>
              <a:rPr lang="en-US" altLang="en-US" dirty="0" err="1" smtClean="0"/>
              <a:t>Ny</a:t>
            </a:r>
            <a:r>
              <a:rPr lang="en-US" altLang="en-US" dirty="0" smtClean="0"/>
              <a:t>,       </a:t>
            </a:r>
            <a:r>
              <a:rPr lang="en-US" altLang="en-US" dirty="0" err="1" smtClean="0"/>
              <a:t>Nz</a:t>
            </a:r>
            <a:r>
              <a:rPr lang="en-US" altLang="en-US" dirty="0" smtClean="0"/>
              <a:t>,      U,     V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0014" y="2504485"/>
            <a:ext cx="6623327" cy="6361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004579" y="366876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Application2.cpp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r="21030"/>
          <a:stretch/>
        </p:blipFill>
        <p:spPr>
          <a:xfrm>
            <a:off x="7980111" y="806922"/>
            <a:ext cx="3634039" cy="3040193"/>
          </a:xfrm>
          <a:prstGeom prst="rect">
            <a:avLst/>
          </a:prstGeom>
        </p:spPr>
      </p:pic>
      <p:pic>
        <p:nvPicPr>
          <p:cNvPr id="1042" name="Picture 18" descr="http://i.stack.imgur.com/2uaqu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733" y="3981940"/>
            <a:ext cx="3102387" cy="280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22" idx="3"/>
          </p:cNvCxnSpPr>
          <p:nvPr/>
        </p:nvCxnSpPr>
        <p:spPr>
          <a:xfrm flipH="1">
            <a:off x="7093341" y="1463641"/>
            <a:ext cx="1229122" cy="13589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136107" y="2371922"/>
            <a:ext cx="1201445" cy="55736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4" idx="1"/>
          </p:cNvCxnSpPr>
          <p:nvPr/>
        </p:nvCxnSpPr>
        <p:spPr>
          <a:xfrm flipH="1" flipV="1">
            <a:off x="7105195" y="3064200"/>
            <a:ext cx="1217266" cy="2414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322461" y="2856453"/>
            <a:ext cx="3024989" cy="89834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341511" y="1062062"/>
            <a:ext cx="3024989" cy="8983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39531" y="1922748"/>
            <a:ext cx="3024989" cy="8983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60245" y="1710629"/>
            <a:ext cx="42030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33170" y="2385073"/>
            <a:ext cx="42030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67579" y="3007266"/>
            <a:ext cx="4203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65" y="1426512"/>
            <a:ext cx="10515600" cy="5293523"/>
          </a:xfrm>
        </p:spPr>
        <p:txBody>
          <a:bodyPr/>
          <a:lstStyle/>
          <a:p>
            <a:r>
              <a:rPr lang="en-US" dirty="0"/>
              <a:t>#define INFILE2  "</a:t>
            </a:r>
            <a:r>
              <a:rPr lang="en-US" dirty="0" smtClean="0"/>
              <a:t>pot4.screen.asc“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Color </a:t>
            </a:r>
            <a:r>
              <a:rPr lang="en-US" dirty="0"/>
              <a:t>is assigned for each tri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7520"/>
          <a:stretch/>
        </p:blipFill>
        <p:spPr>
          <a:xfrm>
            <a:off x="222873" y="2336415"/>
            <a:ext cx="6817159" cy="208086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98425" y="98425"/>
          <a:ext cx="571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Packager Shell Object" showAsIcon="1" r:id="rId4" imgW="570960" imgH="451440" progId="Package">
                  <p:embed/>
                </p:oleObj>
              </mc:Choice>
              <mc:Fallback>
                <p:oleObj name="Packager Shell Object" showAsIcon="1" r:id="rId4" imgW="570960" imgH="451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57150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20003" y="1832527"/>
            <a:ext cx="610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X,        Y,        Z,              </a:t>
            </a:r>
            <a:r>
              <a:rPr lang="en-US" altLang="en-US" dirty="0" err="1" smtClean="0"/>
              <a:t>Nx</a:t>
            </a:r>
            <a:r>
              <a:rPr lang="en-US" altLang="en-US" dirty="0" smtClean="0"/>
              <a:t>,      </a:t>
            </a:r>
            <a:r>
              <a:rPr lang="en-US" altLang="en-US" dirty="0" err="1" smtClean="0"/>
              <a:t>Ny</a:t>
            </a:r>
            <a:r>
              <a:rPr lang="en-US" altLang="en-US" dirty="0" smtClean="0"/>
              <a:t>,       </a:t>
            </a:r>
            <a:r>
              <a:rPr lang="en-US" altLang="en-US" dirty="0" err="1" smtClean="0"/>
              <a:t>Nz</a:t>
            </a:r>
            <a:r>
              <a:rPr lang="en-US" altLang="en-US" dirty="0" smtClean="0"/>
              <a:t>,      U,     V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3658" y="2528534"/>
            <a:ext cx="6939684" cy="65292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306224" y="527333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Application2.cpp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749" y="946459"/>
            <a:ext cx="4207844" cy="2779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b="3861"/>
          <a:stretch/>
        </p:blipFill>
        <p:spPr>
          <a:xfrm>
            <a:off x="948119" y="5131792"/>
            <a:ext cx="5449301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7859" y="3776164"/>
            <a:ext cx="4012734" cy="30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7406"/>
            <a:ext cx="8596668" cy="3880773"/>
          </a:xfrm>
        </p:spPr>
        <p:txBody>
          <a:bodyPr/>
          <a:lstStyle/>
          <a:p>
            <a:r>
              <a:rPr lang="en-US" dirty="0"/>
              <a:t>The result images are made into a 256x256 window.  </a:t>
            </a:r>
          </a:p>
          <a:p>
            <a:r>
              <a:rPr lang="en-US" dirty="0"/>
              <a:t>Do not change the resolution/size of your display image since the transformation </a:t>
            </a:r>
            <a:r>
              <a:rPr lang="en-US" dirty="0" smtClean="0"/>
              <a:t>is </a:t>
            </a:r>
            <a:r>
              <a:rPr lang="en-US" dirty="0"/>
              <a:t>precomputed for that image size.   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313" y="2939421"/>
            <a:ext cx="346280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black"/>
                </a:solidFill>
              </a:rPr>
              <a:t>#define OUTFILE2 "</a:t>
            </a:r>
            <a:r>
              <a:rPr lang="en-US" dirty="0" err="1">
                <a:solidFill>
                  <a:prstClr val="black"/>
                </a:solidFill>
              </a:rPr>
              <a:t>output.ppm</a:t>
            </a:r>
            <a:r>
              <a:rPr lang="en-US" dirty="0">
                <a:solidFill>
                  <a:prstClr val="black"/>
                </a:solidFill>
              </a:rPr>
              <a:t>"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13" y="3411486"/>
            <a:ext cx="5034259" cy="3255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022" y="3389046"/>
            <a:ext cx="5073038" cy="32555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1346" y="2947220"/>
            <a:ext cx="465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compare the result with POT4.PPM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– 1. </a:t>
            </a:r>
            <a:r>
              <a:rPr lang="en-US" dirty="0" err="1" smtClean="0"/>
              <a:t>GzNewRender</a:t>
            </a:r>
            <a:r>
              <a:rPr lang="en-US" dirty="0" smtClean="0"/>
              <a:t>()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87034" y="2101083"/>
            <a:ext cx="5025097" cy="2941828"/>
            <a:chOff x="915917" y="2110360"/>
            <a:chExt cx="5025097" cy="29418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917" y="2110360"/>
              <a:ext cx="5025097" cy="294182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1007688" y="2571517"/>
              <a:ext cx="1689376" cy="1956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6" y="5387663"/>
            <a:ext cx="5487323" cy="1579278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77334" y="1527438"/>
            <a:ext cx="5634797" cy="50641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renderer has </a:t>
            </a:r>
            <a:r>
              <a:rPr lang="en-US" dirty="0" smtClean="0"/>
              <a:t>to manage the display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583" y="4602152"/>
            <a:ext cx="4776181" cy="168433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712353" y="3790295"/>
            <a:ext cx="129683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render.cpp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77334" y="5052188"/>
            <a:ext cx="5634797" cy="50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You’ll need to implement theses functions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766" y="1931424"/>
            <a:ext cx="5268013" cy="1652999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709851" y="1401567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Application2.cpp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31766" y="2865119"/>
            <a:ext cx="4070699" cy="31939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Left Arrow 33"/>
          <p:cNvSpPr/>
          <p:nvPr/>
        </p:nvSpPr>
        <p:spPr>
          <a:xfrm rot="5400000">
            <a:off x="9311134" y="4239301"/>
            <a:ext cx="404705" cy="1746599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2218" y="1982811"/>
            <a:ext cx="10531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render.h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– </a:t>
            </a:r>
            <a:r>
              <a:rPr lang="en-US" dirty="0" smtClean="0"/>
              <a:t>2. </a:t>
            </a:r>
            <a:r>
              <a:rPr lang="en-US" dirty="0" err="1" smtClean="0"/>
              <a:t>GzBeginRender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7437"/>
            <a:ext cx="6026704" cy="5150454"/>
          </a:xfrm>
        </p:spPr>
        <p:txBody>
          <a:bodyPr>
            <a:normAutofit/>
          </a:bodyPr>
          <a:lstStyle/>
          <a:p>
            <a:r>
              <a:rPr lang="en-US" dirty="0" err="1"/>
              <a:t>GzBeginRender</a:t>
            </a:r>
            <a:r>
              <a:rPr lang="en-US" dirty="0"/>
              <a:t>() is called to initialize everything for a new </a:t>
            </a:r>
            <a:r>
              <a:rPr lang="en-US" dirty="0" smtClean="0"/>
              <a:t>frame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7098413" y="1633148"/>
            <a:ext cx="10531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render.h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77334" y="2293053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Application1.cpp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7334" y="4231696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Application2.cpp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214" y="5161540"/>
            <a:ext cx="5018231" cy="1444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44" y="4662239"/>
            <a:ext cx="5268013" cy="1652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60" y="2756698"/>
            <a:ext cx="5002371" cy="128194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88104" y="5937250"/>
            <a:ext cx="4070699" cy="30983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8104" y="3745344"/>
            <a:ext cx="5098690" cy="30241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914348" y="2153402"/>
            <a:ext cx="5025097" cy="2941828"/>
            <a:chOff x="915917" y="2110360"/>
            <a:chExt cx="5025097" cy="294182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917" y="2110360"/>
              <a:ext cx="5025097" cy="2941828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007688" y="2571517"/>
              <a:ext cx="1689376" cy="1956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61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disp.cpp if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664" y="3722179"/>
            <a:ext cx="5712107" cy="269814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GzInitDisplay</a:t>
            </a:r>
            <a:r>
              <a:rPr lang="en-US" dirty="0"/>
              <a:t>(</a:t>
            </a:r>
            <a:r>
              <a:rPr lang="en-US" dirty="0" err="1"/>
              <a:t>GzDisplay</a:t>
            </a:r>
            <a:r>
              <a:rPr lang="en-US" dirty="0"/>
              <a:t>*display</a:t>
            </a:r>
            <a:r>
              <a:rPr lang="en-US" dirty="0" smtClean="0"/>
              <a:t>)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The renderer must do z-buffering so you need to initialize z in its framebuffer, in addition to setting the background color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Initial z-value is MAXINT, the maximum positive integer value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GzPutDisplay</a:t>
            </a:r>
            <a:r>
              <a:rPr lang="en-US" dirty="0"/>
              <a:t>(</a:t>
            </a:r>
            <a:r>
              <a:rPr lang="en-US" dirty="0" err="1"/>
              <a:t>GzDisplay</a:t>
            </a:r>
            <a:r>
              <a:rPr lang="en-US" dirty="0"/>
              <a:t> *display,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j, </a:t>
            </a:r>
            <a:r>
              <a:rPr lang="en-US" dirty="0" err="1"/>
              <a:t>GzIntensity</a:t>
            </a:r>
            <a:r>
              <a:rPr lang="en-US" dirty="0"/>
              <a:t> r, </a:t>
            </a:r>
            <a:r>
              <a:rPr lang="en-US" dirty="0" err="1"/>
              <a:t>GzIntensity</a:t>
            </a:r>
            <a:r>
              <a:rPr lang="en-US" dirty="0"/>
              <a:t> g, </a:t>
            </a:r>
            <a:r>
              <a:rPr lang="en-US" dirty="0" err="1"/>
              <a:t>GzIntensity</a:t>
            </a:r>
            <a:r>
              <a:rPr lang="en-US" dirty="0"/>
              <a:t> b, </a:t>
            </a:r>
            <a:r>
              <a:rPr lang="en-US" dirty="0" err="1"/>
              <a:t>GzIntensity</a:t>
            </a:r>
            <a:r>
              <a:rPr lang="en-US" dirty="0"/>
              <a:t> a, </a:t>
            </a:r>
            <a:r>
              <a:rPr lang="en-US" dirty="0" err="1"/>
              <a:t>GzDepth</a:t>
            </a:r>
            <a:r>
              <a:rPr lang="en-US" dirty="0"/>
              <a:t> </a:t>
            </a:r>
            <a:r>
              <a:rPr lang="en-US" dirty="0" smtClean="0"/>
              <a:t>z)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If you did not set z value in Hw1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84" y="2277687"/>
            <a:ext cx="4288199" cy="137161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18526" r="40697"/>
          <a:stretch/>
        </p:blipFill>
        <p:spPr>
          <a:xfrm>
            <a:off x="837905" y="1713450"/>
            <a:ext cx="2193401" cy="390593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>
          <a:xfrm flipV="1">
            <a:off x="1435563" y="2277687"/>
            <a:ext cx="582169" cy="10140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408969" y="609600"/>
            <a:ext cx="3296051" cy="5942335"/>
            <a:chOff x="7408969" y="609600"/>
            <a:chExt cx="3296051" cy="59423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3540" y="4720364"/>
              <a:ext cx="1775215" cy="183157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5186" y="3315640"/>
              <a:ext cx="2999833" cy="1194378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7705186" y="3931445"/>
              <a:ext cx="1369717" cy="1417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5" idx="2"/>
              <a:endCxn id="41" idx="0"/>
            </p:cNvCxnSpPr>
            <p:nvPr/>
          </p:nvCxnSpPr>
          <p:spPr>
            <a:xfrm>
              <a:off x="8390045" y="4073236"/>
              <a:ext cx="1097779" cy="17095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9893578" y="4410657"/>
              <a:ext cx="811441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err="1" smtClean="0"/>
                <a:t>disp.h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909011" y="5782818"/>
              <a:ext cx="1157625" cy="1655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408969" y="938572"/>
              <a:ext cx="3296050" cy="2183333"/>
              <a:chOff x="915917" y="2110360"/>
              <a:chExt cx="5025097" cy="29418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5917" y="2110360"/>
                <a:ext cx="5025097" cy="2941828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1007688" y="2571517"/>
                <a:ext cx="1689376" cy="19568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/>
            <p:cNvCxnSpPr>
              <a:endCxn id="25" idx="0"/>
            </p:cNvCxnSpPr>
            <p:nvPr/>
          </p:nvCxnSpPr>
          <p:spPr>
            <a:xfrm>
              <a:off x="7962405" y="1467411"/>
              <a:ext cx="427640" cy="246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893579" y="2990018"/>
              <a:ext cx="811441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err="1" smtClean="0"/>
                <a:t>disp.h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651847" y="609600"/>
              <a:ext cx="105317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err="1" smtClean="0"/>
                <a:t>render.h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6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1903</TotalTime>
  <Words>482</Words>
  <Application>Microsoft Macintosh PowerPoint</Application>
  <PresentationFormat>Widescreen</PresentationFormat>
  <Paragraphs>145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Packager Shell Object</vt:lpstr>
      <vt:lpstr>  CSCI 580 discussion Week2 - Hw2 Rasterization</vt:lpstr>
      <vt:lpstr>Hw1</vt:lpstr>
      <vt:lpstr>How to compile Hw2</vt:lpstr>
      <vt:lpstr>Input file</vt:lpstr>
      <vt:lpstr>Input file</vt:lpstr>
      <vt:lpstr>Output</vt:lpstr>
      <vt:lpstr>Render – 1. GzNewRender()</vt:lpstr>
      <vt:lpstr>Render – 2. GzBeginRender()</vt:lpstr>
      <vt:lpstr>Modify disp.cpp if needed</vt:lpstr>
      <vt:lpstr>Tokens and Values</vt:lpstr>
      <vt:lpstr>Render – 3. GzPutAttribute</vt:lpstr>
      <vt:lpstr>Render – 4. GzPutTriangle</vt:lpstr>
      <vt:lpstr>Render – 5. GzFreeRender</vt:lpstr>
      <vt:lpstr>LEE or Scan Line(DDA)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陳志帆</dc:creator>
  <cp:lastModifiedBy>Rongqi Qiu</cp:lastModifiedBy>
  <cp:revision>52</cp:revision>
  <dcterms:created xsi:type="dcterms:W3CDTF">2015-09-01T16:11:30Z</dcterms:created>
  <dcterms:modified xsi:type="dcterms:W3CDTF">2016-08-30T22:11:55Z</dcterms:modified>
</cp:coreProperties>
</file>