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88" r:id="rId3"/>
    <p:sldId id="257" r:id="rId4"/>
    <p:sldId id="260" r:id="rId5"/>
    <p:sldId id="261" r:id="rId6"/>
    <p:sldId id="264" r:id="rId7"/>
    <p:sldId id="278" r:id="rId8"/>
    <p:sldId id="279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Damion" panose="020B0604020202020204" charset="0"/>
      <p:regular r:id="rId15"/>
    </p:embeddedFont>
    <p:embeddedFont>
      <p:font typeface="Inria Sans" panose="020B0604020202020204" charset="0"/>
      <p:regular r:id="rId16"/>
      <p:bold r:id="rId17"/>
      <p:italic r:id="rId18"/>
      <p:boldItalic r:id="rId19"/>
    </p:embeddedFont>
    <p:embeddedFont>
      <p:font typeface="Inria Sans Ligh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F74FF8-E034-4DB7-BE06-887B1C85FB4F}">
  <a:tblStyle styleId="{4EF74FF8-E034-4DB7-BE06-887B1C85FB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E6136F5-39C5-4167-BACB-785AFB5643D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b2f7c811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b2f7c811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52400"/>
            <a:ext cx="9144000" cy="485776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756850" y="1419375"/>
            <a:ext cx="3512100" cy="23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448050"/>
            <a:ext cx="914400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855300" y="6074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855300" y="1201550"/>
            <a:ext cx="7433400" cy="258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80584" y="4721823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609963"/>
            <a:ext cx="9144000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855300" y="6074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855275" y="1201550"/>
            <a:ext cx="3473100" cy="249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15599" y="1201550"/>
            <a:ext cx="3473100" cy="249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80584" y="4721823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771850"/>
            <a:ext cx="91440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855300" y="6074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855300" y="1201550"/>
            <a:ext cx="2315700" cy="262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3414200" y="1201550"/>
            <a:ext cx="2315700" cy="262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3"/>
          </p:nvPr>
        </p:nvSpPr>
        <p:spPr>
          <a:xfrm>
            <a:off x="5973099" y="1201550"/>
            <a:ext cx="2315700" cy="262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80584" y="4721823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771850"/>
            <a:ext cx="91440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55300" y="6074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80584" y="4721823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80584" y="4721823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448050"/>
            <a:ext cx="914400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6074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Damion"/>
              <a:buNone/>
              <a:defRPr sz="3400">
                <a:solidFill>
                  <a:schemeClr val="dk2"/>
                </a:solidFill>
                <a:latin typeface="Damion"/>
                <a:ea typeface="Damion"/>
                <a:cs typeface="Damion"/>
                <a:sym typeface="Damion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Damion"/>
              <a:buNone/>
              <a:defRPr sz="3400">
                <a:solidFill>
                  <a:schemeClr val="dk2"/>
                </a:solidFill>
                <a:latin typeface="Damion"/>
                <a:ea typeface="Damion"/>
                <a:cs typeface="Damion"/>
                <a:sym typeface="Damion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Damion"/>
              <a:buNone/>
              <a:defRPr sz="3400">
                <a:solidFill>
                  <a:schemeClr val="dk2"/>
                </a:solidFill>
                <a:latin typeface="Damion"/>
                <a:ea typeface="Damion"/>
                <a:cs typeface="Damion"/>
                <a:sym typeface="Damion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Damion"/>
              <a:buNone/>
              <a:defRPr sz="3400">
                <a:solidFill>
                  <a:schemeClr val="dk2"/>
                </a:solidFill>
                <a:latin typeface="Damion"/>
                <a:ea typeface="Damion"/>
                <a:cs typeface="Damion"/>
                <a:sym typeface="Damion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Damion"/>
              <a:buNone/>
              <a:defRPr sz="3400">
                <a:solidFill>
                  <a:schemeClr val="dk2"/>
                </a:solidFill>
                <a:latin typeface="Damion"/>
                <a:ea typeface="Damion"/>
                <a:cs typeface="Damion"/>
                <a:sym typeface="Damion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Damion"/>
              <a:buNone/>
              <a:defRPr sz="3400">
                <a:solidFill>
                  <a:schemeClr val="dk2"/>
                </a:solidFill>
                <a:latin typeface="Damion"/>
                <a:ea typeface="Damion"/>
                <a:cs typeface="Damion"/>
                <a:sym typeface="Damion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Damion"/>
              <a:buNone/>
              <a:defRPr sz="3400">
                <a:solidFill>
                  <a:schemeClr val="dk2"/>
                </a:solidFill>
                <a:latin typeface="Damion"/>
                <a:ea typeface="Damion"/>
                <a:cs typeface="Damion"/>
                <a:sym typeface="Damion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Damion"/>
              <a:buNone/>
              <a:defRPr sz="3400">
                <a:solidFill>
                  <a:schemeClr val="dk2"/>
                </a:solidFill>
                <a:latin typeface="Damion"/>
                <a:ea typeface="Damion"/>
                <a:cs typeface="Damion"/>
                <a:sym typeface="Damion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Damion"/>
              <a:buNone/>
              <a:defRPr sz="3400">
                <a:solidFill>
                  <a:schemeClr val="dk2"/>
                </a:solidFill>
                <a:latin typeface="Damion"/>
                <a:ea typeface="Damion"/>
                <a:cs typeface="Damion"/>
                <a:sym typeface="Dami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201550"/>
            <a:ext cx="7433400" cy="25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218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6"/>
                </a:solidFill>
                <a:latin typeface="Damion"/>
                <a:ea typeface="Damion"/>
                <a:cs typeface="Damion"/>
                <a:sym typeface="Damion"/>
              </a:defRPr>
            </a:lvl1pPr>
            <a:lvl2pPr lvl="1" algn="r" rtl="0">
              <a:buNone/>
              <a:defRPr sz="1300">
                <a:solidFill>
                  <a:schemeClr val="accent6"/>
                </a:solidFill>
                <a:latin typeface="Damion"/>
                <a:ea typeface="Damion"/>
                <a:cs typeface="Damion"/>
                <a:sym typeface="Damion"/>
              </a:defRPr>
            </a:lvl2pPr>
            <a:lvl3pPr lvl="2" algn="r" rtl="0">
              <a:buNone/>
              <a:defRPr sz="1300">
                <a:solidFill>
                  <a:schemeClr val="accent6"/>
                </a:solidFill>
                <a:latin typeface="Damion"/>
                <a:ea typeface="Damion"/>
                <a:cs typeface="Damion"/>
                <a:sym typeface="Damion"/>
              </a:defRPr>
            </a:lvl3pPr>
            <a:lvl4pPr lvl="3" algn="r" rtl="0">
              <a:buNone/>
              <a:defRPr sz="1300">
                <a:solidFill>
                  <a:schemeClr val="accent6"/>
                </a:solidFill>
                <a:latin typeface="Damion"/>
                <a:ea typeface="Damion"/>
                <a:cs typeface="Damion"/>
                <a:sym typeface="Damion"/>
              </a:defRPr>
            </a:lvl4pPr>
            <a:lvl5pPr lvl="4" algn="r" rtl="0">
              <a:buNone/>
              <a:defRPr sz="1300">
                <a:solidFill>
                  <a:schemeClr val="accent6"/>
                </a:solidFill>
                <a:latin typeface="Damion"/>
                <a:ea typeface="Damion"/>
                <a:cs typeface="Damion"/>
                <a:sym typeface="Damion"/>
              </a:defRPr>
            </a:lvl5pPr>
            <a:lvl6pPr lvl="5" algn="r" rtl="0">
              <a:buNone/>
              <a:defRPr sz="1300">
                <a:solidFill>
                  <a:schemeClr val="accent6"/>
                </a:solidFill>
                <a:latin typeface="Damion"/>
                <a:ea typeface="Damion"/>
                <a:cs typeface="Damion"/>
                <a:sym typeface="Damion"/>
              </a:defRPr>
            </a:lvl6pPr>
            <a:lvl7pPr lvl="6" algn="r" rtl="0">
              <a:buNone/>
              <a:defRPr sz="1300">
                <a:solidFill>
                  <a:schemeClr val="accent6"/>
                </a:solidFill>
                <a:latin typeface="Damion"/>
                <a:ea typeface="Damion"/>
                <a:cs typeface="Damion"/>
                <a:sym typeface="Damion"/>
              </a:defRPr>
            </a:lvl7pPr>
            <a:lvl8pPr lvl="7" algn="r" rtl="0">
              <a:buNone/>
              <a:defRPr sz="1300">
                <a:solidFill>
                  <a:schemeClr val="accent6"/>
                </a:solidFill>
                <a:latin typeface="Damion"/>
                <a:ea typeface="Damion"/>
                <a:cs typeface="Damion"/>
                <a:sym typeface="Damion"/>
              </a:defRPr>
            </a:lvl8pPr>
            <a:lvl9pPr lvl="8" algn="r" rtl="0">
              <a:buNone/>
              <a:defRPr sz="1300">
                <a:solidFill>
                  <a:schemeClr val="accent6"/>
                </a:solidFill>
                <a:latin typeface="Damion"/>
                <a:ea typeface="Damion"/>
                <a:cs typeface="Damion"/>
                <a:sym typeface="Damio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ctrTitle"/>
          </p:nvPr>
        </p:nvSpPr>
        <p:spPr>
          <a:xfrm>
            <a:off x="1956750" y="1640832"/>
            <a:ext cx="5079844" cy="256683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Retail Reapers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Stephanie Thurstone &amp; Tanya Adams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Project IV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4"/>
          <p:cNvSpPr txBox="1">
            <a:spLocks noGrp="1"/>
          </p:cNvSpPr>
          <p:nvPr>
            <p:ph type="title"/>
          </p:nvPr>
        </p:nvSpPr>
        <p:spPr>
          <a:xfrm>
            <a:off x="855300" y="6074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Team Presentation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2" name="Google Shape;522;p44"/>
          <p:cNvSpPr txBox="1">
            <a:spLocks noGrp="1"/>
          </p:cNvSpPr>
          <p:nvPr>
            <p:ph type="sldNum" idx="12"/>
          </p:nvPr>
        </p:nvSpPr>
        <p:spPr>
          <a:xfrm>
            <a:off x="8480584" y="4721823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24" name="Google Shape;524;p44"/>
          <p:cNvSpPr txBox="1"/>
          <p:nvPr/>
        </p:nvSpPr>
        <p:spPr>
          <a:xfrm>
            <a:off x="1853775" y="2805079"/>
            <a:ext cx="2718225" cy="103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Stephanie Thurstone</a:t>
            </a:r>
            <a:endParaRPr sz="800" dirty="0">
              <a:solidFill>
                <a:schemeClr val="dk2"/>
              </a:solidFill>
              <a:latin typeface="Inria Sans"/>
              <a:ea typeface="Inria Sans"/>
              <a:cs typeface="Inria Sans"/>
              <a:sym typeface="Inria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lang="en-US" dirty="0">
              <a:latin typeface="Inria Sans"/>
              <a:ea typeface="Inria Sans"/>
              <a:cs typeface="Inria Sans"/>
              <a:sym typeface="Inria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Inria Sans"/>
              <a:ea typeface="Inria Sans"/>
              <a:cs typeface="Inria Sans"/>
              <a:sym typeface="Inria Sans"/>
            </a:endParaRPr>
          </a:p>
        </p:txBody>
      </p:sp>
      <p:sp>
        <p:nvSpPr>
          <p:cNvPr id="526" name="Google Shape;526;p44"/>
          <p:cNvSpPr txBox="1"/>
          <p:nvPr/>
        </p:nvSpPr>
        <p:spPr>
          <a:xfrm>
            <a:off x="4697424" y="2805079"/>
            <a:ext cx="2503475" cy="766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Tanya Adams</a:t>
            </a:r>
            <a:endParaRPr lang="en-US" sz="1600" b="1" dirty="0">
              <a:solidFill>
                <a:schemeClr val="dk1"/>
              </a:solidFill>
              <a:latin typeface="Inria Sans"/>
              <a:ea typeface="Inria Sans"/>
              <a:cs typeface="Inria Sans"/>
              <a:sym typeface="Inria Sans"/>
            </a:endParaRPr>
          </a:p>
          <a:p>
            <a:pPr algn="ctr"/>
            <a:endParaRPr lang="en-US" sz="1600" dirty="0">
              <a:latin typeface="Inria Sans"/>
              <a:ea typeface="Inria Sans"/>
              <a:cs typeface="Inria Sans"/>
              <a:sym typeface="Inria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rPr>
              <a:t> </a:t>
            </a:r>
            <a:endParaRPr sz="1800" dirty="0">
              <a:latin typeface="Inria Sans"/>
              <a:ea typeface="Inria Sans"/>
              <a:cs typeface="Inria Sans"/>
              <a:sym typeface="Inria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Inria Sans"/>
              <a:ea typeface="Inria Sans"/>
              <a:cs typeface="Inria Sans"/>
              <a:sym typeface="Inria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AFECE-2534-4D5F-B2DD-51C9FF8F7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239" y="1237205"/>
            <a:ext cx="1489201" cy="14892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00374E-C024-4D47-A4A7-B7284A690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983" y="1237206"/>
            <a:ext cx="1489201" cy="15678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855300" y="6074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Table of Contents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80584" y="4721823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2271FD0F-EF1F-4195-90EF-9D720C268C64}"/>
              </a:ext>
            </a:extLst>
          </p:cNvPr>
          <p:cNvSpPr/>
          <p:nvPr/>
        </p:nvSpPr>
        <p:spPr>
          <a:xfrm>
            <a:off x="578644" y="1235869"/>
            <a:ext cx="414337" cy="3963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5FE5E3FB-4176-4482-A259-5F24AE0340A7}"/>
              </a:ext>
            </a:extLst>
          </p:cNvPr>
          <p:cNvSpPr/>
          <p:nvPr/>
        </p:nvSpPr>
        <p:spPr>
          <a:xfrm>
            <a:off x="578642" y="1755828"/>
            <a:ext cx="414337" cy="3963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82E22A34-7D7D-4D85-827F-9DC335A1B4E4}"/>
              </a:ext>
            </a:extLst>
          </p:cNvPr>
          <p:cNvSpPr/>
          <p:nvPr/>
        </p:nvSpPr>
        <p:spPr>
          <a:xfrm>
            <a:off x="578642" y="3344676"/>
            <a:ext cx="414337" cy="3963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6B480C4A-81D3-4596-9742-F019CEC7D22F}"/>
              </a:ext>
            </a:extLst>
          </p:cNvPr>
          <p:cNvSpPr/>
          <p:nvPr/>
        </p:nvSpPr>
        <p:spPr>
          <a:xfrm>
            <a:off x="578642" y="2275788"/>
            <a:ext cx="414337" cy="3963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69AE485A-CBAB-499F-A343-972402312FA7}"/>
              </a:ext>
            </a:extLst>
          </p:cNvPr>
          <p:cNvSpPr/>
          <p:nvPr/>
        </p:nvSpPr>
        <p:spPr>
          <a:xfrm>
            <a:off x="578642" y="2810232"/>
            <a:ext cx="414337" cy="3963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FB634E-E6EA-4D3D-8A68-39E9176713BB}"/>
              </a:ext>
            </a:extLst>
          </p:cNvPr>
          <p:cNvSpPr txBox="1"/>
          <p:nvPr/>
        </p:nvSpPr>
        <p:spPr>
          <a:xfrm>
            <a:off x="1419225" y="1301794"/>
            <a:ext cx="3893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Motivation &amp; Summary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91B66F-C47F-4D9F-8A8C-B58D5279C165}"/>
              </a:ext>
            </a:extLst>
          </p:cNvPr>
          <p:cNvSpPr txBox="1"/>
          <p:nvPr/>
        </p:nvSpPr>
        <p:spPr>
          <a:xfrm>
            <a:off x="1441847" y="1852669"/>
            <a:ext cx="3893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 to Dashboard &amp; ML Models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4DE5AD-BA7E-4BE1-B036-6241A014C751}"/>
              </a:ext>
            </a:extLst>
          </p:cNvPr>
          <p:cNvSpPr txBox="1"/>
          <p:nvPr/>
        </p:nvSpPr>
        <p:spPr>
          <a:xfrm>
            <a:off x="1419225" y="3388937"/>
            <a:ext cx="3893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 Mortem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1F52E8-FDF2-4954-B0E6-DC7CDB5F8FE7}"/>
              </a:ext>
            </a:extLst>
          </p:cNvPr>
          <p:cNvSpPr txBox="1"/>
          <p:nvPr/>
        </p:nvSpPr>
        <p:spPr>
          <a:xfrm>
            <a:off x="1419225" y="2353581"/>
            <a:ext cx="3893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Demonstration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E8E4ED-8E93-4B1C-89EE-9D43724063AA}"/>
              </a:ext>
            </a:extLst>
          </p:cNvPr>
          <p:cNvSpPr txBox="1"/>
          <p:nvPr/>
        </p:nvSpPr>
        <p:spPr>
          <a:xfrm>
            <a:off x="1419225" y="2854493"/>
            <a:ext cx="3893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ED6F0D-4F9E-41B7-AF4F-F9ECAB95D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344" y="1141290"/>
            <a:ext cx="2385030" cy="20175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ctrTitle" idx="4294967295"/>
          </p:nvPr>
        </p:nvSpPr>
        <p:spPr>
          <a:xfrm>
            <a:off x="172131" y="185736"/>
            <a:ext cx="5592454" cy="72866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Motivation &amp; Summary</a:t>
            </a:r>
            <a:endParaRPr sz="40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8480584" y="4721823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85516-A152-45F6-B717-143F6AE7E97D}"/>
              </a:ext>
            </a:extLst>
          </p:cNvPr>
          <p:cNvSpPr txBox="1"/>
          <p:nvPr/>
        </p:nvSpPr>
        <p:spPr>
          <a:xfrm>
            <a:off x="419694" y="1000572"/>
            <a:ext cx="52881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In-person shopping has taken a back seat to Ecommerce sales in recent years which leads many to wonder, is Brick and Mortar a dying breed? Will all shopping eventually be Ecommerce or automated, self-serve stores? Tracking sales trends of one of the largest corporations in America, Walmart, will help us in determining our theory.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68E6CB-7A16-42E4-B15B-16B3FAE7A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585" y="0"/>
            <a:ext cx="3379415" cy="31646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855300" y="6074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Machine Learning Models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xfrm>
            <a:off x="8480584" y="4721823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B1E948-CC61-49AA-9768-3F418662DC9F}"/>
              </a:ext>
            </a:extLst>
          </p:cNvPr>
          <p:cNvSpPr txBox="1"/>
          <p:nvPr/>
        </p:nvSpPr>
        <p:spPr>
          <a:xfrm>
            <a:off x="0" y="1434642"/>
            <a:ext cx="370046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In 2021, Walmart U.S. had eCommerce sales amounting to </a:t>
            </a:r>
            <a:r>
              <a:rPr lang="en-US" sz="1200" b="1" dirty="0"/>
              <a:t>43 billion U.S. dollars</a:t>
            </a:r>
            <a:r>
              <a:rPr lang="en-US" sz="1200" dirty="0"/>
              <a:t>, an increase of over 70 percent in comparison to 2020's figure according to Statista which is only about 10-15% of their net sales of </a:t>
            </a:r>
            <a:r>
              <a:rPr lang="en-US" sz="1200" b="1" dirty="0"/>
              <a:t>$393.25 billion. </a:t>
            </a:r>
          </a:p>
          <a:p>
            <a:endParaRPr lang="en-US" sz="1200" b="1" dirty="0"/>
          </a:p>
          <a:p>
            <a:r>
              <a:rPr lang="en-US" sz="1200" dirty="0"/>
              <a:t>Public data for Big Box stores is extremely hard to get – so the data we obtained for Walmart is demonstrating sales from 2010-2012 however, you can see in the model the predictions are all significantly increasing the sales income.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65031D-C33F-4B05-8902-0F8EFFDE9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463" y="1091742"/>
            <a:ext cx="5443538" cy="40517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855300" y="6074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Machine Learning Continued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855300" y="1201550"/>
            <a:ext cx="2315700" cy="262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Random Forest</a:t>
            </a:r>
            <a:endParaRPr b="1" dirty="0"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2"/>
          </p:nvPr>
        </p:nvSpPr>
        <p:spPr>
          <a:xfrm>
            <a:off x="3414199" y="1201550"/>
            <a:ext cx="2315700" cy="262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Logistic Regression</a:t>
            </a:r>
            <a:endParaRPr b="1" dirty="0"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3"/>
          </p:nvPr>
        </p:nvSpPr>
        <p:spPr>
          <a:xfrm>
            <a:off x="5973099" y="1201550"/>
            <a:ext cx="2315700" cy="262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Linear Regression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8480584" y="4721823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00CAEEA-75A7-4559-8F5A-9114522F0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1" y="1709976"/>
            <a:ext cx="23157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Score: 1.0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Score: 0.2759477936606588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not a great model – not enough data to be very accurate.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DD86EAF-E681-44D6-BB22-A04E8FABA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7399" y="1694587"/>
            <a:ext cx="2514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ean squared error (MSE): 11.933040779746149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R-squared (R2 ): 0.903603363418708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Score:  0.903603363418708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probably would have been the most accurate model to have further investigated.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7188B32-B95C-424C-89F0-7E6193DEB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868" y="1709976"/>
            <a:ext cx="276463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Score: 0.6469125569830088 Testing Data Score: 0.6712243629583592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more accurate than Random Forest Model but still in need of more/better data.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>
            <a:spLocks noGrp="1"/>
          </p:cNvSpPr>
          <p:nvPr>
            <p:ph type="sldNum" idx="12"/>
          </p:nvPr>
        </p:nvSpPr>
        <p:spPr>
          <a:xfrm>
            <a:off x="8480584" y="4721823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18" name="Google Shape;318;p34"/>
          <p:cNvSpPr txBox="1">
            <a:spLocks noGrp="1"/>
          </p:cNvSpPr>
          <p:nvPr>
            <p:ph type="ctrTitle" idx="4294967295"/>
          </p:nvPr>
        </p:nvSpPr>
        <p:spPr>
          <a:xfrm>
            <a:off x="185738" y="364330"/>
            <a:ext cx="8193550" cy="100048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 Mortem </a:t>
            </a:r>
            <a:endParaRPr sz="8800" dirty="0">
              <a:solidFill>
                <a:srgbClr val="C27B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9" name="Google Shape;319;p34"/>
          <p:cNvSpPr txBox="1">
            <a:spLocks noGrp="1"/>
          </p:cNvSpPr>
          <p:nvPr>
            <p:ph type="subTitle" idx="4294967295"/>
          </p:nvPr>
        </p:nvSpPr>
        <p:spPr>
          <a:xfrm>
            <a:off x="236424" y="1268906"/>
            <a:ext cx="8057470" cy="18957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Machine Learning is not for the faint of heart it is HARD – we did not come to conclusion to our hypothesis from ML however, based on research outside of Machine Learning I was able to determine that Walmart seems to do better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Think small before you go big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Big companies don’t want competition accessing their data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855300" y="6074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Goodbye, Class of March 2022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6" name="Google Shape;326;p35"/>
          <p:cNvSpPr txBox="1">
            <a:spLocks noGrp="1"/>
          </p:cNvSpPr>
          <p:nvPr>
            <p:ph type="body" idx="1"/>
          </p:nvPr>
        </p:nvSpPr>
        <p:spPr>
          <a:xfrm>
            <a:off x="855300" y="1201550"/>
            <a:ext cx="7024256" cy="22988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to Ashish &amp; Hector for going above and beyond to teach us so much in such a short amount of time. It has truly been a pleasure.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 ……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" name="Google Shape;327;p35"/>
          <p:cNvSpPr txBox="1">
            <a:spLocks noGrp="1"/>
          </p:cNvSpPr>
          <p:nvPr>
            <p:ph type="sldNum" idx="12"/>
          </p:nvPr>
        </p:nvSpPr>
        <p:spPr>
          <a:xfrm>
            <a:off x="8480584" y="4721823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bastian template">
  <a:themeElements>
    <a:clrScheme name="Custom 347">
      <a:dk1>
        <a:srgbClr val="2C3242"/>
      </a:dk1>
      <a:lt1>
        <a:srgbClr val="FFFFFF"/>
      </a:lt1>
      <a:dk2>
        <a:srgbClr val="918899"/>
      </a:dk2>
      <a:lt2>
        <a:srgbClr val="EFEDF1"/>
      </a:lt2>
      <a:accent1>
        <a:srgbClr val="7F67B6"/>
      </a:accent1>
      <a:accent2>
        <a:srgbClr val="6A8BE2"/>
      </a:accent2>
      <a:accent3>
        <a:srgbClr val="7FC29D"/>
      </a:accent3>
      <a:accent4>
        <a:srgbClr val="FCCA39"/>
      </a:accent4>
      <a:accent5>
        <a:srgbClr val="F98C32"/>
      </a:accent5>
      <a:accent6>
        <a:srgbClr val="E63350"/>
      </a:accent6>
      <a:hlink>
        <a:srgbClr val="7F67B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390</Words>
  <Application>Microsoft Office PowerPoint</Application>
  <PresentationFormat>On-screen Show (16:9)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Wingdings</vt:lpstr>
      <vt:lpstr>Inria Sans Light</vt:lpstr>
      <vt:lpstr>Arial</vt:lpstr>
      <vt:lpstr>Inria Sans</vt:lpstr>
      <vt:lpstr>Times New Roman</vt:lpstr>
      <vt:lpstr>Damion</vt:lpstr>
      <vt:lpstr>Sebastian template</vt:lpstr>
      <vt:lpstr>Retail Reapers Stephanie Thurstone &amp; Tanya Adams Project IV</vt:lpstr>
      <vt:lpstr>Team Presentation</vt:lpstr>
      <vt:lpstr>Table of Contents</vt:lpstr>
      <vt:lpstr>Motivation &amp; Summary</vt:lpstr>
      <vt:lpstr>Machine Learning Models</vt:lpstr>
      <vt:lpstr>Machine Learning Continued </vt:lpstr>
      <vt:lpstr>Post Mortem </vt:lpstr>
      <vt:lpstr>Goodbye, Class of March 2022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Reapers Stephanie Thurstone &amp; Tanya Adams Project IV</dc:title>
  <dc:creator>Stephanie</dc:creator>
  <cp:lastModifiedBy>Stephanie Thurstone</cp:lastModifiedBy>
  <cp:revision>7</cp:revision>
  <dcterms:modified xsi:type="dcterms:W3CDTF">2022-03-08T01:35:32Z</dcterms:modified>
</cp:coreProperties>
</file>