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48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91D461-6EDE-4332-8324-A897E7C0CD1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86BD67-3791-4556-80EE-B2C476D69C0B}">
      <dgm:prSet/>
      <dgm:spPr/>
      <dgm:t>
        <a:bodyPr/>
        <a:lstStyle/>
        <a:p>
          <a:r>
            <a:rPr lang="en-US"/>
            <a:t>Significance Test</a:t>
          </a:r>
        </a:p>
      </dgm:t>
    </dgm:pt>
    <dgm:pt modelId="{8A704454-4904-4750-9589-099725E35157}" type="parTrans" cxnId="{EDA26B26-8632-4DA4-A4E4-74A3F8BDE62C}">
      <dgm:prSet/>
      <dgm:spPr/>
      <dgm:t>
        <a:bodyPr/>
        <a:lstStyle/>
        <a:p>
          <a:endParaRPr lang="en-US"/>
        </a:p>
      </dgm:t>
    </dgm:pt>
    <dgm:pt modelId="{8AD46D9F-C125-47E4-932D-8FA5966D12DD}" type="sibTrans" cxnId="{EDA26B26-8632-4DA4-A4E4-74A3F8BDE62C}">
      <dgm:prSet/>
      <dgm:spPr/>
      <dgm:t>
        <a:bodyPr/>
        <a:lstStyle/>
        <a:p>
          <a:endParaRPr lang="en-US"/>
        </a:p>
      </dgm:t>
    </dgm:pt>
    <dgm:pt modelId="{2ACDCE75-E70D-4C0E-B3DB-44A50E87BC0D}">
      <dgm:prSet/>
      <dgm:spPr/>
      <dgm:t>
        <a:bodyPr/>
        <a:lstStyle/>
        <a:p>
          <a:r>
            <a:rPr lang="en-US"/>
            <a:t>H</a:t>
          </a:r>
          <a:r>
            <a:rPr lang="en-US" baseline="-25000"/>
            <a:t>0</a:t>
          </a:r>
          <a:r>
            <a:rPr lang="en-US"/>
            <a:t>: The sub-populations P</a:t>
          </a:r>
          <a:r>
            <a:rPr lang="en-US" baseline="-25000"/>
            <a:t>1</a:t>
          </a:r>
          <a:r>
            <a:rPr lang="en-US"/>
            <a:t> and P</a:t>
          </a:r>
          <a:r>
            <a:rPr lang="en-US" baseline="-25000"/>
            <a:t>2</a:t>
          </a:r>
          <a:r>
            <a:rPr lang="en-US"/>
            <a:t> were randomly drawn from the same population</a:t>
          </a:r>
        </a:p>
      </dgm:t>
    </dgm:pt>
    <dgm:pt modelId="{021E1AC2-CABB-4D8C-83F3-C106A92BD55D}" type="parTrans" cxnId="{9AA151FE-057D-4112-B0A4-83D6CDA981E4}">
      <dgm:prSet/>
      <dgm:spPr/>
      <dgm:t>
        <a:bodyPr/>
        <a:lstStyle/>
        <a:p>
          <a:endParaRPr lang="en-US"/>
        </a:p>
      </dgm:t>
    </dgm:pt>
    <dgm:pt modelId="{A6194A23-9750-4181-A435-2CF4C467470E}" type="sibTrans" cxnId="{9AA151FE-057D-4112-B0A4-83D6CDA981E4}">
      <dgm:prSet/>
      <dgm:spPr/>
      <dgm:t>
        <a:bodyPr/>
        <a:lstStyle/>
        <a:p>
          <a:endParaRPr lang="en-US"/>
        </a:p>
      </dgm:t>
    </dgm:pt>
    <dgm:pt modelId="{5EE8E15D-E703-46DC-B54E-B5EDAE911B2B}">
      <dgm:prSet/>
      <dgm:spPr/>
      <dgm:t>
        <a:bodyPr/>
        <a:lstStyle/>
        <a:p>
          <a:r>
            <a:rPr lang="en-US" dirty="0"/>
            <a:t>Variate: Percentage by which sales decreased</a:t>
          </a:r>
        </a:p>
      </dgm:t>
    </dgm:pt>
    <dgm:pt modelId="{62CF07C4-C9F9-4008-89E7-9DD5F78FB24C}" type="parTrans" cxnId="{E9774145-931B-48A3-9631-EAEDA5313FC0}">
      <dgm:prSet/>
      <dgm:spPr/>
      <dgm:t>
        <a:bodyPr/>
        <a:lstStyle/>
        <a:p>
          <a:endParaRPr lang="en-US"/>
        </a:p>
      </dgm:t>
    </dgm:pt>
    <dgm:pt modelId="{EDD01E11-A2E7-48EE-81C2-A29C9E6DF6C6}" type="sibTrans" cxnId="{E9774145-931B-48A3-9631-EAEDA5313FC0}">
      <dgm:prSet/>
      <dgm:spPr/>
      <dgm:t>
        <a:bodyPr/>
        <a:lstStyle/>
        <a:p>
          <a:endParaRPr lang="en-US"/>
        </a:p>
      </dgm:t>
    </dgm:pt>
    <dgm:pt modelId="{A239B7E7-3FCB-4702-AA53-0E8FBCDD093B}">
      <dgm:prSet/>
      <dgm:spPr/>
      <dgm:t>
        <a:bodyPr/>
        <a:lstStyle/>
        <a:p>
          <a:r>
            <a:rPr lang="en-US" dirty="0"/>
            <a:t>Discrepancy Measure:  Absolute Difference of Averages</a:t>
          </a:r>
        </a:p>
      </dgm:t>
    </dgm:pt>
    <dgm:pt modelId="{7050FE65-F36A-4A2B-B7AF-77A1487C1555}" type="parTrans" cxnId="{129532DF-4F0C-44DF-B3BC-8111E1FB7FA5}">
      <dgm:prSet/>
      <dgm:spPr/>
      <dgm:t>
        <a:bodyPr/>
        <a:lstStyle/>
        <a:p>
          <a:endParaRPr lang="en-US"/>
        </a:p>
      </dgm:t>
    </dgm:pt>
    <dgm:pt modelId="{F17DC8B9-70AD-454A-B30D-623D92267DBF}" type="sibTrans" cxnId="{129532DF-4F0C-44DF-B3BC-8111E1FB7FA5}">
      <dgm:prSet/>
      <dgm:spPr/>
      <dgm:t>
        <a:bodyPr/>
        <a:lstStyle/>
        <a:p>
          <a:endParaRPr lang="en-US"/>
        </a:p>
      </dgm:t>
    </dgm:pt>
    <dgm:pt modelId="{4D689F5F-4AAC-3D4F-ACB3-D8A4B638F3BA}" type="pres">
      <dgm:prSet presAssocID="{2D91D461-6EDE-4332-8324-A897E7C0CD15}" presName="vert0" presStyleCnt="0">
        <dgm:presLayoutVars>
          <dgm:dir/>
          <dgm:animOne val="branch"/>
          <dgm:animLvl val="lvl"/>
        </dgm:presLayoutVars>
      </dgm:prSet>
      <dgm:spPr/>
    </dgm:pt>
    <dgm:pt modelId="{9ACBB7E0-3DC1-B747-AF9C-ACFAC449647D}" type="pres">
      <dgm:prSet presAssocID="{CC86BD67-3791-4556-80EE-B2C476D69C0B}" presName="thickLine" presStyleLbl="alignNode1" presStyleIdx="0" presStyleCnt="4"/>
      <dgm:spPr/>
    </dgm:pt>
    <dgm:pt modelId="{C50174CD-B691-3049-8D42-7522996D3B1A}" type="pres">
      <dgm:prSet presAssocID="{CC86BD67-3791-4556-80EE-B2C476D69C0B}" presName="horz1" presStyleCnt="0"/>
      <dgm:spPr/>
    </dgm:pt>
    <dgm:pt modelId="{75F0F728-019D-C74B-8C7F-0CDA261FD2AF}" type="pres">
      <dgm:prSet presAssocID="{CC86BD67-3791-4556-80EE-B2C476D69C0B}" presName="tx1" presStyleLbl="revTx" presStyleIdx="0" presStyleCnt="4"/>
      <dgm:spPr/>
    </dgm:pt>
    <dgm:pt modelId="{0F9B6DC2-E12D-EE4F-87C6-37ED5F9E25E1}" type="pres">
      <dgm:prSet presAssocID="{CC86BD67-3791-4556-80EE-B2C476D69C0B}" presName="vert1" presStyleCnt="0"/>
      <dgm:spPr/>
    </dgm:pt>
    <dgm:pt modelId="{8C2EAED3-08EA-7D49-A793-32CC4B9AA054}" type="pres">
      <dgm:prSet presAssocID="{2ACDCE75-E70D-4C0E-B3DB-44A50E87BC0D}" presName="thickLine" presStyleLbl="alignNode1" presStyleIdx="1" presStyleCnt="4"/>
      <dgm:spPr/>
    </dgm:pt>
    <dgm:pt modelId="{B6129E32-D38F-A641-B92F-308BDC338314}" type="pres">
      <dgm:prSet presAssocID="{2ACDCE75-E70D-4C0E-B3DB-44A50E87BC0D}" presName="horz1" presStyleCnt="0"/>
      <dgm:spPr/>
    </dgm:pt>
    <dgm:pt modelId="{7EAAEB4E-49AC-7C46-93A1-1BFF8F682D01}" type="pres">
      <dgm:prSet presAssocID="{2ACDCE75-E70D-4C0E-B3DB-44A50E87BC0D}" presName="tx1" presStyleLbl="revTx" presStyleIdx="1" presStyleCnt="4"/>
      <dgm:spPr/>
    </dgm:pt>
    <dgm:pt modelId="{A0B0CEED-FB47-CE43-B2F9-BC438F23D4C7}" type="pres">
      <dgm:prSet presAssocID="{2ACDCE75-E70D-4C0E-B3DB-44A50E87BC0D}" presName="vert1" presStyleCnt="0"/>
      <dgm:spPr/>
    </dgm:pt>
    <dgm:pt modelId="{1BF5706A-1C69-5D4D-BFA3-82024FBC55FB}" type="pres">
      <dgm:prSet presAssocID="{5EE8E15D-E703-46DC-B54E-B5EDAE911B2B}" presName="thickLine" presStyleLbl="alignNode1" presStyleIdx="2" presStyleCnt="4"/>
      <dgm:spPr/>
    </dgm:pt>
    <dgm:pt modelId="{7FDF1EA1-3501-E041-BFBC-3D6148AB36BE}" type="pres">
      <dgm:prSet presAssocID="{5EE8E15D-E703-46DC-B54E-B5EDAE911B2B}" presName="horz1" presStyleCnt="0"/>
      <dgm:spPr/>
    </dgm:pt>
    <dgm:pt modelId="{A814508C-AB47-4E47-8B0B-77228D1A5272}" type="pres">
      <dgm:prSet presAssocID="{5EE8E15D-E703-46DC-B54E-B5EDAE911B2B}" presName="tx1" presStyleLbl="revTx" presStyleIdx="2" presStyleCnt="4"/>
      <dgm:spPr/>
    </dgm:pt>
    <dgm:pt modelId="{796BF224-AFA4-AE43-9F8C-D30FB8300804}" type="pres">
      <dgm:prSet presAssocID="{5EE8E15D-E703-46DC-B54E-B5EDAE911B2B}" presName="vert1" presStyleCnt="0"/>
      <dgm:spPr/>
    </dgm:pt>
    <dgm:pt modelId="{EF827CFB-EC07-E743-9658-01742B0DAECE}" type="pres">
      <dgm:prSet presAssocID="{A239B7E7-3FCB-4702-AA53-0E8FBCDD093B}" presName="thickLine" presStyleLbl="alignNode1" presStyleIdx="3" presStyleCnt="4"/>
      <dgm:spPr/>
    </dgm:pt>
    <dgm:pt modelId="{6E27AFC8-93F2-BD4B-8D4E-3BAC37A6EFD1}" type="pres">
      <dgm:prSet presAssocID="{A239B7E7-3FCB-4702-AA53-0E8FBCDD093B}" presName="horz1" presStyleCnt="0"/>
      <dgm:spPr/>
    </dgm:pt>
    <dgm:pt modelId="{21860CA2-E32A-7547-A3A6-30204791F9D3}" type="pres">
      <dgm:prSet presAssocID="{A239B7E7-3FCB-4702-AA53-0E8FBCDD093B}" presName="tx1" presStyleLbl="revTx" presStyleIdx="3" presStyleCnt="4"/>
      <dgm:spPr/>
    </dgm:pt>
    <dgm:pt modelId="{97F304CE-6E57-684F-80C9-AC02EA786CB5}" type="pres">
      <dgm:prSet presAssocID="{A239B7E7-3FCB-4702-AA53-0E8FBCDD093B}" presName="vert1" presStyleCnt="0"/>
      <dgm:spPr/>
    </dgm:pt>
  </dgm:ptLst>
  <dgm:cxnLst>
    <dgm:cxn modelId="{5CD77B09-86E4-C246-AE12-A6EF5DF7E801}" type="presOf" srcId="{5EE8E15D-E703-46DC-B54E-B5EDAE911B2B}" destId="{A814508C-AB47-4E47-8B0B-77228D1A5272}" srcOrd="0" destOrd="0" presId="urn:microsoft.com/office/officeart/2008/layout/LinedList"/>
    <dgm:cxn modelId="{EDA26B26-8632-4DA4-A4E4-74A3F8BDE62C}" srcId="{2D91D461-6EDE-4332-8324-A897E7C0CD15}" destId="{CC86BD67-3791-4556-80EE-B2C476D69C0B}" srcOrd="0" destOrd="0" parTransId="{8A704454-4904-4750-9589-099725E35157}" sibTransId="{8AD46D9F-C125-47E4-932D-8FA5966D12DD}"/>
    <dgm:cxn modelId="{E9774145-931B-48A3-9631-EAEDA5313FC0}" srcId="{2D91D461-6EDE-4332-8324-A897E7C0CD15}" destId="{5EE8E15D-E703-46DC-B54E-B5EDAE911B2B}" srcOrd="2" destOrd="0" parTransId="{62CF07C4-C9F9-4008-89E7-9DD5F78FB24C}" sibTransId="{EDD01E11-A2E7-48EE-81C2-A29C9E6DF6C6}"/>
    <dgm:cxn modelId="{7826F554-952B-794A-B572-A6F0CC1BF1FE}" type="presOf" srcId="{2ACDCE75-E70D-4C0E-B3DB-44A50E87BC0D}" destId="{7EAAEB4E-49AC-7C46-93A1-1BFF8F682D01}" srcOrd="0" destOrd="0" presId="urn:microsoft.com/office/officeart/2008/layout/LinedList"/>
    <dgm:cxn modelId="{9B915C58-4EA1-7845-8B2D-689D4CB3B1A1}" type="presOf" srcId="{A239B7E7-3FCB-4702-AA53-0E8FBCDD093B}" destId="{21860CA2-E32A-7547-A3A6-30204791F9D3}" srcOrd="0" destOrd="0" presId="urn:microsoft.com/office/officeart/2008/layout/LinedList"/>
    <dgm:cxn modelId="{780B0A68-07A7-1C41-85CC-B205085F6E62}" type="presOf" srcId="{2D91D461-6EDE-4332-8324-A897E7C0CD15}" destId="{4D689F5F-4AAC-3D4F-ACB3-D8A4B638F3BA}" srcOrd="0" destOrd="0" presId="urn:microsoft.com/office/officeart/2008/layout/LinedList"/>
    <dgm:cxn modelId="{01648C79-5693-3D43-B6B5-43E3F7227C52}" type="presOf" srcId="{CC86BD67-3791-4556-80EE-B2C476D69C0B}" destId="{75F0F728-019D-C74B-8C7F-0CDA261FD2AF}" srcOrd="0" destOrd="0" presId="urn:microsoft.com/office/officeart/2008/layout/LinedList"/>
    <dgm:cxn modelId="{129532DF-4F0C-44DF-B3BC-8111E1FB7FA5}" srcId="{2D91D461-6EDE-4332-8324-A897E7C0CD15}" destId="{A239B7E7-3FCB-4702-AA53-0E8FBCDD093B}" srcOrd="3" destOrd="0" parTransId="{7050FE65-F36A-4A2B-B7AF-77A1487C1555}" sibTransId="{F17DC8B9-70AD-454A-B30D-623D92267DBF}"/>
    <dgm:cxn modelId="{9AA151FE-057D-4112-B0A4-83D6CDA981E4}" srcId="{2D91D461-6EDE-4332-8324-A897E7C0CD15}" destId="{2ACDCE75-E70D-4C0E-B3DB-44A50E87BC0D}" srcOrd="1" destOrd="0" parTransId="{021E1AC2-CABB-4D8C-83F3-C106A92BD55D}" sibTransId="{A6194A23-9750-4181-A435-2CF4C467470E}"/>
    <dgm:cxn modelId="{4734467F-9F3F-6F4A-9DE7-41A575003500}" type="presParOf" srcId="{4D689F5F-4AAC-3D4F-ACB3-D8A4B638F3BA}" destId="{9ACBB7E0-3DC1-B747-AF9C-ACFAC449647D}" srcOrd="0" destOrd="0" presId="urn:microsoft.com/office/officeart/2008/layout/LinedList"/>
    <dgm:cxn modelId="{08AD5418-217F-9C41-89C2-77D19B288C52}" type="presParOf" srcId="{4D689F5F-4AAC-3D4F-ACB3-D8A4B638F3BA}" destId="{C50174CD-B691-3049-8D42-7522996D3B1A}" srcOrd="1" destOrd="0" presId="urn:microsoft.com/office/officeart/2008/layout/LinedList"/>
    <dgm:cxn modelId="{AFF1DD73-F339-C34A-A505-AFDDFBD77200}" type="presParOf" srcId="{C50174CD-B691-3049-8D42-7522996D3B1A}" destId="{75F0F728-019D-C74B-8C7F-0CDA261FD2AF}" srcOrd="0" destOrd="0" presId="urn:microsoft.com/office/officeart/2008/layout/LinedList"/>
    <dgm:cxn modelId="{DDB53456-48E1-F945-8E82-5E822A036CD0}" type="presParOf" srcId="{C50174CD-B691-3049-8D42-7522996D3B1A}" destId="{0F9B6DC2-E12D-EE4F-87C6-37ED5F9E25E1}" srcOrd="1" destOrd="0" presId="urn:microsoft.com/office/officeart/2008/layout/LinedList"/>
    <dgm:cxn modelId="{D6CAA02D-9F00-4044-903A-31E34E961D44}" type="presParOf" srcId="{4D689F5F-4AAC-3D4F-ACB3-D8A4B638F3BA}" destId="{8C2EAED3-08EA-7D49-A793-32CC4B9AA054}" srcOrd="2" destOrd="0" presId="urn:microsoft.com/office/officeart/2008/layout/LinedList"/>
    <dgm:cxn modelId="{9DA9DBC4-56DF-BB48-9E9D-59DAFC81B679}" type="presParOf" srcId="{4D689F5F-4AAC-3D4F-ACB3-D8A4B638F3BA}" destId="{B6129E32-D38F-A641-B92F-308BDC338314}" srcOrd="3" destOrd="0" presId="urn:microsoft.com/office/officeart/2008/layout/LinedList"/>
    <dgm:cxn modelId="{9B4F0A78-827E-7C4F-8CFC-8D964E4BCD1A}" type="presParOf" srcId="{B6129E32-D38F-A641-B92F-308BDC338314}" destId="{7EAAEB4E-49AC-7C46-93A1-1BFF8F682D01}" srcOrd="0" destOrd="0" presId="urn:microsoft.com/office/officeart/2008/layout/LinedList"/>
    <dgm:cxn modelId="{60841E4A-78D0-CC45-86A4-72D4D38F2993}" type="presParOf" srcId="{B6129E32-D38F-A641-B92F-308BDC338314}" destId="{A0B0CEED-FB47-CE43-B2F9-BC438F23D4C7}" srcOrd="1" destOrd="0" presId="urn:microsoft.com/office/officeart/2008/layout/LinedList"/>
    <dgm:cxn modelId="{287531F7-0BBA-2547-9C55-D95540FAFEC3}" type="presParOf" srcId="{4D689F5F-4AAC-3D4F-ACB3-D8A4B638F3BA}" destId="{1BF5706A-1C69-5D4D-BFA3-82024FBC55FB}" srcOrd="4" destOrd="0" presId="urn:microsoft.com/office/officeart/2008/layout/LinedList"/>
    <dgm:cxn modelId="{08075A78-23A3-E545-BF09-3FDA24E9514F}" type="presParOf" srcId="{4D689F5F-4AAC-3D4F-ACB3-D8A4B638F3BA}" destId="{7FDF1EA1-3501-E041-BFBC-3D6148AB36BE}" srcOrd="5" destOrd="0" presId="urn:microsoft.com/office/officeart/2008/layout/LinedList"/>
    <dgm:cxn modelId="{77253A95-1711-1B40-9279-A567097BEFCE}" type="presParOf" srcId="{7FDF1EA1-3501-E041-BFBC-3D6148AB36BE}" destId="{A814508C-AB47-4E47-8B0B-77228D1A5272}" srcOrd="0" destOrd="0" presId="urn:microsoft.com/office/officeart/2008/layout/LinedList"/>
    <dgm:cxn modelId="{77CCF966-F8A3-E949-B76F-4611AF519DED}" type="presParOf" srcId="{7FDF1EA1-3501-E041-BFBC-3D6148AB36BE}" destId="{796BF224-AFA4-AE43-9F8C-D30FB8300804}" srcOrd="1" destOrd="0" presId="urn:microsoft.com/office/officeart/2008/layout/LinedList"/>
    <dgm:cxn modelId="{DB9BF407-B13B-E24E-9861-3F9B1F890EEB}" type="presParOf" srcId="{4D689F5F-4AAC-3D4F-ACB3-D8A4B638F3BA}" destId="{EF827CFB-EC07-E743-9658-01742B0DAECE}" srcOrd="6" destOrd="0" presId="urn:microsoft.com/office/officeart/2008/layout/LinedList"/>
    <dgm:cxn modelId="{C113A9C2-4F0A-4240-8C84-388D60E1F557}" type="presParOf" srcId="{4D689F5F-4AAC-3D4F-ACB3-D8A4B638F3BA}" destId="{6E27AFC8-93F2-BD4B-8D4E-3BAC37A6EFD1}" srcOrd="7" destOrd="0" presId="urn:microsoft.com/office/officeart/2008/layout/LinedList"/>
    <dgm:cxn modelId="{B9FD0A30-49DB-4A4D-80CA-E04E5F2C6DD4}" type="presParOf" srcId="{6E27AFC8-93F2-BD4B-8D4E-3BAC37A6EFD1}" destId="{21860CA2-E32A-7547-A3A6-30204791F9D3}" srcOrd="0" destOrd="0" presId="urn:microsoft.com/office/officeart/2008/layout/LinedList"/>
    <dgm:cxn modelId="{817F1440-E942-3E45-A96E-0A11F35C088F}" type="presParOf" srcId="{6E27AFC8-93F2-BD4B-8D4E-3BAC37A6EFD1}" destId="{97F304CE-6E57-684F-80C9-AC02EA786C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BB7E0-3DC1-B747-AF9C-ACFAC449647D}">
      <dsp:nvSpPr>
        <dsp:cNvPr id="0" name=""/>
        <dsp:cNvSpPr/>
      </dsp:nvSpPr>
      <dsp:spPr>
        <a:xfrm>
          <a:off x="0" y="0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0F728-019D-C74B-8C7F-0CDA261FD2AF}">
      <dsp:nvSpPr>
        <dsp:cNvPr id="0" name=""/>
        <dsp:cNvSpPr/>
      </dsp:nvSpPr>
      <dsp:spPr>
        <a:xfrm>
          <a:off x="0" y="0"/>
          <a:ext cx="7729728" cy="775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Significance Test</a:t>
          </a:r>
        </a:p>
      </dsp:txBody>
      <dsp:txXfrm>
        <a:off x="0" y="0"/>
        <a:ext cx="7729728" cy="775495"/>
      </dsp:txXfrm>
    </dsp:sp>
    <dsp:sp modelId="{8C2EAED3-08EA-7D49-A793-32CC4B9AA054}">
      <dsp:nvSpPr>
        <dsp:cNvPr id="0" name=""/>
        <dsp:cNvSpPr/>
      </dsp:nvSpPr>
      <dsp:spPr>
        <a:xfrm>
          <a:off x="0" y="775495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AEB4E-49AC-7C46-93A1-1BFF8F682D01}">
      <dsp:nvSpPr>
        <dsp:cNvPr id="0" name=""/>
        <dsp:cNvSpPr/>
      </dsp:nvSpPr>
      <dsp:spPr>
        <a:xfrm>
          <a:off x="0" y="775495"/>
          <a:ext cx="7729728" cy="775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</a:t>
          </a:r>
          <a:r>
            <a:rPr lang="en-US" sz="2200" kern="1200" baseline="-25000"/>
            <a:t>0</a:t>
          </a:r>
          <a:r>
            <a:rPr lang="en-US" sz="2200" kern="1200"/>
            <a:t>: The sub-populations P</a:t>
          </a:r>
          <a:r>
            <a:rPr lang="en-US" sz="2200" kern="1200" baseline="-25000"/>
            <a:t>1</a:t>
          </a:r>
          <a:r>
            <a:rPr lang="en-US" sz="2200" kern="1200"/>
            <a:t> and P</a:t>
          </a:r>
          <a:r>
            <a:rPr lang="en-US" sz="2200" kern="1200" baseline="-25000"/>
            <a:t>2</a:t>
          </a:r>
          <a:r>
            <a:rPr lang="en-US" sz="2200" kern="1200"/>
            <a:t> were randomly drawn from the same population</a:t>
          </a:r>
        </a:p>
      </dsp:txBody>
      <dsp:txXfrm>
        <a:off x="0" y="775495"/>
        <a:ext cx="7729728" cy="775495"/>
      </dsp:txXfrm>
    </dsp:sp>
    <dsp:sp modelId="{1BF5706A-1C69-5D4D-BFA3-82024FBC55FB}">
      <dsp:nvSpPr>
        <dsp:cNvPr id="0" name=""/>
        <dsp:cNvSpPr/>
      </dsp:nvSpPr>
      <dsp:spPr>
        <a:xfrm>
          <a:off x="0" y="1550991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4508C-AB47-4E47-8B0B-77228D1A5272}">
      <dsp:nvSpPr>
        <dsp:cNvPr id="0" name=""/>
        <dsp:cNvSpPr/>
      </dsp:nvSpPr>
      <dsp:spPr>
        <a:xfrm>
          <a:off x="0" y="1550991"/>
          <a:ext cx="7729728" cy="775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Variate: Percentage by which sales decreased</a:t>
          </a:r>
        </a:p>
      </dsp:txBody>
      <dsp:txXfrm>
        <a:off x="0" y="1550991"/>
        <a:ext cx="7729728" cy="775495"/>
      </dsp:txXfrm>
    </dsp:sp>
    <dsp:sp modelId="{EF827CFB-EC07-E743-9658-01742B0DAECE}">
      <dsp:nvSpPr>
        <dsp:cNvPr id="0" name=""/>
        <dsp:cNvSpPr/>
      </dsp:nvSpPr>
      <dsp:spPr>
        <a:xfrm>
          <a:off x="0" y="2326487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60CA2-E32A-7547-A3A6-30204791F9D3}">
      <dsp:nvSpPr>
        <dsp:cNvPr id="0" name=""/>
        <dsp:cNvSpPr/>
      </dsp:nvSpPr>
      <dsp:spPr>
        <a:xfrm>
          <a:off x="0" y="2326487"/>
          <a:ext cx="7729728" cy="775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Discrepancy Measure:  Absolute Difference of Averages</a:t>
          </a:r>
        </a:p>
      </dsp:txBody>
      <dsp:txXfrm>
        <a:off x="0" y="2326487"/>
        <a:ext cx="7729728" cy="77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1628-3D93-084D-A0CD-5EED12B2B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1C50-5450-034D-BE22-6E9574C8E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 341 Assignment 4</a:t>
            </a:r>
          </a:p>
          <a:p>
            <a:r>
              <a:rPr lang="en-US" dirty="0"/>
              <a:t>Sheen Thusoo | 20728766</a:t>
            </a:r>
          </a:p>
        </p:txBody>
      </p:sp>
    </p:spTree>
    <p:extLst>
      <p:ext uri="{BB962C8B-B14F-4D97-AF65-F5344CB8AC3E}">
        <p14:creationId xmlns:p14="http://schemas.microsoft.com/office/powerpoint/2010/main" val="324025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A2399-5B13-C74C-82FF-96361744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800" b="1" cap="none" dirty="0"/>
              <a:t>Were The Sales Affected By COVID-19 Pandemic Policies In Italy, Greece, Bulgaria, Hungary, Romania, Poland, And Russia?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CC5A223-FCAD-BE45-8EA1-B273FC5AB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3004863"/>
            <a:ext cx="9314170" cy="18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0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5309-31A3-E442-8D08-6F59C9C2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/>
              <a:t>If The Sales Were Affected, Has The Effect Been Similar Or Different Between Countries?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E5C78E1-EE40-43CE-9DD5-8FD58035E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827425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B8057F3-2A13-1F46-ADFE-79287FC3F8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1854" y="5578224"/>
            <a:ext cx="2788291" cy="65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6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1E990-D530-8F42-88F3-7E6AD7B6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098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Italy vs. Greece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317C753-BCF1-2544-A617-03EF5C7A5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72"/>
          <a:stretch/>
        </p:blipFill>
        <p:spPr>
          <a:xfrm>
            <a:off x="4820412" y="1246055"/>
            <a:ext cx="6565392" cy="4365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B263E2-72CC-8A4B-8D4B-88951EB2A114}"/>
              </a:ext>
            </a:extLst>
          </p:cNvPr>
          <p:cNvSpPr txBox="1"/>
          <p:nvPr/>
        </p:nvSpPr>
        <p:spPr>
          <a:xfrm>
            <a:off x="1285490" y="4648582"/>
            <a:ext cx="2244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p-value : 0.0198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1F1763-B5E5-6842-B4EF-5070A9C58B77}"/>
              </a:ext>
            </a:extLst>
          </p:cNvPr>
          <p:cNvSpPr/>
          <p:nvPr/>
        </p:nvSpPr>
        <p:spPr>
          <a:xfrm>
            <a:off x="1101568" y="4467828"/>
            <a:ext cx="2451161" cy="821803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5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1E990-D530-8F42-88F3-7E6AD7B6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098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Bulgaria vs. Russia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263E2-72CC-8A4B-8D4B-88951EB2A114}"/>
              </a:ext>
            </a:extLst>
          </p:cNvPr>
          <p:cNvSpPr txBox="1"/>
          <p:nvPr/>
        </p:nvSpPr>
        <p:spPr>
          <a:xfrm>
            <a:off x="1276602" y="4647896"/>
            <a:ext cx="210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p-value : 0.4422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1F1763-B5E5-6842-B4EF-5070A9C58B77}"/>
              </a:ext>
            </a:extLst>
          </p:cNvPr>
          <p:cNvSpPr/>
          <p:nvPr/>
        </p:nvSpPr>
        <p:spPr>
          <a:xfrm>
            <a:off x="1101568" y="4467828"/>
            <a:ext cx="2451161" cy="821803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8490FBE-8E4C-BF40-8711-879AE8D8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412" y="1364365"/>
            <a:ext cx="6565392" cy="397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6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1E990-D530-8F42-88F3-7E6AD7B6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098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Poland vs. Hungary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263E2-72CC-8A4B-8D4B-88951EB2A114}"/>
              </a:ext>
            </a:extLst>
          </p:cNvPr>
          <p:cNvSpPr txBox="1"/>
          <p:nvPr/>
        </p:nvSpPr>
        <p:spPr>
          <a:xfrm>
            <a:off x="1205103" y="4647896"/>
            <a:ext cx="2244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p-value : 0.0464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1F1763-B5E5-6842-B4EF-5070A9C58B77}"/>
              </a:ext>
            </a:extLst>
          </p:cNvPr>
          <p:cNvSpPr/>
          <p:nvPr/>
        </p:nvSpPr>
        <p:spPr>
          <a:xfrm>
            <a:off x="1101568" y="4467828"/>
            <a:ext cx="2451161" cy="821803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C4804E8F-2CF5-334B-9AD7-5A31A22D3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037" y="1296364"/>
            <a:ext cx="6567766" cy="436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7507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48</TotalTime>
  <Words>101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Question 3</vt:lpstr>
      <vt:lpstr>Were The Sales Affected By COVID-19 Pandemic Policies In Italy, Greece, Bulgaria, Hungary, Romania, Poland, And Russia?</vt:lpstr>
      <vt:lpstr>If The Sales Were Affected, Has The Effect Been Similar Or Different Between Countries?</vt:lpstr>
      <vt:lpstr>Italy vs. Greece</vt:lpstr>
      <vt:lpstr>Bulgaria vs. Russia</vt:lpstr>
      <vt:lpstr>Poland vs. Hungary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3</dc:title>
  <dc:creator>Sheen Thusoo</dc:creator>
  <cp:lastModifiedBy>Sheen Thusoo</cp:lastModifiedBy>
  <cp:revision>4</cp:revision>
  <dcterms:created xsi:type="dcterms:W3CDTF">2021-12-06T22:40:55Z</dcterms:created>
  <dcterms:modified xsi:type="dcterms:W3CDTF">2021-12-06T23:29:28Z</dcterms:modified>
</cp:coreProperties>
</file>