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016"/>
  </p:normalViewPr>
  <p:slideViewPr>
    <p:cSldViewPr snapToGrid="0" snapToObjects="1">
      <p:cViewPr varScale="1">
        <p:scale>
          <a:sx n="79" d="100"/>
          <a:sy n="79" d="100"/>
        </p:scale>
        <p:origin x="1856" y="20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2A6EF-7C43-1548-9CBD-EB8E696BD19A}" type="datetimeFigureOut">
              <a:rPr lang="en-US" smtClean="0"/>
              <a:t>10/27/21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3B924-0C6B-7B4B-B9C5-49682FE73894}" type="slidenum">
              <a:rPr lang="en-US" smtClean="0"/>
              <a:t>‹#›</a:t>
            </a:fld>
            <a:endParaRPr lang="en-US"/>
          </a:p>
        </p:txBody>
      </p:sp>
    </p:spTree>
    <p:extLst>
      <p:ext uri="{BB962C8B-B14F-4D97-AF65-F5344CB8AC3E}">
        <p14:creationId xmlns:p14="http://schemas.microsoft.com/office/powerpoint/2010/main" val="423956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73B924-0C6B-7B4B-B9C5-49682FE73894}" type="slidenum">
              <a:rPr lang="en-US" smtClean="0"/>
              <a:t>1</a:t>
            </a:fld>
            <a:endParaRPr lang="en-US"/>
          </a:p>
        </p:txBody>
      </p:sp>
    </p:spTree>
    <p:extLst>
      <p:ext uri="{BB962C8B-B14F-4D97-AF65-F5344CB8AC3E}">
        <p14:creationId xmlns:p14="http://schemas.microsoft.com/office/powerpoint/2010/main" val="227966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evaluate a population attribute, we can calculate the influence of the variate value for each unit in the population. We can measure the effect that removing a variate value has on this attribute.  We can compute the influence of a variate </a:t>
            </a:r>
            <a:r>
              <a:rPr lang="en-US" dirty="0" err="1"/>
              <a:t>y_u</a:t>
            </a:r>
            <a:r>
              <a:rPr lang="en-US" dirty="0"/>
              <a:t> using the equation presented here. In the first part, we are evaluating the population attribute including variate </a:t>
            </a:r>
            <a:r>
              <a:rPr lang="en-US" dirty="0" err="1"/>
              <a:t>y_u</a:t>
            </a:r>
            <a:r>
              <a:rPr lang="en-US" dirty="0"/>
              <a:t> and we are subtracting this by the population attribute calculated without variate </a:t>
            </a:r>
            <a:r>
              <a:rPr lang="en-US" dirty="0" err="1"/>
              <a:t>y_u</a:t>
            </a:r>
            <a:r>
              <a:rPr lang="en-US" dirty="0"/>
              <a:t>. We want to calculate the influence for each variate value in the population. For example, say our attribute is the population average. We first calculate the average with all variate values, and we subtract from this the average not including </a:t>
            </a:r>
            <a:r>
              <a:rPr lang="en-US" dirty="0" err="1"/>
              <a:t>y_u</a:t>
            </a:r>
            <a:r>
              <a:rPr lang="en-US" dirty="0"/>
              <a:t>. We can do this for every variate </a:t>
            </a:r>
            <a:r>
              <a:rPr lang="en-US" dirty="0" err="1"/>
              <a:t>y_u</a:t>
            </a:r>
            <a:r>
              <a:rPr lang="en-US" dirty="0"/>
              <a:t> to see how much of an influence each variate value has on the population average. </a:t>
            </a:r>
          </a:p>
        </p:txBody>
      </p:sp>
      <p:sp>
        <p:nvSpPr>
          <p:cNvPr id="4" name="Slide Number Placeholder 3"/>
          <p:cNvSpPr>
            <a:spLocks noGrp="1"/>
          </p:cNvSpPr>
          <p:nvPr>
            <p:ph type="sldNum" sz="quarter" idx="5"/>
          </p:nvPr>
        </p:nvSpPr>
        <p:spPr/>
        <p:txBody>
          <a:bodyPr/>
          <a:lstStyle/>
          <a:p>
            <a:fld id="{2073B924-0C6B-7B4B-B9C5-49682FE73894}" type="slidenum">
              <a:rPr lang="en-US" smtClean="0"/>
              <a:t>2</a:t>
            </a:fld>
            <a:endParaRPr lang="en-US"/>
          </a:p>
        </p:txBody>
      </p:sp>
    </p:spTree>
    <p:extLst>
      <p:ext uri="{BB962C8B-B14F-4D97-AF65-F5344CB8AC3E}">
        <p14:creationId xmlns:p14="http://schemas.microsoft.com/office/powerpoint/2010/main" val="3651389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Influence is often used for outlier detection. </a:t>
            </a:r>
          </a:p>
          <a:p>
            <a:r>
              <a:rPr lang="en-US" dirty="0"/>
              <a:t>If we find any units that have very different influence values, we should investigate them further because they could </a:t>
            </a:r>
          </a:p>
          <a:p>
            <a:pPr marL="228600" indent="-228600">
              <a:buAutoNum type="arabicParenR"/>
            </a:pPr>
            <a:r>
              <a:rPr lang="en-US" dirty="0"/>
              <a:t>Be an error that should be corrected</a:t>
            </a:r>
          </a:p>
          <a:p>
            <a:pPr marL="228600" indent="-228600">
              <a:buAutoNum type="arabicParenR"/>
            </a:pPr>
            <a:r>
              <a:rPr lang="en-US" dirty="0"/>
              <a:t>Be a very interesting unit to look into further</a:t>
            </a:r>
          </a:p>
        </p:txBody>
      </p:sp>
      <p:sp>
        <p:nvSpPr>
          <p:cNvPr id="4" name="Slide Number Placeholder 3"/>
          <p:cNvSpPr>
            <a:spLocks noGrp="1"/>
          </p:cNvSpPr>
          <p:nvPr>
            <p:ph type="sldNum" sz="quarter" idx="5"/>
          </p:nvPr>
        </p:nvSpPr>
        <p:spPr/>
        <p:txBody>
          <a:bodyPr/>
          <a:lstStyle/>
          <a:p>
            <a:fld id="{2073B924-0C6B-7B4B-B9C5-49682FE73894}" type="slidenum">
              <a:rPr lang="en-US" smtClean="0"/>
              <a:t>3</a:t>
            </a:fld>
            <a:endParaRPr lang="en-US"/>
          </a:p>
        </p:txBody>
      </p:sp>
    </p:spTree>
    <p:extLst>
      <p:ext uri="{BB962C8B-B14F-4D97-AF65-F5344CB8AC3E}">
        <p14:creationId xmlns:p14="http://schemas.microsoft.com/office/powerpoint/2010/main" val="247875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an influence plot from question 1 d) </a:t>
            </a:r>
          </a:p>
          <a:p>
            <a:r>
              <a:rPr lang="en-US" dirty="0"/>
              <a:t>- Here we calculate the influence on the correlation coefficient between population and commute fraction</a:t>
            </a:r>
          </a:p>
          <a:p>
            <a:pPr marL="171450" indent="-171450">
              <a:buFontTx/>
              <a:buChar char="-"/>
            </a:pPr>
            <a:r>
              <a:rPr lang="en-US" dirty="0"/>
              <a:t>On the x-axis we have the index value of each unit and on the y-axis we have the influence value</a:t>
            </a:r>
          </a:p>
          <a:p>
            <a:pPr marL="171450" indent="-171450">
              <a:buFontTx/>
              <a:buChar char="-"/>
            </a:pPr>
            <a:r>
              <a:rPr lang="en-US" dirty="0"/>
              <a:t>We can see that for most units, we have a similar influence value of around 0</a:t>
            </a:r>
          </a:p>
          <a:p>
            <a:pPr marL="171450" indent="-171450">
              <a:buFontTx/>
              <a:buChar char="-"/>
            </a:pPr>
            <a:r>
              <a:rPr lang="en-US" dirty="0"/>
              <a:t>However, one variate has an influence of more than 0.04, this is clearly much different and should be investigated more</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we look into this variate value further we see that it represents the LA where the population is over 16 million and the </a:t>
            </a:r>
            <a:r>
              <a:rPr lang="en-US" sz="1200" b="0" i="0" kern="1200" dirty="0">
                <a:solidFill>
                  <a:schemeClr val="tx1"/>
                </a:solidFill>
                <a:effectLst/>
                <a:latin typeface="+mn-lt"/>
                <a:ea typeface="+mn-ea"/>
                <a:cs typeface="+mn-cs"/>
              </a:rPr>
              <a:t>f</a:t>
            </a:r>
            <a:r>
              <a:rPr lang="en-CA" sz="1200" b="0" i="0" kern="1200" dirty="0" err="1">
                <a:solidFill>
                  <a:schemeClr val="tx1"/>
                </a:solidFill>
                <a:effectLst/>
                <a:latin typeface="+mn-lt"/>
                <a:ea typeface="+mn-ea"/>
                <a:cs typeface="+mn-cs"/>
              </a:rPr>
              <a:t>raction</a:t>
            </a:r>
            <a:r>
              <a:rPr lang="en-CA" sz="1200" b="0" i="0" kern="1200" dirty="0">
                <a:solidFill>
                  <a:schemeClr val="tx1"/>
                </a:solidFill>
                <a:effectLst/>
                <a:latin typeface="+mn-lt"/>
                <a:ea typeface="+mn-ea"/>
                <a:cs typeface="+mn-cs"/>
              </a:rPr>
              <a:t> of workers with a commute of less than 15 minutes is 0.225.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b="0" i="0" kern="1200" dirty="0">
                <a:solidFill>
                  <a:schemeClr val="tx1"/>
                </a:solidFill>
                <a:effectLst/>
                <a:latin typeface="+mn-lt"/>
                <a:ea typeface="+mn-ea"/>
                <a:cs typeface="+mn-cs"/>
              </a:rPr>
              <a:t>This much different than other communities of similar population size which have a much lower commute fraction value.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b="0" i="0" kern="1200" dirty="0">
                <a:solidFill>
                  <a:schemeClr val="tx1"/>
                </a:solidFill>
                <a:effectLst/>
                <a:latin typeface="+mn-lt"/>
                <a:ea typeface="+mn-ea"/>
                <a:cs typeface="+mn-cs"/>
              </a:rPr>
              <a:t>thus, the influence of this unit is much larger on the correlation coefficient of these two variates</a:t>
            </a: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073B924-0C6B-7B4B-B9C5-49682FE73894}" type="slidenum">
              <a:rPr lang="en-US" smtClean="0"/>
              <a:t>4</a:t>
            </a:fld>
            <a:endParaRPr lang="en-US"/>
          </a:p>
        </p:txBody>
      </p:sp>
    </p:spTree>
    <p:extLst>
      <p:ext uri="{BB962C8B-B14F-4D97-AF65-F5344CB8AC3E}">
        <p14:creationId xmlns:p14="http://schemas.microsoft.com/office/powerpoint/2010/main" val="34744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10/27/21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10/27/21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10/27/21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10/27/21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E8AD-DE7C-8C49-A5B4-E20CA4030236}"/>
              </a:ext>
            </a:extLst>
          </p:cNvPr>
          <p:cNvSpPr>
            <a:spLocks noGrp="1"/>
          </p:cNvSpPr>
          <p:nvPr>
            <p:ph type="ctrTitle"/>
          </p:nvPr>
        </p:nvSpPr>
        <p:spPr/>
        <p:txBody>
          <a:bodyPr/>
          <a:lstStyle/>
          <a:p>
            <a:r>
              <a:rPr lang="en-US" dirty="0"/>
              <a:t>Influence</a:t>
            </a:r>
          </a:p>
        </p:txBody>
      </p:sp>
      <p:sp>
        <p:nvSpPr>
          <p:cNvPr id="3" name="Subtitle 2">
            <a:extLst>
              <a:ext uri="{FF2B5EF4-FFF2-40B4-BE49-F238E27FC236}">
                <a16:creationId xmlns:a16="http://schemas.microsoft.com/office/drawing/2014/main" id="{A4FCDD46-2A7A-9745-ACE4-707C85D5E7C5}"/>
              </a:ext>
            </a:extLst>
          </p:cNvPr>
          <p:cNvSpPr>
            <a:spLocks noGrp="1"/>
          </p:cNvSpPr>
          <p:nvPr>
            <p:ph type="subTitle" idx="1"/>
          </p:nvPr>
        </p:nvSpPr>
        <p:spPr/>
        <p:txBody>
          <a:bodyPr/>
          <a:lstStyle/>
          <a:p>
            <a:r>
              <a:rPr lang="en-US" dirty="0"/>
              <a:t>STAT 341</a:t>
            </a:r>
          </a:p>
          <a:p>
            <a:r>
              <a:rPr lang="en-US" dirty="0"/>
              <a:t>By: Sheen Thusoo | 20728766</a:t>
            </a:r>
          </a:p>
        </p:txBody>
      </p:sp>
    </p:spTree>
    <p:extLst>
      <p:ext uri="{BB962C8B-B14F-4D97-AF65-F5344CB8AC3E}">
        <p14:creationId xmlns:p14="http://schemas.microsoft.com/office/powerpoint/2010/main" val="429167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03DC-8C4A-4A44-8A12-82C13FF73F2E}"/>
              </a:ext>
            </a:extLst>
          </p:cNvPr>
          <p:cNvSpPr>
            <a:spLocks noGrp="1"/>
          </p:cNvSpPr>
          <p:nvPr>
            <p:ph type="title"/>
          </p:nvPr>
        </p:nvSpPr>
        <p:spPr/>
        <p:txBody>
          <a:bodyPr/>
          <a:lstStyle/>
          <a:p>
            <a:r>
              <a:rPr lang="en-US" dirty="0"/>
              <a:t>What is influence?</a:t>
            </a:r>
          </a:p>
        </p:txBody>
      </p:sp>
      <p:sp>
        <p:nvSpPr>
          <p:cNvPr id="3" name="Content Placeholder 2">
            <a:extLst>
              <a:ext uri="{FF2B5EF4-FFF2-40B4-BE49-F238E27FC236}">
                <a16:creationId xmlns:a16="http://schemas.microsoft.com/office/drawing/2014/main" id="{6EDC9102-9B33-804E-8402-878AAE77B4B6}"/>
              </a:ext>
            </a:extLst>
          </p:cNvPr>
          <p:cNvSpPr>
            <a:spLocks noGrp="1"/>
          </p:cNvSpPr>
          <p:nvPr>
            <p:ph idx="1"/>
          </p:nvPr>
        </p:nvSpPr>
        <p:spPr>
          <a:xfrm>
            <a:off x="1643605" y="2430683"/>
            <a:ext cx="9062977" cy="4166887"/>
          </a:xfrm>
        </p:spPr>
        <p:txBody>
          <a:bodyPr>
            <a:normAutofit/>
          </a:bodyPr>
          <a:lstStyle/>
          <a:p>
            <a:r>
              <a:rPr lang="en-US" sz="2000" dirty="0"/>
              <a:t>How can we evaluate a population attribute a(P)?</a:t>
            </a:r>
          </a:p>
          <a:p>
            <a:pPr lvl="1"/>
            <a:r>
              <a:rPr lang="en-US" sz="1800" dirty="0"/>
              <a:t>One way:  We can measure the effect that removing the variate value for a unit, </a:t>
            </a:r>
            <a:r>
              <a:rPr lang="en-US" sz="1800" dirty="0" err="1"/>
              <a:t>y</a:t>
            </a:r>
            <a:r>
              <a:rPr lang="en-US" sz="1800" baseline="-25000" dirty="0" err="1"/>
              <a:t>u</a:t>
            </a:r>
            <a:r>
              <a:rPr lang="en-US" sz="1800" dirty="0"/>
              <a:t>,  has on the attribute</a:t>
            </a:r>
          </a:p>
          <a:p>
            <a:pPr lvl="1"/>
            <a:r>
              <a:rPr lang="en-US" sz="1800" dirty="0"/>
              <a:t>This is called the </a:t>
            </a:r>
            <a:r>
              <a:rPr lang="en-US" sz="1800" b="1" dirty="0"/>
              <a:t>influence</a:t>
            </a:r>
            <a:r>
              <a:rPr lang="en-US" sz="1800" dirty="0"/>
              <a:t> of that variate value</a:t>
            </a:r>
          </a:p>
          <a:p>
            <a:pPr lvl="1"/>
            <a:r>
              <a:rPr lang="en-US" sz="1800" dirty="0"/>
              <a:t>Mathematically, the influence is computed using the following equation:</a:t>
            </a:r>
          </a:p>
          <a:p>
            <a:pPr lvl="1"/>
            <a:endParaRPr lang="en-US" sz="1800" dirty="0"/>
          </a:p>
          <a:p>
            <a:pPr lvl="1"/>
            <a:endParaRPr lang="en-US" sz="1800" dirty="0"/>
          </a:p>
          <a:p>
            <a:pPr lvl="2"/>
            <a:r>
              <a:rPr lang="en-US" sz="1800" dirty="0"/>
              <a:t>where the attribute is evaluated including unit u and is subtracted by the attributed evaluated </a:t>
            </a:r>
            <a:r>
              <a:rPr lang="en-US" sz="1800" b="1" dirty="0"/>
              <a:t>not including </a:t>
            </a:r>
            <a:r>
              <a:rPr lang="en-US" sz="1800" dirty="0"/>
              <a:t>u</a:t>
            </a:r>
          </a:p>
          <a:p>
            <a:pPr lvl="2"/>
            <a:r>
              <a:rPr lang="en-US" sz="1800" dirty="0"/>
              <a:t>We calculate this equation for every unit in the population</a:t>
            </a:r>
          </a:p>
          <a:p>
            <a:endParaRPr lang="en-US" dirty="0"/>
          </a:p>
        </p:txBody>
      </p:sp>
      <p:pic>
        <p:nvPicPr>
          <p:cNvPr id="5" name="Picture 4">
            <a:extLst>
              <a:ext uri="{FF2B5EF4-FFF2-40B4-BE49-F238E27FC236}">
                <a16:creationId xmlns:a16="http://schemas.microsoft.com/office/drawing/2014/main" id="{73487660-FD3E-3E45-A9A6-810582CEA386}"/>
              </a:ext>
            </a:extLst>
          </p:cNvPr>
          <p:cNvPicPr>
            <a:picLocks noChangeAspect="1"/>
          </p:cNvPicPr>
          <p:nvPr/>
        </p:nvPicPr>
        <p:blipFill>
          <a:blip r:embed="rId3"/>
          <a:stretch>
            <a:fillRect/>
          </a:stretch>
        </p:blipFill>
        <p:spPr>
          <a:xfrm>
            <a:off x="2345321" y="4402720"/>
            <a:ext cx="8479222" cy="518771"/>
          </a:xfrm>
          <a:prstGeom prst="rect">
            <a:avLst/>
          </a:prstGeom>
        </p:spPr>
      </p:pic>
    </p:spTree>
    <p:extLst>
      <p:ext uri="{BB962C8B-B14F-4D97-AF65-F5344CB8AC3E}">
        <p14:creationId xmlns:p14="http://schemas.microsoft.com/office/powerpoint/2010/main" val="152660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971D-4711-0B47-99FF-995A460518F9}"/>
              </a:ext>
            </a:extLst>
          </p:cNvPr>
          <p:cNvSpPr>
            <a:spLocks noGrp="1"/>
          </p:cNvSpPr>
          <p:nvPr>
            <p:ph type="title"/>
          </p:nvPr>
        </p:nvSpPr>
        <p:spPr/>
        <p:txBody>
          <a:bodyPr/>
          <a:lstStyle/>
          <a:p>
            <a:r>
              <a:rPr lang="en-US" dirty="0"/>
              <a:t>Why use influence?</a:t>
            </a:r>
          </a:p>
        </p:txBody>
      </p:sp>
      <p:sp>
        <p:nvSpPr>
          <p:cNvPr id="3" name="Content Placeholder 2">
            <a:extLst>
              <a:ext uri="{FF2B5EF4-FFF2-40B4-BE49-F238E27FC236}">
                <a16:creationId xmlns:a16="http://schemas.microsoft.com/office/drawing/2014/main" id="{290E7F97-382C-8041-B5CB-E981450BBEF3}"/>
              </a:ext>
            </a:extLst>
          </p:cNvPr>
          <p:cNvSpPr>
            <a:spLocks noGrp="1"/>
          </p:cNvSpPr>
          <p:nvPr>
            <p:ph idx="1"/>
          </p:nvPr>
        </p:nvSpPr>
        <p:spPr>
          <a:xfrm>
            <a:off x="1920008" y="2557021"/>
            <a:ext cx="8351983" cy="3519688"/>
          </a:xfrm>
        </p:spPr>
        <p:txBody>
          <a:bodyPr>
            <a:normAutofit/>
          </a:bodyPr>
          <a:lstStyle/>
          <a:p>
            <a:r>
              <a:rPr lang="en-US" sz="2000" dirty="0"/>
              <a:t>Influence is a measure that is often used for outlier detection</a:t>
            </a:r>
          </a:p>
          <a:p>
            <a:r>
              <a:rPr lang="en-US" sz="2000" dirty="0"/>
              <a:t>Usually, most variate values in a population have a similar influence value but if one variate value </a:t>
            </a:r>
            <a:r>
              <a:rPr lang="en-US" sz="2000" dirty="0" err="1"/>
              <a:t>y</a:t>
            </a:r>
            <a:r>
              <a:rPr lang="en-US" sz="2000" baseline="-25000" dirty="0" err="1"/>
              <a:t>u</a:t>
            </a:r>
            <a:r>
              <a:rPr lang="en-US" sz="2000" dirty="0"/>
              <a:t> has a very different influence measurement this can give us information</a:t>
            </a:r>
          </a:p>
          <a:p>
            <a:pPr lvl="2"/>
            <a:r>
              <a:rPr lang="en-US" sz="1800" dirty="0"/>
              <a:t>This value may be an error so we may need to explore it further</a:t>
            </a:r>
          </a:p>
          <a:p>
            <a:pPr lvl="2"/>
            <a:r>
              <a:rPr lang="en-US" sz="1800" dirty="0"/>
              <a:t>Since it is very different from other values, it may be an interesting unit to investigate further</a:t>
            </a:r>
          </a:p>
        </p:txBody>
      </p:sp>
    </p:spTree>
    <p:extLst>
      <p:ext uri="{BB962C8B-B14F-4D97-AF65-F5344CB8AC3E}">
        <p14:creationId xmlns:p14="http://schemas.microsoft.com/office/powerpoint/2010/main" val="207664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086E-2819-F047-8C9C-F8144237727A}"/>
              </a:ext>
            </a:extLst>
          </p:cNvPr>
          <p:cNvSpPr>
            <a:spLocks noGrp="1"/>
          </p:cNvSpPr>
          <p:nvPr>
            <p:ph type="title"/>
          </p:nvPr>
        </p:nvSpPr>
        <p:spPr/>
        <p:txBody>
          <a:bodyPr/>
          <a:lstStyle/>
          <a:p>
            <a:r>
              <a:rPr lang="en-US" dirty="0"/>
              <a:t>Influence plot</a:t>
            </a:r>
          </a:p>
        </p:txBody>
      </p:sp>
      <p:pic>
        <p:nvPicPr>
          <p:cNvPr id="5" name="Content Placeholder 4" descr="Chart&#10;&#10;Description automatically generated with medium confidence">
            <a:extLst>
              <a:ext uri="{FF2B5EF4-FFF2-40B4-BE49-F238E27FC236}">
                <a16:creationId xmlns:a16="http://schemas.microsoft.com/office/drawing/2014/main" id="{A5D3E185-F535-5D43-A9F6-C7D270F475B4}"/>
              </a:ext>
            </a:extLst>
          </p:cNvPr>
          <p:cNvPicPr>
            <a:picLocks noGrp="1" noChangeAspect="1"/>
          </p:cNvPicPr>
          <p:nvPr>
            <p:ph idx="1"/>
          </p:nvPr>
        </p:nvPicPr>
        <p:blipFill>
          <a:blip r:embed="rId3"/>
          <a:stretch>
            <a:fillRect/>
          </a:stretch>
        </p:blipFill>
        <p:spPr>
          <a:xfrm>
            <a:off x="2824436" y="2406931"/>
            <a:ext cx="6349349" cy="3963702"/>
          </a:xfrm>
        </p:spPr>
      </p:pic>
      <p:sp>
        <p:nvSpPr>
          <p:cNvPr id="6" name="Oval 5">
            <a:extLst>
              <a:ext uri="{FF2B5EF4-FFF2-40B4-BE49-F238E27FC236}">
                <a16:creationId xmlns:a16="http://schemas.microsoft.com/office/drawing/2014/main" id="{4C0E6B8E-582A-DF4D-ADCC-62D710D247CA}"/>
              </a:ext>
            </a:extLst>
          </p:cNvPr>
          <p:cNvSpPr/>
          <p:nvPr/>
        </p:nvSpPr>
        <p:spPr>
          <a:xfrm>
            <a:off x="8345347" y="2673752"/>
            <a:ext cx="532435" cy="4398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CFDDF58-F1FD-BC45-A06C-75A18F554D78}"/>
              </a:ext>
            </a:extLst>
          </p:cNvPr>
          <p:cNvCxnSpPr>
            <a:cxnSpLocks/>
          </p:cNvCxnSpPr>
          <p:nvPr/>
        </p:nvCxnSpPr>
        <p:spPr>
          <a:xfrm flipH="1">
            <a:off x="9005104" y="2893671"/>
            <a:ext cx="7176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597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124</TotalTime>
  <Words>548</Words>
  <Application>Microsoft Macintosh PowerPoint</Application>
  <PresentationFormat>Widescreen</PresentationFormat>
  <Paragraphs>36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Gill Sans MT</vt:lpstr>
      <vt:lpstr>Parcel</vt:lpstr>
      <vt:lpstr>Influence</vt:lpstr>
      <vt:lpstr>What is influence?</vt:lpstr>
      <vt:lpstr>Why use influence?</vt:lpstr>
      <vt:lpstr>Influence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dc:title>
  <dc:creator>Sheen Thusoo</dc:creator>
  <cp:lastModifiedBy>Sheen Thusoo</cp:lastModifiedBy>
  <cp:revision>12</cp:revision>
  <dcterms:created xsi:type="dcterms:W3CDTF">2021-10-27T02:04:58Z</dcterms:created>
  <dcterms:modified xsi:type="dcterms:W3CDTF">2021-10-27T04:44:17Z</dcterms:modified>
</cp:coreProperties>
</file>