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AF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48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11/14/21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11/14/21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11/14/21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5494-A74D-C34C-96CF-7005E06A4E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of significance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1694F-02EA-F346-9656-0CA6B83AF8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Sheen Thusoo</a:t>
            </a:r>
          </a:p>
          <a:p>
            <a:r>
              <a:rPr lang="en-US" dirty="0"/>
              <a:t>ID: 20728766</a:t>
            </a:r>
          </a:p>
        </p:txBody>
      </p:sp>
    </p:spTree>
    <p:extLst>
      <p:ext uri="{BB962C8B-B14F-4D97-AF65-F5344CB8AC3E}">
        <p14:creationId xmlns:p14="http://schemas.microsoft.com/office/powerpoint/2010/main" val="151477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2B37-2926-294B-8E20-6BA4FFDE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40601"/>
            <a:ext cx="7729728" cy="1188720"/>
          </a:xfrm>
        </p:spPr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9291F-C724-3D4A-8A64-7EF9A4BDC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941" y="2290803"/>
            <a:ext cx="9734308" cy="40173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Test of Significance</a:t>
            </a:r>
          </a:p>
          <a:p>
            <a:r>
              <a:rPr lang="en-US" dirty="0"/>
              <a:t>A formal process for comparing the observed data with a claim or null hypothesis </a:t>
            </a:r>
          </a:p>
          <a:p>
            <a:pPr lvl="1"/>
            <a:r>
              <a:rPr lang="en-US" dirty="0"/>
              <a:t>The truth of this hypothesis is assessed</a:t>
            </a:r>
          </a:p>
          <a:p>
            <a:r>
              <a:rPr lang="en-US" dirty="0"/>
              <a:t>For example, a null hypothesis H</a:t>
            </a:r>
            <a:r>
              <a:rPr lang="en-US" baseline="-25000" dirty="0"/>
              <a:t>0</a:t>
            </a:r>
            <a:r>
              <a:rPr lang="en-US" dirty="0"/>
              <a:t> could be</a:t>
            </a:r>
          </a:p>
          <a:p>
            <a:pPr lvl="1"/>
            <a:r>
              <a:rPr lang="en-US" dirty="0"/>
              <a:t>Sub-populations </a:t>
            </a:r>
            <a:r>
              <a:rPr lang="en-US" i="1" dirty="0"/>
              <a:t>P</a:t>
            </a:r>
            <a:r>
              <a:rPr lang="en-US" i="1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P</a:t>
            </a:r>
            <a:r>
              <a:rPr lang="en-US" i="1" baseline="-25000" dirty="0"/>
              <a:t>2  </a:t>
            </a:r>
            <a:r>
              <a:rPr lang="en-US" dirty="0"/>
              <a:t>were randomly drawn from the same Population</a:t>
            </a:r>
          </a:p>
          <a:p>
            <a:pPr lvl="1"/>
            <a:r>
              <a:rPr lang="en-US" dirty="0"/>
              <a:t>Sub-populations </a:t>
            </a:r>
            <a:r>
              <a:rPr lang="en-US" i="1" dirty="0"/>
              <a:t>P</a:t>
            </a:r>
            <a:r>
              <a:rPr lang="en-US" i="1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P</a:t>
            </a:r>
            <a:r>
              <a:rPr lang="en-US" i="1" baseline="-25000" dirty="0"/>
              <a:t>2  </a:t>
            </a:r>
            <a:r>
              <a:rPr lang="en-US" dirty="0"/>
              <a:t>were generated randomly</a:t>
            </a:r>
          </a:p>
          <a:p>
            <a:pPr lvl="1"/>
            <a:r>
              <a:rPr lang="en-US" dirty="0"/>
              <a:t>Sub-populations </a:t>
            </a:r>
            <a:r>
              <a:rPr lang="en-US" i="1" dirty="0"/>
              <a:t>P</a:t>
            </a:r>
            <a:r>
              <a:rPr lang="en-US" i="1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P</a:t>
            </a:r>
            <a:r>
              <a:rPr lang="en-US" i="1" baseline="-25000" dirty="0"/>
              <a:t>2  </a:t>
            </a:r>
            <a:r>
              <a:rPr lang="en-US" dirty="0"/>
              <a:t>were created by randomly assigning units in </a:t>
            </a:r>
            <a:r>
              <a:rPr lang="en-US"/>
              <a:t>one population </a:t>
            </a:r>
            <a:r>
              <a:rPr lang="en-US" dirty="0"/>
              <a:t>to each sub-population</a:t>
            </a:r>
          </a:p>
          <a:p>
            <a:r>
              <a:rPr lang="en-US" dirty="0"/>
              <a:t>A Discrepancy Measure </a:t>
            </a:r>
            <a:r>
              <a:rPr lang="en-US" i="1" dirty="0"/>
              <a:t>D(P</a:t>
            </a:r>
            <a:r>
              <a:rPr lang="en-US" i="1" baseline="-25000" dirty="0"/>
              <a:t>1, </a:t>
            </a:r>
            <a:r>
              <a:rPr lang="en-US" i="1" dirty="0"/>
              <a:t>P</a:t>
            </a:r>
            <a:r>
              <a:rPr lang="en-US" i="1" baseline="-25000" dirty="0"/>
              <a:t>2</a:t>
            </a:r>
            <a:r>
              <a:rPr lang="en-US" i="1" dirty="0"/>
              <a:t>) </a:t>
            </a:r>
            <a:r>
              <a:rPr lang="en-US" dirty="0"/>
              <a:t>helps us compare and quantify how inconsistent the data is with the null hypothesis </a:t>
            </a:r>
          </a:p>
          <a:p>
            <a:pPr lvl="1"/>
            <a:r>
              <a:rPr lang="en-US" i="1" dirty="0"/>
              <a:t>Ex: D(P</a:t>
            </a:r>
            <a:r>
              <a:rPr lang="en-US" i="1" baseline="-25000" dirty="0"/>
              <a:t>1, </a:t>
            </a:r>
            <a:r>
              <a:rPr lang="en-US" i="1" dirty="0"/>
              <a:t>P</a:t>
            </a:r>
            <a:r>
              <a:rPr lang="en-US" i="1" baseline="-25000" dirty="0"/>
              <a:t>2</a:t>
            </a:r>
            <a:r>
              <a:rPr lang="en-US" i="1" dirty="0"/>
              <a:t>) = | </a:t>
            </a:r>
            <a:r>
              <a:rPr lang="en-CA" dirty="0"/>
              <a:t>ȳ</a:t>
            </a:r>
            <a:r>
              <a:rPr lang="en-CA" baseline="-25000" dirty="0"/>
              <a:t>1 </a:t>
            </a:r>
            <a:r>
              <a:rPr lang="en-CA" dirty="0"/>
              <a:t>- ȳ</a:t>
            </a:r>
            <a:r>
              <a:rPr lang="en-CA" baseline="-25000" dirty="0"/>
              <a:t>2 </a:t>
            </a:r>
            <a:r>
              <a:rPr lang="en-CA" dirty="0"/>
              <a:t>|</a:t>
            </a:r>
          </a:p>
          <a:p>
            <a:r>
              <a:rPr lang="en-CA" dirty="0"/>
              <a:t>Result:  A p-value whose value indicates how strong the evidence is against H</a:t>
            </a:r>
            <a:r>
              <a:rPr lang="en-CA" baseline="-25000" dirty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67E5-6914-994C-9689-7E7FA36A4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665" y="602742"/>
            <a:ext cx="7729728" cy="1188720"/>
          </a:xfrm>
        </p:spPr>
        <p:txBody>
          <a:bodyPr/>
          <a:lstStyle/>
          <a:p>
            <a:r>
              <a:rPr lang="en-US" dirty="0"/>
              <a:t>Mechanism/logic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5D627-6EBD-4548-91B1-0888E5B00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56836"/>
            <a:ext cx="7729728" cy="386692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State the Null Hypothesis H</a:t>
            </a:r>
            <a:r>
              <a:rPr lang="en-US" baseline="-25000" dirty="0"/>
              <a:t>0</a:t>
            </a:r>
            <a:endParaRPr lang="en-US" dirty="0"/>
          </a:p>
          <a:p>
            <a:pPr lvl="1"/>
            <a:r>
              <a:rPr lang="en-US" dirty="0"/>
              <a:t>Ex: P</a:t>
            </a:r>
            <a:r>
              <a:rPr lang="en-US" baseline="-25000" dirty="0"/>
              <a:t>1</a:t>
            </a:r>
            <a:r>
              <a:rPr lang="en-US" dirty="0"/>
              <a:t> (Fiction Books) and P</a:t>
            </a:r>
            <a:r>
              <a:rPr lang="en-US" baseline="-25000" dirty="0"/>
              <a:t>2</a:t>
            </a:r>
            <a:r>
              <a:rPr lang="en-US" dirty="0"/>
              <a:t> (Non-Fiction Books) are randomly drawn from the same population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Establish Measure of Discrepancy D(P</a:t>
            </a:r>
            <a:r>
              <a:rPr lang="en-US" baseline="-25000" dirty="0"/>
              <a:t>1</a:t>
            </a:r>
            <a:r>
              <a:rPr lang="en-US" dirty="0"/>
              <a:t>, P</a:t>
            </a:r>
            <a:r>
              <a:rPr lang="en-US" baseline="-25000" dirty="0"/>
              <a:t>2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Large values indicate evidence against H</a:t>
            </a:r>
            <a:r>
              <a:rPr lang="en-US" baseline="-25000" dirty="0"/>
              <a:t>0</a:t>
            </a:r>
            <a:endParaRPr lang="en-US" dirty="0"/>
          </a:p>
          <a:p>
            <a:pPr lvl="1"/>
            <a:r>
              <a:rPr lang="en-US" dirty="0"/>
              <a:t>Ex: D(P</a:t>
            </a:r>
            <a:r>
              <a:rPr lang="en-US" baseline="-25000" dirty="0"/>
              <a:t>1</a:t>
            </a:r>
            <a:r>
              <a:rPr lang="en-US" dirty="0"/>
              <a:t>, P</a:t>
            </a:r>
            <a:r>
              <a:rPr lang="en-US" baseline="-25000" dirty="0"/>
              <a:t>2</a:t>
            </a:r>
            <a:r>
              <a:rPr lang="en-US" dirty="0"/>
              <a:t>) = </a:t>
            </a:r>
            <a:r>
              <a:rPr lang="en-US" i="1" dirty="0"/>
              <a:t>| </a:t>
            </a:r>
            <a:r>
              <a:rPr lang="en-CA" dirty="0"/>
              <a:t>ȳ</a:t>
            </a:r>
            <a:r>
              <a:rPr lang="en-CA" baseline="-25000" dirty="0"/>
              <a:t>1 </a:t>
            </a:r>
            <a:r>
              <a:rPr lang="en-CA" dirty="0"/>
              <a:t>- ȳ</a:t>
            </a:r>
            <a:r>
              <a:rPr lang="en-CA" baseline="-25000" dirty="0"/>
              <a:t>2 </a:t>
            </a:r>
            <a:r>
              <a:rPr lang="en-CA" dirty="0"/>
              <a:t>|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Calculate Observed Discrepancy d</a:t>
            </a:r>
            <a:r>
              <a:rPr lang="en-CA" baseline="-25000" dirty="0"/>
              <a:t>obs</a:t>
            </a:r>
          </a:p>
          <a:p>
            <a:pPr lvl="1"/>
            <a:r>
              <a:rPr lang="en-US" dirty="0"/>
              <a:t>D(P</a:t>
            </a:r>
            <a:r>
              <a:rPr lang="en-US" baseline="-25000" dirty="0"/>
              <a:t>1</a:t>
            </a:r>
            <a:r>
              <a:rPr lang="en-US" dirty="0"/>
              <a:t>, P</a:t>
            </a:r>
            <a:r>
              <a:rPr lang="en-US" baseline="-25000" dirty="0"/>
              <a:t>2</a:t>
            </a:r>
            <a:r>
              <a:rPr lang="en-US" dirty="0"/>
              <a:t>) calculated on the unshuffled sub-populations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Shuffle Sub-Populations </a:t>
            </a:r>
            <a:r>
              <a:rPr lang="en-US" i="1" dirty="0"/>
              <a:t>M</a:t>
            </a:r>
            <a:r>
              <a:rPr lang="en-US" dirty="0"/>
              <a:t> times &amp; Calculate Observed p-value</a:t>
            </a:r>
          </a:p>
          <a:p>
            <a:pPr marL="571500" lvl="1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A6BB75-5E48-1045-9617-E6F0220A2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5766276"/>
            <a:ext cx="63246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0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6A9AE5-69DF-4153-B35A-94BDEF32E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9B5318-27A8-4E50-80D9-B92D4F28E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solidFill>
            <a:schemeClr val="bg1"/>
          </a:solidFill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D85CE18-CF0F-E543-BD88-4B3A7785D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01090"/>
              </p:ext>
            </p:extLst>
          </p:nvPr>
        </p:nvGraphicFramePr>
        <p:xfrm>
          <a:off x="1127929" y="1150748"/>
          <a:ext cx="9936143" cy="4556506"/>
        </p:xfrm>
        <a:graphic>
          <a:graphicData uri="http://schemas.openxmlformats.org/drawingml/2006/table">
            <a:tbl>
              <a:tblPr firstRow="1" bandRow="1"/>
              <a:tblGrid>
                <a:gridCol w="4408410">
                  <a:extLst>
                    <a:ext uri="{9D8B030D-6E8A-4147-A177-3AD203B41FA5}">
                      <a16:colId xmlns:a16="http://schemas.microsoft.com/office/drawing/2014/main" val="4093888232"/>
                    </a:ext>
                  </a:extLst>
                </a:gridCol>
                <a:gridCol w="5527733">
                  <a:extLst>
                    <a:ext uri="{9D8B030D-6E8A-4147-A177-3AD203B41FA5}">
                      <a16:colId xmlns:a16="http://schemas.microsoft.com/office/drawing/2014/main" val="3039406323"/>
                    </a:ext>
                  </a:extLst>
                </a:gridCol>
              </a:tblGrid>
              <a:tr h="681926">
                <a:tc>
                  <a:txBody>
                    <a:bodyPr/>
                    <a:lstStyle/>
                    <a:p>
                      <a:r>
                        <a:rPr lang="en-US" sz="3100"/>
                        <a:t>P-Value</a:t>
                      </a:r>
                    </a:p>
                  </a:txBody>
                  <a:tcPr marL="154983" marR="154983" marT="77492" marB="77492">
                    <a:solidFill>
                      <a:srgbClr val="9CAFB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100"/>
                        <a:t>Specification</a:t>
                      </a:r>
                    </a:p>
                  </a:txBody>
                  <a:tcPr marL="154983" marR="154983" marT="77492" marB="77492">
                    <a:solidFill>
                      <a:srgbClr val="9CAF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843373"/>
                  </a:ext>
                </a:extLst>
              </a:tr>
              <a:tr h="1146876">
                <a:tc>
                  <a:txBody>
                    <a:bodyPr/>
                    <a:lstStyle/>
                    <a:p>
                      <a:r>
                        <a:rPr lang="en-US" sz="3100"/>
                        <a:t>&lt; 0.001</a:t>
                      </a:r>
                    </a:p>
                  </a:txBody>
                  <a:tcPr marL="154983" marR="154983" marT="77492" marB="77492"/>
                </a:tc>
                <a:tc>
                  <a:txBody>
                    <a:bodyPr/>
                    <a:lstStyle/>
                    <a:p>
                      <a:r>
                        <a:rPr lang="en-US" sz="3100"/>
                        <a:t>Very strong evidence against H</a:t>
                      </a:r>
                      <a:r>
                        <a:rPr lang="en-US" sz="3100" baseline="-25000"/>
                        <a:t>0</a:t>
                      </a:r>
                      <a:endParaRPr lang="en-US" sz="3100"/>
                    </a:p>
                  </a:txBody>
                  <a:tcPr marL="154983" marR="154983" marT="77492" marB="77492"/>
                </a:tc>
                <a:extLst>
                  <a:ext uri="{0D108BD9-81ED-4DB2-BD59-A6C34878D82A}">
                    <a16:rowId xmlns:a16="http://schemas.microsoft.com/office/drawing/2014/main" val="4098861719"/>
                  </a:ext>
                </a:extLst>
              </a:tr>
              <a:tr h="681926">
                <a:tc>
                  <a:txBody>
                    <a:bodyPr/>
                    <a:lstStyle/>
                    <a:p>
                      <a:r>
                        <a:rPr lang="en-US" sz="3100" dirty="0"/>
                        <a:t>0.001 &lt; p-value &lt; 0.01</a:t>
                      </a:r>
                    </a:p>
                  </a:txBody>
                  <a:tcPr marL="154983" marR="154983" marT="77492" marB="77492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Strong evidence against H</a:t>
                      </a:r>
                      <a:r>
                        <a:rPr lang="en-US" sz="3100" baseline="-25000" dirty="0"/>
                        <a:t>0</a:t>
                      </a:r>
                      <a:endParaRPr lang="en-US" sz="3100" dirty="0"/>
                    </a:p>
                  </a:txBody>
                  <a:tcPr marL="154983" marR="154983" marT="77492" marB="77492"/>
                </a:tc>
                <a:extLst>
                  <a:ext uri="{0D108BD9-81ED-4DB2-BD59-A6C34878D82A}">
                    <a16:rowId xmlns:a16="http://schemas.microsoft.com/office/drawing/2014/main" val="3687345594"/>
                  </a:ext>
                </a:extLst>
              </a:tr>
              <a:tr h="6819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/>
                        <a:t>0.01 &lt; p-value &lt; 0.05</a:t>
                      </a:r>
                    </a:p>
                  </a:txBody>
                  <a:tcPr marL="154983" marR="154983" marT="77492" marB="77492"/>
                </a:tc>
                <a:tc>
                  <a:txBody>
                    <a:bodyPr/>
                    <a:lstStyle/>
                    <a:p>
                      <a:r>
                        <a:rPr lang="en-US" sz="3100"/>
                        <a:t>Evidence against H</a:t>
                      </a:r>
                      <a:r>
                        <a:rPr lang="en-US" sz="3100" baseline="-25000"/>
                        <a:t>0</a:t>
                      </a:r>
                      <a:endParaRPr lang="en-US" sz="3100"/>
                    </a:p>
                  </a:txBody>
                  <a:tcPr marL="154983" marR="154983" marT="77492" marB="77492"/>
                </a:tc>
                <a:extLst>
                  <a:ext uri="{0D108BD9-81ED-4DB2-BD59-A6C34878D82A}">
                    <a16:rowId xmlns:a16="http://schemas.microsoft.com/office/drawing/2014/main" val="523213840"/>
                  </a:ext>
                </a:extLst>
              </a:tr>
              <a:tr h="6819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/>
                        <a:t>0.05 &lt; p-value &lt; 0.1</a:t>
                      </a:r>
                    </a:p>
                  </a:txBody>
                  <a:tcPr marL="154983" marR="154983" marT="77492" marB="774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/>
                        <a:t>Weak evidence against H</a:t>
                      </a:r>
                      <a:r>
                        <a:rPr lang="en-US" sz="3100" baseline="-25000"/>
                        <a:t>0</a:t>
                      </a:r>
                      <a:endParaRPr lang="en-US" sz="3100"/>
                    </a:p>
                  </a:txBody>
                  <a:tcPr marL="154983" marR="154983" marT="77492" marB="77492"/>
                </a:tc>
                <a:extLst>
                  <a:ext uri="{0D108BD9-81ED-4DB2-BD59-A6C34878D82A}">
                    <a16:rowId xmlns:a16="http://schemas.microsoft.com/office/drawing/2014/main" val="3537194545"/>
                  </a:ext>
                </a:extLst>
              </a:tr>
              <a:tr h="681926">
                <a:tc>
                  <a:txBody>
                    <a:bodyPr/>
                    <a:lstStyle/>
                    <a:p>
                      <a:r>
                        <a:rPr lang="en-US" sz="3100" dirty="0"/>
                        <a:t>p-value &gt; 0.1</a:t>
                      </a:r>
                    </a:p>
                  </a:txBody>
                  <a:tcPr marL="154983" marR="154983" marT="77492" marB="774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dirty="0"/>
                        <a:t>No evidence against H</a:t>
                      </a:r>
                      <a:r>
                        <a:rPr lang="en-US" sz="3100" baseline="-25000" dirty="0"/>
                        <a:t>0</a:t>
                      </a:r>
                      <a:endParaRPr lang="en-US" sz="3100" dirty="0"/>
                    </a:p>
                  </a:txBody>
                  <a:tcPr marL="154983" marR="154983" marT="77492" marB="77492"/>
                </a:tc>
                <a:extLst>
                  <a:ext uri="{0D108BD9-81ED-4DB2-BD59-A6C34878D82A}">
                    <a16:rowId xmlns:a16="http://schemas.microsoft.com/office/drawing/2014/main" val="2733073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9132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86</TotalTime>
  <Words>252</Words>
  <Application>Microsoft Macintosh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Test of significance</vt:lpstr>
      <vt:lpstr>Concept</vt:lpstr>
      <vt:lpstr>Mechanism/logic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of significance</dc:title>
  <dc:creator>Sheen Thusoo</dc:creator>
  <cp:lastModifiedBy>Sheen Thusoo</cp:lastModifiedBy>
  <cp:revision>11</cp:revision>
  <cp:lastPrinted>2021-11-15T00:15:33Z</cp:lastPrinted>
  <dcterms:created xsi:type="dcterms:W3CDTF">2021-11-15T00:05:04Z</dcterms:created>
  <dcterms:modified xsi:type="dcterms:W3CDTF">2021-11-15T01:31:42Z</dcterms:modified>
</cp:coreProperties>
</file>