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2" r:id="rId4"/>
    <p:sldId id="264" r:id="rId5"/>
    <p:sldId id="259" r:id="rId6"/>
    <p:sldId id="263" r:id="rId7"/>
    <p:sldId id="271" r:id="rId8"/>
    <p:sldId id="277" r:id="rId9"/>
    <p:sldId id="278" r:id="rId10"/>
    <p:sldId id="270" r:id="rId11"/>
    <p:sldId id="261" r:id="rId12"/>
    <p:sldId id="272" r:id="rId13"/>
    <p:sldId id="260" r:id="rId14"/>
    <p:sldId id="279" r:id="rId15"/>
    <p:sldId id="274" r:id="rId16"/>
    <p:sldId id="273" r:id="rId17"/>
    <p:sldId id="280" r:id="rId18"/>
    <p:sldId id="276" r:id="rId19"/>
    <p:sldId id="265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1109" autoAdjust="0"/>
  </p:normalViewPr>
  <p:slideViewPr>
    <p:cSldViewPr>
      <p:cViewPr varScale="1">
        <p:scale>
          <a:sx n="95" d="100"/>
          <a:sy n="95" d="100"/>
        </p:scale>
        <p:origin x="-14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DEEEA6-EF7B-4EB6-95E7-0E6CA2AD5CC1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79EA0D-AF9E-4D5C-9886-432F03A8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Real-world experiments demonstrate pathological bursting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EA0D-AF9E-4D5C-9886-432F03A8F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original version was based on a multi-purpose simulator (CSIM), customized for specific neuron types and included C functions that re-implemented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functionality. Later versions removed dependencies on CSIM, re-wrote random number generation to retrieve a more normalized set of values, and added multi-threaded features for parallelizable blocks.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beginning, a single thread was used to run the entire simulator. Later, the </a:t>
            </a:r>
            <a:r>
              <a:rPr lang="en-US" baseline="0" dirty="0" err="1" smtClean="0"/>
              <a:t>OpenMP</a:t>
            </a:r>
            <a:r>
              <a:rPr lang="en-US" baseline="0" dirty="0" smtClean="0"/>
              <a:t> threading library was used to parallelize portions of the simulation. In 2008, some investigation was done towards a distributed version using </a:t>
            </a:r>
            <a:r>
              <a:rPr lang="en-US" baseline="0" dirty="0" err="1" smtClean="0"/>
              <a:t>UWAgent</a:t>
            </a:r>
            <a:r>
              <a:rPr lang="en-US" baseline="0" dirty="0" smtClean="0"/>
              <a:t> service host technology.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Between 2008 and 2009, CSIM library functions were removed and replaced with native C++ functions. The behavior of the simulator changed slightly during the rewrite.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Recently, the UWB acquired an NVIDIA Tesla C1060 GPGPU (general-purpose GPU). This multiprocessor allows up to 30,000 simultaneous threads to perform floating point operations. This new opportunity should enable the simulation to resolve the single-threaded performance bottleneck.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EA0D-AF9E-4D5C-9886-432F03A8F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beginning, and elegant and sufficient design</a:t>
            </a:r>
          </a:p>
          <a:p>
            <a:r>
              <a:rPr lang="en-US" dirty="0" smtClean="0"/>
              <a:t>Later</a:t>
            </a:r>
            <a:r>
              <a:rPr lang="en-US" baseline="0" dirty="0" smtClean="0"/>
              <a:t>, maintainability became difficult. The Network class grew in size. </a:t>
            </a:r>
          </a:p>
          <a:p>
            <a:r>
              <a:rPr lang="en-US" baseline="0" dirty="0" smtClean="0"/>
              <a:t>Added code lumped together implementation-specific code with implementation-agnostic simulation steps. </a:t>
            </a:r>
          </a:p>
          <a:p>
            <a:r>
              <a:rPr lang="en-US" baseline="0" dirty="0" smtClean="0"/>
              <a:t>Lots of duplicate code with only minor changes, requiring all bug fixes to be made in multiple places.</a:t>
            </a:r>
          </a:p>
          <a:p>
            <a:r>
              <a:rPr lang="en-US" baseline="0" dirty="0" smtClean="0"/>
              <a:t>Parameters were passed individually, requiring one change per implementation-specific prototype when adding functionality.</a:t>
            </a:r>
          </a:p>
          <a:p>
            <a:r>
              <a:rPr lang="en-US" baseline="0" dirty="0" smtClean="0"/>
              <a:t>Harder for multiple people to work on separate features with all code in the same file.</a:t>
            </a:r>
          </a:p>
          <a:p>
            <a:r>
              <a:rPr lang="en-US" baseline="0" dirty="0" smtClean="0"/>
              <a:t>Network would only grow more unwieldy with future features.</a:t>
            </a:r>
          </a:p>
          <a:p>
            <a:r>
              <a:rPr lang="en-US" baseline="0" dirty="0" smtClean="0"/>
              <a:t>Another layer of abstraction was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EA0D-AF9E-4D5C-9886-432F03A8F0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r>
              <a:rPr lang="en-US" dirty="0" smtClean="0"/>
              <a:t>Move parameter list into </a:t>
            </a:r>
            <a:r>
              <a:rPr lang="en-US" dirty="0" err="1" smtClean="0"/>
              <a:t>SimulationInfo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endParaRPr lang="en-US" baseline="0" dirty="0" smtClean="0"/>
          </a:p>
          <a:p>
            <a:pPr marL="232943" indent="-232943">
              <a:buAutoNum type="arabicPeriod"/>
            </a:pPr>
            <a:r>
              <a:rPr lang="en-US" baseline="0" dirty="0" smtClean="0"/>
              <a:t>Create </a:t>
            </a:r>
            <a:r>
              <a:rPr lang="en-US" baseline="0" dirty="0" err="1" smtClean="0"/>
              <a:t>ISimulation</a:t>
            </a:r>
            <a:r>
              <a:rPr lang="en-US" baseline="0" dirty="0" smtClean="0"/>
              <a:t> interface (abstract class) to hold implementation specifics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Create classes that implement </a:t>
            </a:r>
            <a:r>
              <a:rPr lang="en-US" baseline="0" dirty="0" err="1" smtClean="0"/>
              <a:t>ISimulation</a:t>
            </a:r>
            <a:r>
              <a:rPr lang="en-US" baseline="0" dirty="0" smtClean="0"/>
              <a:t> in their own way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Use polymorphism to run-time instantiate correct implementation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Hide implementation-specific </a:t>
            </a:r>
            <a:r>
              <a:rPr lang="en-US" baseline="0" dirty="0" err="1" smtClean="0"/>
              <a:t>structs</a:t>
            </a:r>
            <a:endParaRPr lang="en-US" baseline="0" dirty="0" smtClean="0"/>
          </a:p>
          <a:p>
            <a:pPr marL="232943" indent="-232943">
              <a:buAutoNum type="arabicPeriod"/>
            </a:pPr>
            <a:endParaRPr lang="en-US" baseline="0" dirty="0" smtClean="0"/>
          </a:p>
          <a:p>
            <a:r>
              <a:rPr lang="en-US" baseline="0" dirty="0" smtClean="0"/>
              <a:t>Hides implementation, enables multi-user contributions, and eases future feature additions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EA0D-AF9E-4D5C-9886-432F03A8F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EA0D-AF9E-4D5C-9886-432F03A8F0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8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yet know the reasons for the functionality differe</a:t>
            </a:r>
            <a:r>
              <a:rPr lang="en-US" baseline="0" dirty="0" smtClean="0"/>
              <a:t>nces between 2008 and 2009, but we have at least confirmed that no substantial behavioral differences were introduced in the process of code cleanup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EA0D-AF9E-4D5C-9886-432F03A8F0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charts represent the firing rates of individual neurons over time. Large spikes of many numbers of neurons represent</a:t>
            </a:r>
            <a:r>
              <a:rPr lang="en-US" baseline="0" dirty="0" smtClean="0"/>
              <a:t> pathological bursting or “epileptic” behavior.</a:t>
            </a:r>
            <a:endParaRPr lang="en-US" dirty="0" smtClean="0"/>
          </a:p>
          <a:p>
            <a:r>
              <a:rPr lang="en-US" dirty="0" smtClean="0"/>
              <a:t>Different behavior for identical parameters over the years</a:t>
            </a:r>
          </a:p>
          <a:p>
            <a:r>
              <a:rPr lang="en-US" dirty="0" smtClean="0"/>
              <a:t>Biggest differences seen between 2008 and 2009 versions, during the rewrite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EA0D-AF9E-4D5C-9886-432F03A8F0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3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on Mac OS more</a:t>
            </a:r>
            <a:r>
              <a:rPr lang="en-US" baseline="0" dirty="0" smtClean="0"/>
              <a:t> closely resemble expected simulation results with CSIM-related code versions</a:t>
            </a:r>
          </a:p>
          <a:p>
            <a:r>
              <a:rPr lang="en-US" baseline="0" dirty="0" smtClean="0"/>
              <a:t>After 2008 (clean rewrite), OS differences disappear, but so do the expected simulation results.</a:t>
            </a:r>
          </a:p>
          <a:p>
            <a:r>
              <a:rPr lang="en-US" baseline="0" dirty="0" smtClean="0"/>
              <a:t>The reason for such dramatic behavioral differences between operating systems is not currently 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EA0D-AF9E-4D5C-9886-432F03A8F0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0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Single-precision</a:t>
            </a:r>
            <a:r>
              <a:rPr lang="en-US" baseline="0" dirty="0" smtClean="0"/>
              <a:t> shows slightly different behavior. The firing rate plots move within similar ranges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EA0D-AF9E-4D5C-9886-432F03A8F0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1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BC84-9C5A-493A-BAF5-E4935A1E2CD5}" type="datetimeFigureOut">
              <a:rPr lang="en-US" smtClean="0"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B0FA1-56CD-4ADA-A33A-FFB5B196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the Care and Feeding of Codebases:</a:t>
            </a:r>
            <a:br>
              <a:rPr lang="en-US" dirty="0" smtClean="0"/>
            </a:br>
            <a:r>
              <a:rPr lang="en-US" sz="2700" dirty="0" err="1" smtClean="0"/>
              <a:t>BrainGrid</a:t>
            </a:r>
            <a:r>
              <a:rPr lang="en-US" sz="2700" dirty="0" smtClean="0"/>
              <a:t> past, present, and future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University of Washington, Bothell</a:t>
            </a:r>
          </a:p>
          <a:p>
            <a:r>
              <a:rPr lang="en-US" dirty="0" smtClean="0"/>
              <a:t>CSS 497</a:t>
            </a:r>
          </a:p>
          <a:p>
            <a:r>
              <a:rPr lang="en-US" dirty="0" smtClean="0"/>
              <a:t>Ethan Crawford</a:t>
            </a:r>
          </a:p>
          <a:p>
            <a:r>
              <a:rPr lang="en-US" dirty="0" smtClean="0"/>
              <a:t>June 4, 2010</a:t>
            </a:r>
            <a:endParaRPr lang="en-US" dirty="0"/>
          </a:p>
        </p:txBody>
      </p:sp>
      <p:pic>
        <p:nvPicPr>
          <p:cNvPr id="2050" name="Picture 2" descr="C:\Users\ethancr\Desktop\CSS_497\BrainGrid\documentation\UWB_CSS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20859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thancr\Desktop\CSS_497\BrainGrid\documentation\biocomputing_lab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685800"/>
            <a:ext cx="4410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different implementations</a:t>
            </a:r>
          </a:p>
          <a:p>
            <a:r>
              <a:rPr lang="en-US" dirty="0" smtClean="0"/>
              <a:t>Isolate immutable logic from implementation specifics</a:t>
            </a:r>
          </a:p>
          <a:p>
            <a:r>
              <a:rPr lang="en-US" dirty="0" smtClean="0"/>
              <a:t>Supported in C++ with pure virtual methods</a:t>
            </a:r>
            <a:br>
              <a:rPr lang="en-US" dirty="0" smtClean="0"/>
            </a:br>
            <a:r>
              <a:rPr lang="en-US" dirty="0" smtClean="0"/>
              <a:t>( = 0;)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</a:t>
            </a:r>
            <a:r>
              <a:rPr lang="en-US" sz="23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include</a:t>
            </a:r>
            <a:r>
              <a:rPr lang="en-US" sz="23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300" dirty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2300" dirty="0" err="1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SimulationInfo.h</a:t>
            </a:r>
            <a:r>
              <a:rPr lang="en-US" sz="2300" dirty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class</a:t>
            </a:r>
            <a:r>
              <a:rPr lang="en-US" sz="23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300" dirty="0" err="1">
                <a:latin typeface="Courier New"/>
                <a:ea typeface="Calibri"/>
                <a:cs typeface="Times New Roman"/>
              </a:rPr>
              <a:t>ISimulation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urier New"/>
                <a:ea typeface="Calibri"/>
                <a:cs typeface="Times New Roman"/>
              </a:rPr>
              <a:t>{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2300" dirty="0">
                <a:latin typeface="Courier New"/>
                <a:ea typeface="Calibri"/>
                <a:cs typeface="Times New Roman"/>
              </a:rPr>
              <a:t>: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sz="23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virtual</a:t>
            </a:r>
            <a:r>
              <a:rPr lang="en-US" sz="2300" dirty="0">
                <a:latin typeface="Courier New"/>
                <a:ea typeface="Calibri"/>
                <a:cs typeface="Times New Roman"/>
              </a:rPr>
              <a:t> ~</a:t>
            </a:r>
            <a:r>
              <a:rPr lang="en-US" sz="2300" dirty="0" err="1">
                <a:latin typeface="Courier New"/>
                <a:ea typeface="Calibri"/>
                <a:cs typeface="Times New Roman"/>
              </a:rPr>
              <a:t>ISimulation</a:t>
            </a:r>
            <a:r>
              <a:rPr lang="en-US" sz="2300" dirty="0">
                <a:latin typeface="Courier New"/>
                <a:ea typeface="Calibri"/>
                <a:cs typeface="Times New Roman"/>
              </a:rPr>
              <a:t>() {}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sz="23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virtual</a:t>
            </a:r>
            <a:r>
              <a:rPr lang="en-US" sz="23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23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300" dirty="0" err="1">
                <a:latin typeface="Courier New"/>
                <a:ea typeface="Calibri"/>
                <a:cs typeface="Times New Roman"/>
              </a:rPr>
              <a:t>advanceUntilGrowth</a:t>
            </a:r>
            <a:r>
              <a:rPr lang="en-US" sz="23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2300" dirty="0" err="1">
                <a:latin typeface="Courier New"/>
                <a:ea typeface="Calibri"/>
                <a:cs typeface="Times New Roman"/>
              </a:rPr>
              <a:t>SimulationInfo</a:t>
            </a:r>
            <a:r>
              <a:rPr lang="en-US" sz="2300" dirty="0">
                <a:latin typeface="Courier New"/>
                <a:ea typeface="Calibri"/>
                <a:cs typeface="Times New Roman"/>
              </a:rPr>
              <a:t>* psi) = 0;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latin typeface="Courier New"/>
                <a:ea typeface="Calibri"/>
                <a:cs typeface="Times New Roman"/>
              </a:rPr>
              <a:t>};</a:t>
            </a:r>
            <a:r>
              <a:rPr lang="en-US" sz="2300" dirty="0">
                <a:ea typeface="Calibri"/>
                <a:cs typeface="Times New Roman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Enlist, make changes, check in</a:t>
            </a:r>
          </a:p>
          <a:p>
            <a:r>
              <a:rPr lang="en-US" dirty="0" smtClean="0"/>
              <a:t>Multiple users can work in the same file and merge changes at check-in time</a:t>
            </a:r>
          </a:p>
          <a:p>
            <a:r>
              <a:rPr lang="en-US" dirty="0" smtClean="0"/>
              <a:t>Server-side repository containing full change history – changes can be tracked and backed out</a:t>
            </a:r>
          </a:p>
          <a:p>
            <a:r>
              <a:rPr lang="en-US" dirty="0" smtClean="0"/>
              <a:t>Linux, Mac, and Windows clients</a:t>
            </a:r>
          </a:p>
          <a:p>
            <a:r>
              <a:rPr lang="en-US" dirty="0" smtClean="0"/>
              <a:t>Maintained on University </a:t>
            </a:r>
            <a:r>
              <a:rPr lang="en-US" dirty="0" err="1" smtClean="0"/>
              <a:t>biocomp</a:t>
            </a:r>
            <a:r>
              <a:rPr lang="en-US" dirty="0" smtClean="0"/>
              <a:t> research server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C:\Users\ethancr\Desktop\CSS_497\subver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5864225" cy="80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Informative comments</a:t>
            </a:r>
          </a:p>
          <a:p>
            <a:r>
              <a:rPr lang="en-US" dirty="0" smtClean="0"/>
              <a:t>Semantic consistency</a:t>
            </a:r>
          </a:p>
          <a:p>
            <a:r>
              <a:rPr lang="en-US" dirty="0" smtClean="0"/>
              <a:t>Stylistic consistency</a:t>
            </a:r>
          </a:p>
          <a:p>
            <a:pPr lvl="1"/>
            <a:r>
              <a:rPr lang="en-US" dirty="0" smtClean="0"/>
              <a:t>m_ prefix for class </a:t>
            </a:r>
            <a:br>
              <a:rPr lang="en-US" dirty="0" smtClean="0"/>
            </a:b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g_ prefix for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lvl="1"/>
            <a:r>
              <a:rPr lang="en-US" dirty="0" smtClean="0"/>
              <a:t>‘p’ prefix for pointers</a:t>
            </a:r>
          </a:p>
          <a:p>
            <a:r>
              <a:rPr lang="en-US" dirty="0" smtClean="0"/>
              <a:t>Parameter passing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struct</a:t>
            </a:r>
            <a:r>
              <a:rPr lang="en-US" dirty="0" smtClean="0"/>
              <a:t> containers when many parameters are needed</a:t>
            </a:r>
          </a:p>
          <a:p>
            <a:endParaRPr lang="en-US" dirty="0"/>
          </a:p>
        </p:txBody>
      </p:sp>
      <p:pic>
        <p:nvPicPr>
          <p:cNvPr id="9218" name="Picture 2" descr="C:\Users\ethancr\Desktop\CSS_497\cleanco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31" y="1218883"/>
            <a:ext cx="4340869" cy="38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Validate functionality</a:t>
            </a:r>
          </a:p>
          <a:p>
            <a:pPr lvl="1"/>
            <a:r>
              <a:rPr lang="en-US" dirty="0"/>
              <a:t>Enhance </a:t>
            </a:r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Add fixed layout support</a:t>
            </a:r>
            <a:endParaRPr lang="en-US" dirty="0" smtClean="0"/>
          </a:p>
          <a:p>
            <a:r>
              <a:rPr lang="en-US" dirty="0" smtClean="0"/>
              <a:t>Increase </a:t>
            </a:r>
            <a:r>
              <a:rPr lang="en-US" dirty="0"/>
              <a:t>maintainability</a:t>
            </a:r>
          </a:p>
          <a:p>
            <a:pPr lvl="1"/>
            <a:r>
              <a:rPr lang="en-US" dirty="0"/>
              <a:t>Improve documentation</a:t>
            </a:r>
          </a:p>
          <a:p>
            <a:r>
              <a:rPr lang="en-US" dirty="0" smtClean="0"/>
              <a:t>Evaluate </a:t>
            </a:r>
            <a:r>
              <a:rPr lang="en-US" dirty="0"/>
              <a:t>single vs. double-precision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ethancr\Desktop\CSS_497\challen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276912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Versions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 file format is identical, so side-by-side comparisons are possible</a:t>
            </a:r>
          </a:p>
          <a:p>
            <a:r>
              <a:rPr lang="en-US" dirty="0" smtClean="0"/>
              <a:t>600 growth </a:t>
            </a:r>
            <a:r>
              <a:rPr lang="en-US" dirty="0" smtClean="0"/>
              <a:t>cycles</a:t>
            </a:r>
            <a:endParaRPr lang="en-US" dirty="0" smtClean="0"/>
          </a:p>
          <a:p>
            <a:r>
              <a:rPr lang="en-US" dirty="0" smtClean="0"/>
              <a:t>Only 2</a:t>
            </a:r>
            <a:r>
              <a:rPr lang="en-US" dirty="0" smtClean="0"/>
              <a:t>% </a:t>
            </a:r>
            <a:r>
              <a:rPr lang="en-US" dirty="0" smtClean="0"/>
              <a:t>inhibitory neurons </a:t>
            </a:r>
            <a:r>
              <a:rPr lang="en-US" dirty="0" smtClean="0"/>
              <a:t>(bursting expected)</a:t>
            </a:r>
          </a:p>
          <a:p>
            <a:r>
              <a:rPr lang="en-US" dirty="0" smtClean="0"/>
              <a:t>4 versions analyzed (2007, 2008, 2009, 2010)</a:t>
            </a:r>
          </a:p>
          <a:p>
            <a:r>
              <a:rPr lang="en-US" dirty="0" smtClean="0"/>
              <a:t>Interesting differences from identical inputs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3074" name="Picture 2" descr="C:\Users\ethancr\Desktop\CSS_497\mirroruniver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4114800" cy="40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Goal:</a:t>
            </a:r>
            <a:br>
              <a:rPr lang="en-US" dirty="0" smtClean="0"/>
            </a:br>
            <a:r>
              <a:rPr lang="en-US" dirty="0" smtClean="0"/>
              <a:t>First, Do No 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C:\Users\ethancr\Desktop\CSS_497\2009_linu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877175" cy="221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ethancr\Desktop\CSS_497\2010_linu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65564"/>
            <a:ext cx="7877175" cy="21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2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Hat Enterprise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8" name="Picture 4" descr="C:\Users\ethancr\Desktop\CSS_497\2009_linu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3" y="4800600"/>
            <a:ext cx="7161068" cy="20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ethancr\Desktop\CSS_497\2008_linu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59" y="3048000"/>
            <a:ext cx="7113175" cy="19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ethancr\Desktop\CSS_497\2007_linu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143000"/>
            <a:ext cx="7204364" cy="20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thancr\Desktop\CSS_497\RedHatFedora_185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914400" cy="76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ethancr\Desktop\CSS_497\os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2" y="533400"/>
            <a:ext cx="719138" cy="63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thancr\Desktop\CSS_497\2007_MAC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85225"/>
            <a:ext cx="7277930" cy="17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thancr\Desktop\CSS_497\2008_MACO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8150"/>
            <a:ext cx="7285086" cy="18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ethancr\Desktop\CSS_497\2009_MACO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6" y="4966625"/>
            <a:ext cx="7070398" cy="17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thancr\Desktop\CSS_497\2010_linux_singlepreci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92306"/>
            <a:ext cx="7177743" cy="18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vs. Double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Single-precision (float)</a:t>
            </a:r>
            <a:endParaRPr lang="en-US" sz="24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4009287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Double-precision (double)</a:t>
            </a:r>
            <a:endParaRPr lang="en-US" sz="2400" dirty="0"/>
          </a:p>
        </p:txBody>
      </p:sp>
      <p:pic>
        <p:nvPicPr>
          <p:cNvPr id="1028" name="Picture 4" descr="C:\Users\ethancr\Desktop\CSS_497\2010_linu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66487"/>
            <a:ext cx="7156276" cy="178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ethancr\Desktop\CSS_497\hover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34001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Full validation of behavioral </a:t>
            </a:r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Platform differences</a:t>
            </a:r>
          </a:p>
          <a:p>
            <a:pPr lvl="1"/>
            <a:r>
              <a:rPr lang="en-US" dirty="0" smtClean="0"/>
              <a:t>Comparing real-world data to simulation results</a:t>
            </a:r>
          </a:p>
          <a:p>
            <a:r>
              <a:rPr lang="en-US" dirty="0" smtClean="0"/>
              <a:t>Continued features to enhance reproducibility</a:t>
            </a:r>
          </a:p>
          <a:p>
            <a:pPr lvl="1"/>
            <a:r>
              <a:rPr lang="en-US" dirty="0"/>
              <a:t>Random number </a:t>
            </a:r>
            <a:r>
              <a:rPr lang="en-US" dirty="0" smtClean="0"/>
              <a:t>seeding</a:t>
            </a:r>
            <a:endParaRPr lang="en-US" dirty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GPGPU with 30,000 </a:t>
            </a:r>
            <a:r>
              <a:rPr lang="en-US" dirty="0"/>
              <a:t>simultaneous </a:t>
            </a:r>
            <a:r>
              <a:rPr lang="en-US" dirty="0" smtClean="0"/>
              <a:t>threads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thancr\Desktop\CSS_497\neu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724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BrainGrid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of ex-vivo cortical tissue</a:t>
            </a:r>
          </a:p>
          <a:p>
            <a:r>
              <a:rPr lang="en-US" dirty="0" smtClean="0"/>
              <a:t>Formal spiking neuron model (Leaky Integrate and Fire) used to model neuron behavior</a:t>
            </a:r>
          </a:p>
          <a:p>
            <a:r>
              <a:rPr lang="en-US" dirty="0" smtClean="0"/>
              <a:t>Regular 10x10 neuron arrangement</a:t>
            </a:r>
          </a:p>
          <a:p>
            <a:r>
              <a:rPr lang="en-US" dirty="0" smtClean="0"/>
              <a:t>Runs at 100x “real-world” speed</a:t>
            </a:r>
          </a:p>
          <a:p>
            <a:r>
              <a:rPr lang="en-US" dirty="0" smtClean="0"/>
              <a:t>Models neuron growth and spiking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ethancr\Desktop\CSS_497\ratneur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495800" cy="349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Ex-vivo Cortical Tissue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Cultures of rat embryo cortical neurons grown on multi-electrode arrays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10x10 grid takes 6-8 hours for 300 cycle simulation on a single </a:t>
            </a:r>
            <a:r>
              <a:rPr lang="en-US" sz="2400" dirty="0" smtClean="0"/>
              <a:t>CPU</a:t>
            </a:r>
            <a:endParaRPr lang="en-US" sz="2400" dirty="0"/>
          </a:p>
          <a:p>
            <a:r>
              <a:rPr lang="en-US" sz="2400" dirty="0"/>
              <a:t>100x100 grid </a:t>
            </a:r>
            <a:r>
              <a:rPr lang="en-US" sz="2400" dirty="0" smtClean="0"/>
              <a:t>could take more than a month of continuous processing</a:t>
            </a:r>
          </a:p>
          <a:p>
            <a:r>
              <a:rPr lang="en-US" sz="2400" dirty="0" smtClean="0"/>
              <a:t>New approaches needed</a:t>
            </a:r>
            <a:endParaRPr lang="en-US" sz="2400" dirty="0"/>
          </a:p>
        </p:txBody>
      </p:sp>
      <p:pic>
        <p:nvPicPr>
          <p:cNvPr id="4098" name="Picture 2" descr="C:\Users\ethancr\Desktop\CSS_497\dirtp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0"/>
            <a:ext cx="3911600" cy="2933700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9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65277"/>
            <a:ext cx="4572000" cy="3187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 versions</a:t>
            </a:r>
          </a:p>
          <a:p>
            <a:pPr lvl="1"/>
            <a:r>
              <a:rPr lang="en-US" dirty="0" smtClean="0"/>
              <a:t>CSIM, hybrid, </a:t>
            </a:r>
            <a:br>
              <a:rPr lang="en-US" dirty="0" smtClean="0"/>
            </a:br>
            <a:r>
              <a:rPr lang="en-US" dirty="0" smtClean="0"/>
              <a:t>rewrite, refactored</a:t>
            </a:r>
          </a:p>
          <a:p>
            <a:r>
              <a:rPr lang="en-US" dirty="0" smtClean="0"/>
              <a:t>3 approaches</a:t>
            </a:r>
          </a:p>
          <a:p>
            <a:pPr lvl="1"/>
            <a:r>
              <a:rPr lang="en-US" dirty="0" smtClean="0"/>
              <a:t>Single-threaded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multi-thread</a:t>
            </a:r>
            <a:r>
              <a:rPr lang="en-US" dirty="0" smtClean="0">
                <a:solidFill>
                  <a:schemeClr val="bg1"/>
                </a:solidFill>
              </a:rPr>
              <a:t>ed</a:t>
            </a:r>
          </a:p>
          <a:p>
            <a:pPr lvl="1"/>
            <a:r>
              <a:rPr lang="en-US" dirty="0" err="1" smtClean="0"/>
              <a:t>UWAgent</a:t>
            </a:r>
            <a:r>
              <a:rPr lang="en-US" dirty="0" smtClean="0"/>
              <a:t> distributed</a:t>
            </a:r>
          </a:p>
          <a:p>
            <a:r>
              <a:rPr lang="en-US" dirty="0" smtClean="0"/>
              <a:t>2 separate codebases</a:t>
            </a:r>
          </a:p>
          <a:p>
            <a:r>
              <a:rPr lang="en-US" dirty="0" smtClean="0"/>
              <a:t>1 new opportunity</a:t>
            </a:r>
          </a:p>
          <a:p>
            <a:pPr lvl="1"/>
            <a:r>
              <a:rPr lang="en-US" dirty="0" smtClean="0"/>
              <a:t>NVIDIA GPGPU (Tesla C1060)</a:t>
            </a:r>
          </a:p>
        </p:txBody>
      </p:sp>
    </p:spTree>
    <p:extLst>
      <p:ext uri="{BB962C8B-B14F-4D97-AF65-F5344CB8AC3E}">
        <p14:creationId xmlns:p14="http://schemas.microsoft.com/office/powerpoint/2010/main" val="35589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ethancr\Desktop\CSS_497\re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63" y="152400"/>
            <a:ext cx="2628137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Philosophy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a research tool</a:t>
            </a:r>
          </a:p>
          <a:p>
            <a:r>
              <a:rPr lang="en-US" dirty="0"/>
              <a:t>Focus on results, not absolute code quality</a:t>
            </a:r>
          </a:p>
          <a:p>
            <a:r>
              <a:rPr lang="en-US" dirty="0"/>
              <a:t>Research is </a:t>
            </a:r>
            <a:r>
              <a:rPr lang="en-US" dirty="0" smtClean="0"/>
              <a:t>long-term, student contributions are short-term; smooth </a:t>
            </a:r>
            <a:r>
              <a:rPr lang="en-US" dirty="0"/>
              <a:t>hand-offs are important for efficiency</a:t>
            </a:r>
          </a:p>
          <a:p>
            <a:r>
              <a:rPr lang="en-US" dirty="0" smtClean="0"/>
              <a:t>Code must be flexible enough to survive technology changes</a:t>
            </a:r>
          </a:p>
        </p:txBody>
      </p:sp>
    </p:spTree>
    <p:extLst>
      <p:ext uri="{BB962C8B-B14F-4D97-AF65-F5344CB8AC3E}">
        <p14:creationId xmlns:p14="http://schemas.microsoft.com/office/powerpoint/2010/main" val="1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Multiple simultaneous contributions should be possible</a:t>
            </a:r>
          </a:p>
          <a:p>
            <a:r>
              <a:rPr lang="en-US" dirty="0"/>
              <a:t>Learning the code should be easy</a:t>
            </a:r>
          </a:p>
          <a:p>
            <a:r>
              <a:rPr lang="en-US" dirty="0" smtClean="0"/>
              <a:t>Changing approaches should be simple</a:t>
            </a:r>
          </a:p>
          <a:p>
            <a:r>
              <a:rPr lang="en-US" dirty="0" smtClean="0"/>
              <a:t>Failure diagnosis should be straightforward</a:t>
            </a:r>
          </a:p>
          <a:p>
            <a:endParaRPr lang="en-US" dirty="0"/>
          </a:p>
        </p:txBody>
      </p:sp>
      <p:pic>
        <p:nvPicPr>
          <p:cNvPr id="7170" name="Picture 2" descr="C:\Users\ethancr\Desktop\CSS_497\maintainabi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2" y="2133600"/>
            <a:ext cx="382476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design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9" y="1763695"/>
            <a:ext cx="7649701" cy="419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0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Refactored design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50" y="1600200"/>
            <a:ext cx="67949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9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7394</TotalTime>
  <Words>847</Words>
  <Application>Microsoft Office PowerPoint</Application>
  <PresentationFormat>On-screen Show (4:3)</PresentationFormat>
  <Paragraphs>134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On the Care and Feeding of Codebases: BrainGrid past, present, and future</vt:lpstr>
      <vt:lpstr>BrainGrid</vt:lpstr>
      <vt:lpstr>Ex-vivo Cortical Tissue</vt:lpstr>
      <vt:lpstr>Limitations</vt:lpstr>
      <vt:lpstr>History</vt:lpstr>
      <vt:lpstr>Philosophy</vt:lpstr>
      <vt:lpstr>Maintainability</vt:lpstr>
      <vt:lpstr>Previous design</vt:lpstr>
      <vt:lpstr>Refactored design</vt:lpstr>
      <vt:lpstr>Interfaces</vt:lpstr>
      <vt:lpstr>Revision Control</vt:lpstr>
      <vt:lpstr>Clean code</vt:lpstr>
      <vt:lpstr>PowerPoint Presentation</vt:lpstr>
      <vt:lpstr>Comparing Versions</vt:lpstr>
      <vt:lpstr>Refactoring Goal: First, Do No Harm</vt:lpstr>
      <vt:lpstr>Red Hat Enterprise Linux</vt:lpstr>
      <vt:lpstr>Mac OS X</vt:lpstr>
      <vt:lpstr>Float vs. Double</vt:lpstr>
      <vt:lpstr>The Future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Care and Feeding of Codebases: BrainGrid past, present, and future</dc:title>
  <dc:creator>Ethan Crawford</dc:creator>
  <cp:lastModifiedBy>Ethan Crawford</cp:lastModifiedBy>
  <cp:revision>153</cp:revision>
  <cp:lastPrinted>2010-06-02T17:58:37Z</cp:lastPrinted>
  <dcterms:created xsi:type="dcterms:W3CDTF">2010-05-27T05:12:12Z</dcterms:created>
  <dcterms:modified xsi:type="dcterms:W3CDTF">2010-06-02T18:40:29Z</dcterms:modified>
</cp:coreProperties>
</file>