
<file path=[Content_Types].xml><?xml version="1.0" encoding="utf-8"?>
<Types xmlns="http://schemas.openxmlformats.org/package/2006/content-types"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1641" r:id="rId2"/>
    <p:sldId id="1611" r:id="rId3"/>
    <p:sldId id="1648" r:id="rId4"/>
    <p:sldId id="1649" r:id="rId5"/>
    <p:sldId id="1652" r:id="rId6"/>
    <p:sldId id="1654" r:id="rId7"/>
    <p:sldId id="1614" r:id="rId8"/>
  </p:sldIdLst>
  <p:sldSz cx="12192000" cy="6858000"/>
  <p:notesSz cx="6735763" cy="98663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4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(음악학부)정재욱" initials="(" lastIdx="1" clrIdx="0">
    <p:extLst>
      <p:ext uri="{19B8F6BF-5375-455C-9EA6-DF929625EA0E}">
        <p15:presenceInfo xmlns:p15="http://schemas.microsoft.com/office/powerpoint/2012/main" userId="S::stich92@kookmin.kr::56d5784f-f926-4a8b-ada5-ddada46170d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F6A512"/>
    <a:srgbClr val="D24536"/>
    <a:srgbClr val="9E6BB5"/>
    <a:srgbClr val="DDAF3D"/>
    <a:srgbClr val="DADDE1"/>
    <a:srgbClr val="DCAC37"/>
    <a:srgbClr val="A35C55"/>
    <a:srgbClr val="EC614A"/>
    <a:srgbClr val="A113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723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96" y="300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1" d="100"/>
          <a:sy n="81" d="100"/>
        </p:scale>
        <p:origin x="400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0DAABF-6B89-410E-81F4-13A52FA46F91}" type="datetimeFigureOut">
              <a:rPr lang="ko-KR" altLang="en-US" smtClean="0"/>
              <a:t>2020-12-01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1233488"/>
            <a:ext cx="5916613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98BE7A-A975-4685-9393-F61C7D1D7D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76554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7062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F26FA9-CFC7-4247-A4D6-81DEF367D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258D746-534C-40C5-B791-BBB72CEB78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7DE263-5D81-46EE-8192-331C3FB44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0B755-F5A3-475D-980C-EE8E6B2AEAA3}" type="datetimeFigureOut">
              <a:rPr lang="ko-KR" altLang="en-US" smtClean="0"/>
              <a:t>2020-12-01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420E16-839A-4BEC-8E11-0DA228CDC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1D7066-64C4-4B5D-9566-DF32FB7D3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CD7D1-43F5-47CF-A458-37ED3D8337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7867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66F1CD0-3D65-41B0-9E99-463CA7207C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029CC42-341D-441C-A8D2-B2A452F543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646CF1-5BB5-454B-9873-8E2152949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0B755-F5A3-475D-980C-EE8E6B2AEAA3}" type="datetimeFigureOut">
              <a:rPr lang="ko-KR" altLang="en-US" smtClean="0"/>
              <a:t>2020-12-01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B788BA-5C09-4DEF-A85A-0909CA1FB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E357B6-5747-4324-B379-CA9C01374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CD7D1-43F5-47CF-A458-37ED3D8337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5826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9D1B1F95-4481-465E-97B9-4D966E2D3EE6}"/>
              </a:ext>
            </a:extLst>
          </p:cNvPr>
          <p:cNvSpPr/>
          <p:nvPr userDrawn="1"/>
        </p:nvSpPr>
        <p:spPr>
          <a:xfrm>
            <a:off x="3412620" y="-1"/>
            <a:ext cx="8779380" cy="5334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직사각형 3"/>
          <p:cNvSpPr/>
          <p:nvPr userDrawn="1"/>
        </p:nvSpPr>
        <p:spPr>
          <a:xfrm>
            <a:off x="0" y="0"/>
            <a:ext cx="3412620" cy="533400"/>
          </a:xfrm>
          <a:prstGeom prst="rect">
            <a:avLst/>
          </a:prstGeom>
          <a:solidFill>
            <a:srgbClr val="F6A5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206034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4443413" y="1781175"/>
            <a:ext cx="3305175" cy="3295650"/>
          </a:xfrm>
          <a:prstGeom prst="rect">
            <a:avLst/>
          </a:prstGeom>
          <a:noFill/>
          <a:ln>
            <a:solidFill>
              <a:srgbClr val="F6A5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4443413" y="1374606"/>
            <a:ext cx="3305175" cy="304800"/>
          </a:xfrm>
          <a:prstGeom prst="rect">
            <a:avLst/>
          </a:prstGeom>
          <a:solidFill>
            <a:srgbClr val="F6A5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rgbClr val="40404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프로젝트 제안서 템플릿</a:t>
            </a:r>
            <a:endParaRPr lang="ko-KR" altLang="en-US" sz="1600" dirty="0"/>
          </a:p>
        </p:txBody>
      </p:sp>
      <p:grpSp>
        <p:nvGrpSpPr>
          <p:cNvPr id="11" name="그룹 10"/>
          <p:cNvGrpSpPr/>
          <p:nvPr userDrawn="1"/>
        </p:nvGrpSpPr>
        <p:grpSpPr>
          <a:xfrm>
            <a:off x="5141784" y="2849284"/>
            <a:ext cx="1880643" cy="1169551"/>
            <a:chOff x="5133598" y="3340358"/>
            <a:chExt cx="1880643" cy="1169551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D1A08FC-B24C-4412-B89C-BEBC730739D7}"/>
                </a:ext>
              </a:extLst>
            </p:cNvPr>
            <p:cNvSpPr txBox="1"/>
            <p:nvPr/>
          </p:nvSpPr>
          <p:spPr>
            <a:xfrm>
              <a:off x="5133598" y="3340358"/>
              <a:ext cx="18806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400" dirty="0">
                  <a:solidFill>
                    <a:schemeClr val="bg1">
                      <a:lumMod val="8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프로젝트 제목</a:t>
              </a:r>
              <a:endParaRPr lang="en-US" altLang="ko-KR" sz="2400" dirty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4BDAA13-D65C-49E4-9DC9-664CAA4B9D22}"/>
                </a:ext>
              </a:extLst>
            </p:cNvPr>
            <p:cNvSpPr txBox="1"/>
            <p:nvPr/>
          </p:nvSpPr>
          <p:spPr>
            <a:xfrm>
              <a:off x="5662059" y="4171355"/>
              <a:ext cx="8515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bg1">
                      <a:lumMod val="8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[</a:t>
              </a:r>
              <a:r>
                <a:rPr lang="ko-KR" altLang="en-US" sz="1600" dirty="0">
                  <a:solidFill>
                    <a:schemeClr val="bg1">
                      <a:lumMod val="8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소제목</a:t>
              </a:r>
              <a:r>
                <a:rPr lang="en-US" altLang="ko-KR" sz="1600" dirty="0">
                  <a:solidFill>
                    <a:schemeClr val="bg1">
                      <a:lumMod val="8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]</a:t>
              </a:r>
              <a:endParaRPr lang="ko-KR" altLang="en-US" sz="1600" dirty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68032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9EF8EF-6B8F-4CC1-B89D-C959224D1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C6F251-217C-497C-96FE-4C5455959B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3418018-B70F-4F02-84EC-C2CEE58E1D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EDFC73-7521-41AF-A7D2-EEFCA1C7C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0B755-F5A3-475D-980C-EE8E6B2AEAA3}" type="datetimeFigureOut">
              <a:rPr lang="ko-KR" altLang="en-US" smtClean="0"/>
              <a:t>2020-12-01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CE37961-46C2-445D-9F62-4A2F5E08C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30D546A-5568-4D6F-A208-91A46CB16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CD7D1-43F5-47CF-A458-37ED3D8337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8361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2E6E9A-2522-436F-A538-843D75298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F07C64-35DD-4586-9EB9-B9F22F0D6D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B56F9FB-F80D-4769-86E0-A7E8B094D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47B086E-E9F7-4507-9981-509D4E4E58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CAECB13-A400-4B86-BC97-447598825A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39AA094-80F4-423A-A693-05DB73218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0B755-F5A3-475D-980C-EE8E6B2AEAA3}" type="datetimeFigureOut">
              <a:rPr lang="ko-KR" altLang="en-US" smtClean="0"/>
              <a:t>2020-12-01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24783F4-241C-4971-B9C7-D024F175F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ECC04F3-9C93-431F-8E45-3304A6A7A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CD7D1-43F5-47CF-A458-37ED3D8337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3700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ED091F-BFAD-438E-837B-BEB203ABC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0DD598B-B0EB-4A91-BE1A-324D7214B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0B755-F5A3-475D-980C-EE8E6B2AEAA3}" type="datetimeFigureOut">
              <a:rPr lang="ko-KR" altLang="en-US" smtClean="0"/>
              <a:t>2020-12-01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8FE1AF9-E475-4668-AF4A-A32EE11E8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6850B79-2FBD-40BD-854E-2F9D43792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CD7D1-43F5-47CF-A458-37ED3D8337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1043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D7535AA-3069-4866-A69F-B828073FD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0B755-F5A3-475D-980C-EE8E6B2AEAA3}" type="datetimeFigureOut">
              <a:rPr lang="ko-KR" altLang="en-US" smtClean="0"/>
              <a:t>2020-12-01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67C34EF-4580-407F-BD81-1694D4B0E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375FA83-5730-4829-819C-F8004EA72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CD7D1-43F5-47CF-A458-37ED3D8337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731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BCFAF2-1423-47B6-A092-AC7379F17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981493-F2D9-479A-9390-2CAD04EC83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C182212-6600-4A93-89D7-1E09DAF3A8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28831BC-C939-4C7C-B5F9-6AD9607E4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0B755-F5A3-475D-980C-EE8E6B2AEAA3}" type="datetimeFigureOut">
              <a:rPr lang="ko-KR" altLang="en-US" smtClean="0"/>
              <a:t>2020-12-01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234A10E-379F-4F75-B575-B33A75954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76CE027-FE11-4C5A-AA79-C3B323460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CD7D1-43F5-47CF-A458-37ED3D8337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1959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942FDE-69C8-4F05-B8EB-B50DEFE31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B5A818F-E2CF-4360-859F-C9A3DD967D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58742AF-DF8D-4EB1-9152-A8FCCFCA50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5445CC9-F436-4D6B-8AA0-F111034C1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0B755-F5A3-475D-980C-EE8E6B2AEAA3}" type="datetimeFigureOut">
              <a:rPr lang="ko-KR" altLang="en-US" smtClean="0"/>
              <a:t>2020-12-01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99B626E-5F38-4DD6-AE1B-B062C2822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E1A6E3B-833D-4D6F-A213-3C88D3EC9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CD7D1-43F5-47CF-A458-37ED3D8337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034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68073BF-670B-42A0-BBD5-9F6C12C10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652BC2-5E03-49D1-A74C-23809DAD89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18DDD6-E842-4BD1-B275-608BFE7B37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60B755-F5A3-475D-980C-EE8E6B2AEAA3}" type="datetimeFigureOut">
              <a:rPr lang="ko-KR" altLang="en-US" smtClean="0"/>
              <a:t>2020-12-01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AEDD23-A3AA-4CDD-BA64-7CEC088A7A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BAD2F1-40A6-4C39-A619-3E0C44D57F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1CD7D1-43F5-47CF-A458-37ED3D8337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2774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hyperlink" Target="https://www.data.go.kr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4.m4a"/><Relationship Id="rId1" Type="http://schemas.microsoft.com/office/2007/relationships/media" Target="../media/media4.m4a"/><Relationship Id="rId6" Type="http://schemas.openxmlformats.org/officeDocument/2006/relationships/image" Target="../media/image1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5.m4a"/><Relationship Id="rId1" Type="http://schemas.microsoft.com/office/2007/relationships/media" Target="../media/media5.m4a"/><Relationship Id="rId6" Type="http://schemas.openxmlformats.org/officeDocument/2006/relationships/image" Target="../media/image1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6.m4a"/><Relationship Id="rId1" Type="http://schemas.microsoft.com/office/2007/relationships/media" Target="../media/media6.m4a"/><Relationship Id="rId6" Type="http://schemas.openxmlformats.org/officeDocument/2006/relationships/image" Target="../media/image1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7.m4a"/><Relationship Id="rId1" Type="http://schemas.microsoft.com/office/2007/relationships/media" Target="../media/media7.m4a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3924301" y="1781175"/>
            <a:ext cx="4400550" cy="2876550"/>
          </a:xfrm>
          <a:prstGeom prst="rect">
            <a:avLst/>
          </a:prstGeom>
          <a:noFill/>
          <a:ln>
            <a:solidFill>
              <a:srgbClr val="F6A5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4443413" y="1374606"/>
            <a:ext cx="3305175" cy="304800"/>
          </a:xfrm>
          <a:prstGeom prst="rect">
            <a:avLst/>
          </a:prstGeom>
          <a:solidFill>
            <a:srgbClr val="F6A5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AD</a:t>
            </a:r>
            <a:r>
              <a:rPr lang="ko-KR" altLang="en-US" sz="1600" b="1" dirty="0">
                <a:solidFill>
                  <a:schemeClr val="tx1"/>
                </a:solidFill>
              </a:rPr>
              <a:t> 프로젝트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1A08FC-B24C-4412-B89C-BEBC730739D7}"/>
              </a:ext>
            </a:extLst>
          </p:cNvPr>
          <p:cNvSpPr txBox="1"/>
          <p:nvPr/>
        </p:nvSpPr>
        <p:spPr>
          <a:xfrm>
            <a:off x="4534236" y="2510538"/>
            <a:ext cx="3180679" cy="14178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공공데이터 </a:t>
            </a:r>
            <a:r>
              <a:rPr lang="en-US" altLang="ko-KR" sz="2000" b="1" dirty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API</a:t>
            </a:r>
            <a:r>
              <a:rPr lang="ko-KR" altLang="en-US" sz="2000" b="1" dirty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를 활용한 </a:t>
            </a:r>
            <a:endParaRPr lang="en-US" altLang="ko-KR" sz="2000" b="1" dirty="0">
              <a:solidFill>
                <a:schemeClr val="bg1">
                  <a:lumMod val="8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쓰레기 분리배출 방법 </a:t>
            </a:r>
            <a:endParaRPr lang="en-US" altLang="ko-KR" sz="2000" b="1" dirty="0">
              <a:solidFill>
                <a:schemeClr val="bg1">
                  <a:lumMod val="8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확인 어플리케이션</a:t>
            </a:r>
            <a:endParaRPr lang="en-US" altLang="ko-KR" sz="2000" b="1" dirty="0">
              <a:solidFill>
                <a:schemeClr val="bg1">
                  <a:lumMod val="8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pic>
        <p:nvPicPr>
          <p:cNvPr id="2" name="오디오 1">
            <a:hlinkClick r:id="" action="ppaction://media"/>
            <a:extLst>
              <a:ext uri="{FF2B5EF4-FFF2-40B4-BE49-F238E27FC236}">
                <a16:creationId xmlns:a16="http://schemas.microsoft.com/office/drawing/2014/main" id="{CC6DB07D-836F-4686-912B-AB55BC55F38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366500" y="60325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5548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322"/>
    </mc:Choice>
    <mc:Fallback>
      <p:transition spd="slow" advTm="832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4181152" y="0"/>
            <a:ext cx="801084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68089" y="2824133"/>
            <a:ext cx="646331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소속대학</a:t>
            </a:r>
            <a:endParaRPr lang="en-US" altLang="ko-KR" sz="900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endParaRPr lang="en-US" altLang="ko-KR" sz="900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r>
              <a:rPr lang="ko-KR" altLang="en-US" sz="9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전공</a:t>
            </a:r>
            <a:endParaRPr lang="en-US" altLang="ko-KR" sz="900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71601" y="2824132"/>
            <a:ext cx="646331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예술대학</a:t>
            </a:r>
            <a:endParaRPr lang="en-US" altLang="ko-KR" sz="900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endParaRPr lang="en-US" altLang="ko-KR" sz="900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r>
              <a:rPr lang="ko-KR" altLang="en-US" sz="9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작곡전공</a:t>
            </a:r>
            <a:endParaRPr lang="en-US" altLang="ko-KR" sz="900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cxnSp>
        <p:nvCxnSpPr>
          <p:cNvPr id="7" name="직선 연결선 6"/>
          <p:cNvCxnSpPr>
            <a:cxnSpLocks/>
          </p:cNvCxnSpPr>
          <p:nvPr/>
        </p:nvCxnSpPr>
        <p:spPr>
          <a:xfrm>
            <a:off x="899592" y="2824132"/>
            <a:ext cx="0" cy="50783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25429" y="923122"/>
            <a:ext cx="35302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소프트웨어프로젝트</a:t>
            </a:r>
            <a:r>
              <a:rPr lang="en-US" altLang="ko-KR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2 04</a:t>
            </a:r>
            <a:r>
              <a:rPr lang="ko-KR" altLang="en-US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분반</a:t>
            </a:r>
            <a:endParaRPr lang="en-US" altLang="ko-KR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endParaRPr lang="en-US" altLang="ko-KR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r>
              <a:rPr lang="en-US" altLang="ko-KR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20152166 </a:t>
            </a:r>
            <a:r>
              <a:rPr lang="ko-KR" altLang="en-US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정재욱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8186575" y="569179"/>
            <a:ext cx="168988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INDEX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9373785" y="1485304"/>
            <a:ext cx="2238375" cy="697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1 </a:t>
            </a:r>
            <a:r>
              <a:rPr lang="ko-KR" altLang="en-US" sz="14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설계</a:t>
            </a:r>
            <a:endParaRPr lang="en-US" altLang="ko-KR" sz="14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2 </a:t>
            </a:r>
            <a:r>
              <a:rPr lang="ko-KR" altLang="en-US" sz="14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구현</a:t>
            </a:r>
            <a:endParaRPr lang="en-US" altLang="ko-KR" sz="14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pic>
        <p:nvPicPr>
          <p:cNvPr id="4" name="오디오 3">
            <a:hlinkClick r:id="" action="ppaction://media"/>
            <a:extLst>
              <a:ext uri="{FF2B5EF4-FFF2-40B4-BE49-F238E27FC236}">
                <a16:creationId xmlns:a16="http://schemas.microsoft.com/office/drawing/2014/main" id="{36A9DFC2-D8F0-4C8B-9475-3DEE5413C888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366500" y="60325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7100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541"/>
    </mc:Choice>
    <mc:Fallback>
      <p:transition spd="slow" advTm="854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제목 1">
            <a:extLst>
              <a:ext uri="{FF2B5EF4-FFF2-40B4-BE49-F238E27FC236}">
                <a16:creationId xmlns:a16="http://schemas.microsoft.com/office/drawing/2014/main" id="{A9E33AF8-AF10-4896-9138-95CF4D24A855}"/>
              </a:ext>
            </a:extLst>
          </p:cNvPr>
          <p:cNvSpPr txBox="1">
            <a:spLocks/>
          </p:cNvSpPr>
          <p:nvPr/>
        </p:nvSpPr>
        <p:spPr>
          <a:xfrm>
            <a:off x="392256" y="769564"/>
            <a:ext cx="11407487" cy="7830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atinLnBrk="0"/>
            <a:r>
              <a:rPr lang="ko-KR" altLang="en-US" sz="3600" b="1">
                <a:latin typeface="KodchiangUPC" panose="020B0502040204020203" pitchFamily="18" charset="-34"/>
                <a:cs typeface="KodchiangUPC" panose="020B0502040204020203" pitchFamily="18" charset="-34"/>
              </a:rPr>
              <a:t>설계</a:t>
            </a:r>
            <a:endParaRPr lang="ko-KR" altLang="en-US" sz="3600" b="1" dirty="0">
              <a:latin typeface="KodchiangUPC" panose="020B0502040204020203" pitchFamily="18" charset="-34"/>
              <a:cs typeface="KodchiangUPC" panose="020B0502040204020203" pitchFamily="18" charset="-34"/>
            </a:endParaRPr>
          </a:p>
        </p:txBody>
      </p:sp>
      <p:sp>
        <p:nvSpPr>
          <p:cNvPr id="5" name="내용 개체 틀 1">
            <a:extLst>
              <a:ext uri="{FF2B5EF4-FFF2-40B4-BE49-F238E27FC236}">
                <a16:creationId xmlns:a16="http://schemas.microsoft.com/office/drawing/2014/main" id="{80C1A46F-283C-460E-B686-E5526E883161}"/>
              </a:ext>
            </a:extLst>
          </p:cNvPr>
          <p:cNvSpPr txBox="1">
            <a:spLocks/>
          </p:cNvSpPr>
          <p:nvPr/>
        </p:nvSpPr>
        <p:spPr>
          <a:xfrm>
            <a:off x="392256" y="1759857"/>
            <a:ext cx="9143538" cy="3697465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국가 공공데이터 포털 </a:t>
            </a:r>
            <a:r>
              <a:rPr lang="en-US" altLang="ko-KR" dirty="0"/>
              <a:t>(</a:t>
            </a:r>
            <a:r>
              <a:rPr lang="en-US" altLang="ko-KR" dirty="0">
                <a:hlinkClick r:id="rId4"/>
              </a:rPr>
              <a:t>https://www.data.go.kr/</a:t>
            </a:r>
            <a:r>
              <a:rPr lang="en-US" altLang="ko-KR" dirty="0"/>
              <a:t>)</a:t>
            </a:r>
          </a:p>
        </p:txBody>
      </p:sp>
      <p:pic>
        <p:nvPicPr>
          <p:cNvPr id="6" name="그림 5" descr="스크린샷, 모니터, 대형, 컴퓨터이(가) 표시된 사진&#10;&#10;자동 생성된 설명">
            <a:extLst>
              <a:ext uri="{FF2B5EF4-FFF2-40B4-BE49-F238E27FC236}">
                <a16:creationId xmlns:a16="http://schemas.microsoft.com/office/drawing/2014/main" id="{749D333F-7884-4C05-837F-2E1C57421B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4742" y="2420888"/>
            <a:ext cx="8389258" cy="3982951"/>
          </a:xfrm>
          <a:prstGeom prst="rect">
            <a:avLst/>
          </a:prstGeom>
        </p:spPr>
      </p:pic>
      <p:pic>
        <p:nvPicPr>
          <p:cNvPr id="2" name="오디오 1">
            <a:hlinkClick r:id="" action="ppaction://media"/>
            <a:extLst>
              <a:ext uri="{FF2B5EF4-FFF2-40B4-BE49-F238E27FC236}">
                <a16:creationId xmlns:a16="http://schemas.microsoft.com/office/drawing/2014/main" id="{D138CCA6-6D06-4C25-85E8-91894A62FCE7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366500" y="60325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9473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068"/>
    </mc:Choice>
    <mc:Fallback>
      <p:transition spd="slow" advTm="806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제목 1">
            <a:extLst>
              <a:ext uri="{FF2B5EF4-FFF2-40B4-BE49-F238E27FC236}">
                <a16:creationId xmlns:a16="http://schemas.microsoft.com/office/drawing/2014/main" id="{A9E33AF8-AF10-4896-9138-95CF4D24A855}"/>
              </a:ext>
            </a:extLst>
          </p:cNvPr>
          <p:cNvSpPr txBox="1">
            <a:spLocks/>
          </p:cNvSpPr>
          <p:nvPr/>
        </p:nvSpPr>
        <p:spPr>
          <a:xfrm>
            <a:off x="392256" y="769564"/>
            <a:ext cx="11407487" cy="7830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atinLnBrk="0"/>
            <a:r>
              <a:rPr lang="ko-KR" altLang="en-US" sz="3600" b="1" dirty="0">
                <a:latin typeface="KodchiangUPC" panose="020B0502040204020203" pitchFamily="18" charset="-34"/>
                <a:cs typeface="KodchiangUPC" panose="020B0502040204020203" pitchFamily="18" charset="-34"/>
              </a:rPr>
              <a:t>설계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CF87C2B-6472-463A-9CD2-839821B7D2C5}"/>
              </a:ext>
            </a:extLst>
          </p:cNvPr>
          <p:cNvSpPr/>
          <p:nvPr/>
        </p:nvSpPr>
        <p:spPr>
          <a:xfrm>
            <a:off x="392256" y="1438587"/>
            <a:ext cx="10110644" cy="7833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/>
              <a:t>Open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API</a:t>
            </a:r>
            <a:r>
              <a:rPr lang="ko-KR" altLang="en-US" sz="1600" b="1" dirty="0"/>
              <a:t>를 통해 각 지역 분리배출의 정보 활용가능 </a:t>
            </a:r>
            <a:endParaRPr lang="en-US" altLang="ko-KR" sz="1600" b="1" dirty="0"/>
          </a:p>
          <a:p>
            <a:pPr>
              <a:lnSpc>
                <a:spcPct val="150000"/>
              </a:lnSpc>
            </a:pPr>
            <a:r>
              <a:rPr lang="en-US" altLang="ko-KR" sz="1600" b="1" dirty="0"/>
              <a:t>(</a:t>
            </a:r>
            <a:r>
              <a:rPr lang="ko-KR" altLang="en-US" sz="1600" b="1" dirty="0"/>
              <a:t>이번 </a:t>
            </a:r>
            <a:r>
              <a:rPr lang="en-US" altLang="ko-KR" sz="1600" b="1" dirty="0"/>
              <a:t>project</a:t>
            </a:r>
            <a:r>
              <a:rPr lang="ko-KR" altLang="en-US" sz="1600" b="1" dirty="0"/>
              <a:t>에서는 예시를 위해 </a:t>
            </a:r>
            <a:r>
              <a:rPr lang="en-US" altLang="ko-KR" sz="1600" b="1" dirty="0"/>
              <a:t>‘</a:t>
            </a:r>
            <a:r>
              <a:rPr lang="ko-KR" altLang="en-US" sz="1600" b="1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제주시 재활용품 분리배출 사전정보</a:t>
            </a:r>
            <a:r>
              <a:rPr lang="en-US" altLang="ko-KR" sz="1600" b="1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’</a:t>
            </a:r>
            <a:r>
              <a:rPr lang="ko-KR" altLang="en-US" sz="1600" b="1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를 활용</a:t>
            </a:r>
            <a:r>
              <a:rPr lang="en-US" altLang="ko-KR" sz="1600" b="1" dirty="0"/>
              <a:t>)</a:t>
            </a: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1CFDBC90-EDC1-4BFD-A51F-3D51CEF730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742" y="2420888"/>
            <a:ext cx="5931807" cy="4037062"/>
          </a:xfrm>
          <a:prstGeom prst="rect">
            <a:avLst/>
          </a:prstGeom>
        </p:spPr>
      </p:pic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F70B6527-24A1-4FFC-8FDF-3EACA1E395C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6549" y="2420888"/>
            <a:ext cx="3816351" cy="4037062"/>
          </a:xfrm>
          <a:prstGeom prst="rect">
            <a:avLst/>
          </a:prstGeom>
        </p:spPr>
      </p:pic>
      <p:pic>
        <p:nvPicPr>
          <p:cNvPr id="2" name="오디오 1">
            <a:hlinkClick r:id="" action="ppaction://media"/>
            <a:extLst>
              <a:ext uri="{FF2B5EF4-FFF2-40B4-BE49-F238E27FC236}">
                <a16:creationId xmlns:a16="http://schemas.microsoft.com/office/drawing/2014/main" id="{AB6F5DF5-B42E-48FB-BBBE-69FD9A3DFD9C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366500" y="60325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5282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695"/>
    </mc:Choice>
    <mc:Fallback>
      <p:transition spd="slow" advTm="769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제목 1">
            <a:extLst>
              <a:ext uri="{FF2B5EF4-FFF2-40B4-BE49-F238E27FC236}">
                <a16:creationId xmlns:a16="http://schemas.microsoft.com/office/drawing/2014/main" id="{A9E33AF8-AF10-4896-9138-95CF4D24A855}"/>
              </a:ext>
            </a:extLst>
          </p:cNvPr>
          <p:cNvSpPr txBox="1">
            <a:spLocks/>
          </p:cNvSpPr>
          <p:nvPr/>
        </p:nvSpPr>
        <p:spPr>
          <a:xfrm>
            <a:off x="392256" y="769564"/>
            <a:ext cx="11407487" cy="7830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atinLnBrk="0"/>
            <a:r>
              <a:rPr lang="ko-KR" altLang="en-US" sz="3600" b="1" dirty="0">
                <a:latin typeface="KodchiangUPC" panose="020B0502040204020203" pitchFamily="18" charset="-34"/>
                <a:cs typeface="KodchiangUPC" panose="020B0502040204020203" pitchFamily="18" charset="-34"/>
              </a:rPr>
              <a:t>구현</a:t>
            </a: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886C0CE2-7914-4DA5-A92C-CE2731A13F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25" y="1772816"/>
            <a:ext cx="5160818" cy="4165688"/>
          </a:xfrm>
          <a:prstGeom prst="rect">
            <a:avLst/>
          </a:prstGeom>
        </p:spPr>
      </p:pic>
      <p:sp>
        <p:nvSpPr>
          <p:cNvPr id="11" name="제목 1">
            <a:extLst>
              <a:ext uri="{FF2B5EF4-FFF2-40B4-BE49-F238E27FC236}">
                <a16:creationId xmlns:a16="http://schemas.microsoft.com/office/drawing/2014/main" id="{C3453078-DD7A-461E-B3FA-514FC5A9FDFD}"/>
              </a:ext>
            </a:extLst>
          </p:cNvPr>
          <p:cNvSpPr txBox="1">
            <a:spLocks/>
          </p:cNvSpPr>
          <p:nvPr/>
        </p:nvSpPr>
        <p:spPr>
          <a:xfrm>
            <a:off x="5818043" y="1772816"/>
            <a:ext cx="5160818" cy="21861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atinLnBrk="0"/>
            <a:r>
              <a:rPr lang="en-US" altLang="ko-KR" sz="2000" b="1" kern="0" spc="0" dirty="0">
                <a:solidFill>
                  <a:srgbClr val="000000"/>
                </a:solidFill>
                <a:effectLst/>
                <a:latin typeface="휴먼모음T" panose="02030504000101010101" pitchFamily="18" charset="-127"/>
                <a:ea typeface="휴먼모음T" panose="02030504000101010101" pitchFamily="18" charset="-127"/>
              </a:rPr>
              <a:t>requests, </a:t>
            </a:r>
            <a:r>
              <a:rPr lang="en-US" altLang="ko-KR" sz="2000" b="1" kern="0" spc="0" dirty="0" err="1">
                <a:solidFill>
                  <a:srgbClr val="000000"/>
                </a:solidFill>
                <a:effectLst/>
                <a:latin typeface="휴먼모음T" panose="02030504000101010101" pitchFamily="18" charset="-127"/>
                <a:ea typeface="휴먼모음T" panose="02030504000101010101" pitchFamily="18" charset="-127"/>
              </a:rPr>
              <a:t>xml.etree</a:t>
            </a:r>
            <a:r>
              <a:rPr lang="ko-KR" altLang="en-US" sz="2000" b="1" kern="0" spc="0" dirty="0">
                <a:solidFill>
                  <a:srgbClr val="000000"/>
                </a:solidFill>
                <a:effectLst/>
                <a:latin typeface="휴먼모음T" panose="02030504000101010101" pitchFamily="18" charset="-127"/>
                <a:ea typeface="휴먼모음T" panose="02030504000101010101" pitchFamily="18" charset="-127"/>
              </a:rPr>
              <a:t>를 활용</a:t>
            </a:r>
            <a:endParaRPr lang="en-US" altLang="ko-KR" sz="2000" b="1" kern="0" spc="0" dirty="0">
              <a:solidFill>
                <a:srgbClr val="000000"/>
              </a:solidFill>
              <a:effectLst/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latinLnBrk="0"/>
            <a:endParaRPr lang="en-US" altLang="ko-KR" sz="1600" kern="0" spc="0" dirty="0">
              <a:solidFill>
                <a:srgbClr val="000000"/>
              </a:solidFill>
              <a:effectLst/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indent="-171450" latinLnBrk="0">
              <a:lnSpc>
                <a:spcPct val="150000"/>
              </a:lnSpc>
              <a:buFontTx/>
              <a:buChar char="-"/>
            </a:pPr>
            <a:r>
              <a:rPr lang="ko-KR" altLang="en-US" sz="1200" kern="0" spc="-10" dirty="0">
                <a:solidFill>
                  <a:srgbClr val="000000"/>
                </a:solidFill>
                <a:effectLst/>
                <a:latin typeface="휴먼모음T" panose="02030504000101010101" pitchFamily="18" charset="-127"/>
                <a:ea typeface="휴먼모음T" panose="02030504000101010101" pitchFamily="18" charset="-127"/>
              </a:rPr>
              <a:t>각 </a:t>
            </a:r>
            <a:r>
              <a:rPr lang="en-US" altLang="ko-KR" sz="1200" kern="0" spc="-10" dirty="0">
                <a:solidFill>
                  <a:srgbClr val="000000"/>
                </a:solidFill>
                <a:effectLst/>
                <a:latin typeface="휴먼모음T" panose="02030504000101010101" pitchFamily="18" charset="-127"/>
                <a:ea typeface="휴먼모음T" panose="02030504000101010101" pitchFamily="18" charset="-127"/>
              </a:rPr>
              <a:t>Element</a:t>
            </a:r>
            <a:r>
              <a:rPr lang="ko-KR" altLang="en-US" sz="1200" kern="0" spc="-10" dirty="0">
                <a:solidFill>
                  <a:srgbClr val="000000"/>
                </a:solidFill>
                <a:effectLst/>
                <a:latin typeface="휴먼모음T" panose="02030504000101010101" pitchFamily="18" charset="-127"/>
                <a:ea typeface="휴먼모음T" panose="02030504000101010101" pitchFamily="18" charset="-127"/>
              </a:rPr>
              <a:t>를 </a:t>
            </a:r>
            <a:r>
              <a:rPr lang="en-US" altLang="ko-KR" sz="1200" kern="0" spc="-10" dirty="0" err="1">
                <a:solidFill>
                  <a:srgbClr val="000000"/>
                </a:solidFill>
                <a:effectLst/>
                <a:latin typeface="휴먼모음T" panose="02030504000101010101" pitchFamily="18" charset="-127"/>
                <a:ea typeface="휴먼모음T" panose="02030504000101010101" pitchFamily="18" charset="-127"/>
              </a:rPr>
              <a:t>dictinary</a:t>
            </a:r>
            <a:r>
              <a:rPr lang="ko-KR" altLang="en-US" sz="1200" kern="0" spc="-10" dirty="0">
                <a:solidFill>
                  <a:srgbClr val="000000"/>
                </a:solidFill>
                <a:effectLst/>
                <a:latin typeface="휴먼모음T" panose="02030504000101010101" pitchFamily="18" charset="-127"/>
                <a:ea typeface="휴먼모음T" panose="02030504000101010101" pitchFamily="18" charset="-127"/>
              </a:rPr>
              <a:t>형태로 저장 후 모든 항목을 </a:t>
            </a:r>
            <a:r>
              <a:rPr lang="en-US" altLang="ko-KR" sz="1200" kern="0" spc="-10" dirty="0">
                <a:solidFill>
                  <a:srgbClr val="000000"/>
                </a:solidFill>
                <a:effectLst/>
                <a:latin typeface="휴먼모음T" panose="02030504000101010101" pitchFamily="18" charset="-127"/>
                <a:ea typeface="휴먼모음T" panose="02030504000101010101" pitchFamily="18" charset="-127"/>
              </a:rPr>
              <a:t>list</a:t>
            </a:r>
            <a:r>
              <a:rPr lang="ko-KR" altLang="en-US" sz="1200" kern="0" spc="-10" dirty="0">
                <a:solidFill>
                  <a:srgbClr val="000000"/>
                </a:solidFill>
                <a:effectLst/>
                <a:latin typeface="휴먼모음T" panose="02030504000101010101" pitchFamily="18" charset="-127"/>
                <a:ea typeface="휴먼모음T" panose="02030504000101010101" pitchFamily="18" charset="-127"/>
              </a:rPr>
              <a:t>형태로 저장</a:t>
            </a:r>
            <a:endParaRPr lang="en-US" altLang="ko-KR" sz="1200" kern="0" spc="-10" dirty="0">
              <a:solidFill>
                <a:srgbClr val="000000"/>
              </a:solidFill>
              <a:effectLst/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indent="-171450" latinLnBrk="0">
              <a:lnSpc>
                <a:spcPct val="150000"/>
              </a:lnSpc>
              <a:buFontTx/>
              <a:buChar char="-"/>
            </a:pPr>
            <a:endParaRPr lang="ko-KR" altLang="en-US" sz="12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171450" indent="-171450" latinLnBrk="0">
              <a:lnSpc>
                <a:spcPct val="150000"/>
              </a:lnSpc>
              <a:buFontTx/>
              <a:buChar char="-"/>
            </a:pPr>
            <a:r>
              <a:rPr lang="en-US" altLang="ko-KR" sz="1200" kern="0" spc="-10" dirty="0">
                <a:solidFill>
                  <a:srgbClr val="000000"/>
                </a:solidFill>
                <a:effectLst/>
                <a:latin typeface="휴먼모음T" panose="02030504000101010101" pitchFamily="18" charset="-127"/>
                <a:ea typeface="휴먼모음T" panose="02030504000101010101" pitchFamily="18" charset="-127"/>
              </a:rPr>
              <a:t>pickle</a:t>
            </a:r>
            <a:r>
              <a:rPr lang="ko-KR" altLang="en-US" sz="1200" kern="0" spc="-10" dirty="0">
                <a:solidFill>
                  <a:srgbClr val="000000"/>
                </a:solidFill>
                <a:effectLst/>
                <a:latin typeface="휴먼모음T" panose="02030504000101010101" pitchFamily="18" charset="-127"/>
                <a:ea typeface="휴먼모음T" panose="02030504000101010101" pitchFamily="18" charset="-127"/>
              </a:rPr>
              <a:t>을 활용하여 </a:t>
            </a:r>
            <a:r>
              <a:rPr lang="en-US" altLang="ko-KR" sz="1200" kern="0" spc="-10" dirty="0">
                <a:solidFill>
                  <a:srgbClr val="000000"/>
                </a:solidFill>
                <a:effectLst/>
                <a:latin typeface="휴먼모음T" panose="02030504000101010101" pitchFamily="18" charset="-127"/>
                <a:ea typeface="휴먼모음T" panose="02030504000101010101" pitchFamily="18" charset="-127"/>
              </a:rPr>
              <a:t>recycle.dat</a:t>
            </a:r>
            <a:r>
              <a:rPr lang="ko-KR" altLang="en-US" sz="1200" kern="0" spc="-10" dirty="0">
                <a:solidFill>
                  <a:srgbClr val="000000"/>
                </a:solidFill>
                <a:effectLst/>
                <a:latin typeface="휴먼모음T" panose="02030504000101010101" pitchFamily="18" charset="-127"/>
                <a:ea typeface="휴먼모음T" panose="02030504000101010101" pitchFamily="18" charset="-127"/>
              </a:rPr>
              <a:t>파일에 </a:t>
            </a:r>
            <a:r>
              <a:rPr lang="en-US" altLang="ko-KR" sz="1200" kern="0" spc="-10" dirty="0">
                <a:solidFill>
                  <a:srgbClr val="000000"/>
                </a:solidFill>
                <a:effectLst/>
                <a:latin typeface="휴먼모음T" panose="02030504000101010101" pitchFamily="18" charset="-127"/>
                <a:ea typeface="휴먼모음T" panose="02030504000101010101" pitchFamily="18" charset="-127"/>
              </a:rPr>
              <a:t>binary</a:t>
            </a:r>
            <a:r>
              <a:rPr lang="ko-KR" altLang="en-US" sz="1200" kern="0" spc="-10" dirty="0">
                <a:solidFill>
                  <a:srgbClr val="000000"/>
                </a:solidFill>
                <a:effectLst/>
                <a:latin typeface="휴먼모음T" panose="02030504000101010101" pitchFamily="18" charset="-127"/>
                <a:ea typeface="휴먼모음T" panose="02030504000101010101" pitchFamily="18" charset="-127"/>
              </a:rPr>
              <a:t>형태로 </a:t>
            </a:r>
            <a:r>
              <a:rPr lang="en-US" altLang="ko-KR" sz="1200" kern="0" spc="-10" dirty="0">
                <a:solidFill>
                  <a:srgbClr val="000000"/>
                </a:solidFill>
                <a:effectLst/>
                <a:latin typeface="휴먼모음T" panose="02030504000101010101" pitchFamily="18" charset="-127"/>
                <a:ea typeface="휴먼모음T" panose="02030504000101010101" pitchFamily="18" charset="-127"/>
              </a:rPr>
              <a:t>data</a:t>
            </a:r>
            <a:r>
              <a:rPr lang="ko-KR" altLang="en-US" sz="1200" kern="0" spc="-10" dirty="0">
                <a:solidFill>
                  <a:srgbClr val="000000"/>
                </a:solidFill>
                <a:effectLst/>
                <a:latin typeface="휴먼모음T" panose="02030504000101010101" pitchFamily="18" charset="-127"/>
                <a:ea typeface="휴먼모음T" panose="02030504000101010101" pitchFamily="18" charset="-127"/>
              </a:rPr>
              <a:t>저장</a:t>
            </a:r>
            <a:endParaRPr lang="en-US" altLang="ko-KR" sz="1200" kern="0" spc="-10" dirty="0">
              <a:solidFill>
                <a:srgbClr val="000000"/>
              </a:solidFill>
              <a:effectLst/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171450" indent="-171450" latinLnBrk="0">
              <a:lnSpc>
                <a:spcPct val="150000"/>
              </a:lnSpc>
              <a:buFontTx/>
              <a:buChar char="-"/>
            </a:pPr>
            <a:endParaRPr lang="en-US" altLang="ko-KR" sz="1200" kern="0" spc="-10" dirty="0">
              <a:solidFill>
                <a:srgbClr val="000000"/>
              </a:solidFill>
              <a:effectLst/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171450" indent="-171450" latinLnBrk="0">
              <a:lnSpc>
                <a:spcPct val="150000"/>
              </a:lnSpc>
              <a:buFontTx/>
              <a:buChar char="-"/>
            </a:pPr>
            <a:r>
              <a:rPr lang="en-US" altLang="ko-KR" sz="1200" kern="0" spc="-10" dirty="0">
                <a:solidFill>
                  <a:srgbClr val="000000"/>
                </a:solidFill>
                <a:effectLst/>
                <a:latin typeface="휴먼모음T" panose="02030504000101010101" pitchFamily="18" charset="-127"/>
                <a:ea typeface="휴먼모음T" panose="02030504000101010101" pitchFamily="18" charset="-127"/>
              </a:rPr>
              <a:t>pickle</a:t>
            </a:r>
            <a:r>
              <a:rPr lang="ko-KR" altLang="en-US" sz="1200" kern="0" spc="-10" dirty="0">
                <a:solidFill>
                  <a:srgbClr val="000000"/>
                </a:solidFill>
                <a:effectLst/>
                <a:latin typeface="휴먼모음T" panose="02030504000101010101" pitchFamily="18" charset="-127"/>
                <a:ea typeface="휴먼모음T" panose="02030504000101010101" pitchFamily="18" charset="-127"/>
              </a:rPr>
              <a:t>을 활용하여 </a:t>
            </a:r>
            <a:r>
              <a:rPr lang="en-US" altLang="ko-KR" sz="1200" kern="0" spc="-10" dirty="0">
                <a:solidFill>
                  <a:srgbClr val="000000"/>
                </a:solidFill>
                <a:effectLst/>
                <a:latin typeface="휴먼모음T" panose="02030504000101010101" pitchFamily="18" charset="-127"/>
                <a:ea typeface="휴먼모음T" panose="02030504000101010101" pitchFamily="18" charset="-127"/>
              </a:rPr>
              <a:t>recycle.dat </a:t>
            </a:r>
            <a:r>
              <a:rPr lang="ko-KR" altLang="en-US" sz="1200" kern="0" spc="-10" dirty="0">
                <a:solidFill>
                  <a:srgbClr val="000000"/>
                </a:solidFill>
                <a:effectLst/>
                <a:latin typeface="휴먼모음T" panose="02030504000101010101" pitchFamily="18" charset="-127"/>
                <a:ea typeface="휴먼모음T" panose="02030504000101010101" pitchFamily="18" charset="-127"/>
              </a:rPr>
              <a:t>파일에 접근하여 저장되어 있는</a:t>
            </a:r>
            <a:r>
              <a:rPr lang="en-US" altLang="ko-KR" sz="1200" kern="0" spc="-10" dirty="0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en-US" altLang="ko-KR" sz="1200" kern="0" spc="-10" dirty="0">
                <a:solidFill>
                  <a:srgbClr val="000000"/>
                </a:solidFill>
                <a:effectLst/>
                <a:latin typeface="휴먼모음T" panose="02030504000101010101" pitchFamily="18" charset="-127"/>
                <a:ea typeface="휴먼모음T" panose="02030504000101010101" pitchFamily="18" charset="-127"/>
              </a:rPr>
              <a:t>data</a:t>
            </a:r>
            <a:r>
              <a:rPr lang="ko-KR" altLang="en-US" sz="1200" kern="0" spc="-10" dirty="0">
                <a:solidFill>
                  <a:srgbClr val="000000"/>
                </a:solidFill>
                <a:effectLst/>
                <a:latin typeface="휴먼모음T" panose="02030504000101010101" pitchFamily="18" charset="-127"/>
                <a:ea typeface="휴먼모음T" panose="02030504000101010101" pitchFamily="18" charset="-127"/>
              </a:rPr>
              <a:t>를 불러온다</a:t>
            </a:r>
            <a:endParaRPr lang="ko-KR" altLang="en-US" sz="12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62DA776F-7AA5-4426-9B4B-C5AB290A10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8043" y="3957006"/>
            <a:ext cx="5981701" cy="1981498"/>
          </a:xfrm>
          <a:prstGeom prst="rect">
            <a:avLst/>
          </a:prstGeom>
        </p:spPr>
      </p:pic>
      <p:pic>
        <p:nvPicPr>
          <p:cNvPr id="2" name="오디오 1">
            <a:hlinkClick r:id="" action="ppaction://media"/>
            <a:extLst>
              <a:ext uri="{FF2B5EF4-FFF2-40B4-BE49-F238E27FC236}">
                <a16:creationId xmlns:a16="http://schemas.microsoft.com/office/drawing/2014/main" id="{C177BC12-7033-4FB8-BA83-B30D88FC8933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366500" y="60325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2986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901"/>
    </mc:Choice>
    <mc:Fallback>
      <p:transition spd="slow" advTm="990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제목 1">
            <a:extLst>
              <a:ext uri="{FF2B5EF4-FFF2-40B4-BE49-F238E27FC236}">
                <a16:creationId xmlns:a16="http://schemas.microsoft.com/office/drawing/2014/main" id="{A9E33AF8-AF10-4896-9138-95CF4D24A855}"/>
              </a:ext>
            </a:extLst>
          </p:cNvPr>
          <p:cNvSpPr txBox="1">
            <a:spLocks/>
          </p:cNvSpPr>
          <p:nvPr/>
        </p:nvSpPr>
        <p:spPr>
          <a:xfrm>
            <a:off x="392256" y="769564"/>
            <a:ext cx="11407487" cy="7830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atinLnBrk="0"/>
            <a:r>
              <a:rPr lang="ko-KR" altLang="en-US" sz="3600" b="1" dirty="0">
                <a:latin typeface="KodchiangUPC" panose="020B0502040204020203" pitchFamily="18" charset="-34"/>
                <a:cs typeface="KodchiangUPC" panose="020B0502040204020203" pitchFamily="18" charset="-34"/>
              </a:rPr>
              <a:t>구현</a:t>
            </a: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C3453078-DD7A-461E-B3FA-514FC5A9FDFD}"/>
              </a:ext>
            </a:extLst>
          </p:cNvPr>
          <p:cNvSpPr txBox="1">
            <a:spLocks/>
          </p:cNvSpPr>
          <p:nvPr/>
        </p:nvSpPr>
        <p:spPr>
          <a:xfrm>
            <a:off x="5818043" y="1772816"/>
            <a:ext cx="5160818" cy="18181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atinLnBrk="0">
              <a:lnSpc>
                <a:spcPct val="150000"/>
              </a:lnSpc>
            </a:pPr>
            <a:r>
              <a:rPr lang="en-US" altLang="ko-KR" sz="2000" b="1" kern="0" dirty="0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recycleApp.py</a:t>
            </a:r>
            <a:r>
              <a:rPr lang="ko-KR" altLang="en-US" sz="2000" b="1" kern="0" dirty="0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에서 사용자 인터페이스 구현 및 </a:t>
            </a:r>
            <a:r>
              <a:rPr lang="en-US" altLang="ko-KR" sz="2000" b="1" kern="0" dirty="0" err="1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buttonClicked</a:t>
            </a:r>
            <a:r>
              <a:rPr lang="ko-KR" altLang="en-US" sz="2000" b="1" kern="0" dirty="0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en-US" altLang="ko-KR" sz="2000" b="1" kern="0" dirty="0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method</a:t>
            </a:r>
            <a:r>
              <a:rPr lang="ko-KR" altLang="en-US" sz="2000" b="1" kern="0" dirty="0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구현</a:t>
            </a:r>
            <a:endParaRPr lang="en-US" altLang="ko-KR" sz="2000" b="1" kern="0" spc="0" dirty="0">
              <a:solidFill>
                <a:srgbClr val="000000"/>
              </a:solidFill>
              <a:effectLst/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latinLnBrk="0"/>
            <a:endParaRPr lang="en-US" altLang="ko-KR" sz="1600" kern="0" spc="0" dirty="0">
              <a:solidFill>
                <a:srgbClr val="000000"/>
              </a:solidFill>
              <a:effectLst/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indent="-171450" latinLnBrk="0">
              <a:lnSpc>
                <a:spcPct val="150000"/>
              </a:lnSpc>
              <a:buFontTx/>
              <a:buChar char="-"/>
            </a:pPr>
            <a:r>
              <a:rPr lang="ko-KR" altLang="en-US" sz="1200" kern="0" spc="-10" dirty="0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저장한 </a:t>
            </a:r>
            <a:r>
              <a:rPr lang="en-US" altLang="ko-KR" sz="1200" kern="0" spc="-10" dirty="0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data</a:t>
            </a:r>
            <a:r>
              <a:rPr lang="ko-KR" altLang="en-US" sz="1200" kern="0" spc="-10" dirty="0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에 대해 검색</a:t>
            </a:r>
            <a:r>
              <a:rPr lang="en-US" altLang="ko-KR" sz="1200" kern="0" spc="-10" dirty="0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, </a:t>
            </a:r>
            <a:r>
              <a:rPr lang="ko-KR" altLang="en-US" sz="1200" kern="0" spc="-10" dirty="0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삭제</a:t>
            </a:r>
            <a:r>
              <a:rPr lang="en-US" altLang="ko-KR" sz="1200" kern="0" spc="-10" dirty="0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, </a:t>
            </a:r>
            <a:r>
              <a:rPr lang="ko-KR" altLang="en-US" sz="1200" kern="0" spc="-10" dirty="0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추가 기능 구현</a:t>
            </a:r>
            <a:endParaRPr lang="en-US" altLang="ko-KR" sz="1200" kern="0" spc="-10" dirty="0">
              <a:solidFill>
                <a:srgbClr val="000000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latinLnBrk="0">
              <a:lnSpc>
                <a:spcPct val="150000"/>
              </a:lnSpc>
            </a:pPr>
            <a:endParaRPr lang="ko-KR" altLang="en-US" sz="12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171450" indent="-171450" latinLnBrk="0">
              <a:lnSpc>
                <a:spcPct val="150000"/>
              </a:lnSpc>
              <a:buFontTx/>
              <a:buChar char="-"/>
            </a:pPr>
            <a:r>
              <a:rPr lang="en-US" altLang="ko-KR" sz="1200" kern="0" spc="-10" dirty="0">
                <a:solidFill>
                  <a:srgbClr val="000000"/>
                </a:solidFill>
                <a:effectLst/>
                <a:latin typeface="휴먼모음T" panose="02030504000101010101" pitchFamily="18" charset="-127"/>
                <a:ea typeface="휴먼모음T" panose="02030504000101010101" pitchFamily="18" charset="-127"/>
              </a:rPr>
              <a:t>check</a:t>
            </a:r>
            <a:r>
              <a:rPr lang="ko-KR" altLang="en-US" sz="1200" kern="0" spc="-10" dirty="0">
                <a:solidFill>
                  <a:srgbClr val="000000"/>
                </a:solidFill>
                <a:effectLst/>
                <a:latin typeface="휴먼모음T" panose="02030504000101010101" pitchFamily="18" charset="-127"/>
                <a:ea typeface="휴먼모음T" panose="02030504000101010101" pitchFamily="18" charset="-127"/>
              </a:rPr>
              <a:t>버튼 클릭 시 선택된 항목에 대한 분리배출 방법 표시</a:t>
            </a:r>
            <a:endParaRPr lang="en-US" altLang="ko-KR" sz="1200" kern="0" spc="-10" dirty="0">
              <a:solidFill>
                <a:srgbClr val="000000"/>
              </a:solidFill>
              <a:effectLst/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pic>
        <p:nvPicPr>
          <p:cNvPr id="5" name="그림 4" descr="테이블이(가) 표시된 사진&#10;&#10;자동 생성된 설명">
            <a:extLst>
              <a:ext uri="{FF2B5EF4-FFF2-40B4-BE49-F238E27FC236}">
                <a16:creationId xmlns:a16="http://schemas.microsoft.com/office/drawing/2014/main" id="{D32A7D2A-2343-46B0-A51F-B807D897E8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25" y="1772817"/>
            <a:ext cx="5160818" cy="4165688"/>
          </a:xfrm>
          <a:prstGeom prst="rect">
            <a:avLst/>
          </a:prstGeo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B39A1D2D-3D84-4967-A34F-55DE9C421C0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8042" y="3620732"/>
            <a:ext cx="5160817" cy="2317773"/>
          </a:xfrm>
          <a:prstGeom prst="rect">
            <a:avLst/>
          </a:prstGeom>
        </p:spPr>
      </p:pic>
      <p:pic>
        <p:nvPicPr>
          <p:cNvPr id="2" name="오디오 1">
            <a:hlinkClick r:id="" action="ppaction://media"/>
            <a:extLst>
              <a:ext uri="{FF2B5EF4-FFF2-40B4-BE49-F238E27FC236}">
                <a16:creationId xmlns:a16="http://schemas.microsoft.com/office/drawing/2014/main" id="{FCDD84DB-757A-46E1-9897-3B195E4D879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366500" y="60325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3902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6124"/>
    </mc:Choice>
    <mc:Fallback>
      <p:transition spd="slow" advTm="1612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443413" y="1781175"/>
            <a:ext cx="3305175" cy="3295650"/>
          </a:xfrm>
          <a:prstGeom prst="rect">
            <a:avLst/>
          </a:prstGeom>
          <a:noFill/>
          <a:ln>
            <a:solidFill>
              <a:srgbClr val="DCAC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1A08FC-B24C-4412-B89C-BEBC730739D7}"/>
              </a:ext>
            </a:extLst>
          </p:cNvPr>
          <p:cNvSpPr txBox="1"/>
          <p:nvPr/>
        </p:nvSpPr>
        <p:spPr>
          <a:xfrm>
            <a:off x="5334411" y="3198167"/>
            <a:ext cx="15231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감사합니다</a:t>
            </a:r>
            <a:endParaRPr lang="en-US" altLang="ko-KR" sz="2400" dirty="0">
              <a:solidFill>
                <a:schemeClr val="bg1">
                  <a:lumMod val="8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pic>
        <p:nvPicPr>
          <p:cNvPr id="3" name="오디오 2">
            <a:hlinkClick r:id="" action="ppaction://media"/>
            <a:extLst>
              <a:ext uri="{FF2B5EF4-FFF2-40B4-BE49-F238E27FC236}">
                <a16:creationId xmlns:a16="http://schemas.microsoft.com/office/drawing/2014/main" id="{4F401610-C2D5-4E77-99E2-3F24091CC09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366500" y="60325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7858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873"/>
    </mc:Choice>
    <mc:Fallback>
      <p:transition spd="slow" advTm="387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</TotalTime>
  <Words>144</Words>
  <Application>Microsoft Office PowerPoint</Application>
  <PresentationFormat>와이드스크린</PresentationFormat>
  <Paragraphs>36</Paragraphs>
  <Slides>7</Slides>
  <Notes>0</Notes>
  <HiddenSlides>0</HiddenSlides>
  <MMClips>7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6" baseType="lpstr">
      <vt:lpstr>KoPubWorld돋움체 Bold</vt:lpstr>
      <vt:lpstr>KoPubWorld돋움체 Light</vt:lpstr>
      <vt:lpstr>맑은 고딕</vt:lpstr>
      <vt:lpstr>맑은 고딕</vt:lpstr>
      <vt:lpstr>함초롬바탕</vt:lpstr>
      <vt:lpstr>휴먼모음T</vt:lpstr>
      <vt:lpstr>Arial</vt:lpstr>
      <vt:lpstr>KodchiangUPC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(음악학부)정재욱</dc:creator>
  <cp:lastModifiedBy>정재욱(학생-작곡전공)</cp:lastModifiedBy>
  <cp:revision>31</cp:revision>
  <dcterms:created xsi:type="dcterms:W3CDTF">2020-06-08T12:07:50Z</dcterms:created>
  <dcterms:modified xsi:type="dcterms:W3CDTF">2020-12-01T07:24:53Z</dcterms:modified>
</cp:coreProperties>
</file>