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9" r:id="rId3"/>
    <p:sldId id="312" r:id="rId4"/>
    <p:sldId id="325" r:id="rId5"/>
    <p:sldId id="322" r:id="rId6"/>
    <p:sldId id="323" r:id="rId7"/>
    <p:sldId id="326" r:id="rId8"/>
    <p:sldId id="316" r:id="rId9"/>
    <p:sldId id="324" r:id="rId10"/>
    <p:sldId id="314" r:id="rId11"/>
    <p:sldId id="320" r:id="rId12"/>
    <p:sldId id="317" r:id="rId13"/>
    <p:sldId id="318" r:id="rId14"/>
    <p:sldId id="319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Marcel Untied" initials="MU" lastIdx="35" clrIdx="0">
    <p:extLst>
      <p:ext uri="{19B8F6BF-5375-455C-9EA6-DF929625EA0E}">
        <p15:presenceInfo xmlns:p15="http://schemas.microsoft.com/office/powerpoint/2012/main" userId="Marcel Untied" providerId="None"/>
      </p:ext>
    </p:extLst>
  </p:cmAuthor>
  <p:cmAuthor id="3" name="Marchien van Doorn" initials="MvD" lastIdx="1" clrIdx="1">
    <p:extLst>
      <p:ext uri="{19B8F6BF-5375-455C-9EA6-DF929625EA0E}">
        <p15:presenceInfo xmlns:p15="http://schemas.microsoft.com/office/powerpoint/2012/main" userId="Marchien van Doo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465" autoAdjust="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-7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E25D-CC19-0743-9F86-E0DCA338666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A00-AB0D-A540-8ABF-87C7F2603E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9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66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4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05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9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2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0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1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8FD27-B926-B34E-AA5C-72365A3C3987}"/>
              </a:ext>
            </a:extLst>
          </p:cNvPr>
          <p:cNvSpPr/>
          <p:nvPr userDrawn="1"/>
        </p:nvSpPr>
        <p:spPr>
          <a:xfrm>
            <a:off x="5376672" y="0"/>
            <a:ext cx="6815328" cy="6858000"/>
          </a:xfrm>
          <a:prstGeom prst="rect">
            <a:avLst/>
          </a:prstGeom>
          <a:solidFill>
            <a:srgbClr val="13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9FDDB-B3A8-9E4B-A51D-21AFEFFBD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7606" t="33281" b="3513"/>
          <a:stretch/>
        </p:blipFill>
        <p:spPr>
          <a:xfrm>
            <a:off x="5219700" y="0"/>
            <a:ext cx="258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1863027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574" y="1014984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7-297E-AA41-AD61-094BB2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EE6-90AD-B04D-B250-5902777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1C6D-9A1D-B74E-AC6B-E82BC9FD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653-DD29-A34F-A5F3-8261CEE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107F-BA10-8C41-A51A-480FE85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B490-E3D3-6F46-A68E-19089F3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A92-168E-644D-921C-D1B1FA8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5F163-BDDD-F243-A62E-DFE123D8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1036-97A1-AB43-AC49-9E9078B5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12D-4C28-F044-A48E-5DC1DEF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7FF3-1EA8-404C-8792-D5C9D58F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E6C4-AF7C-044C-AEDC-69D34C3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D0E-F9A1-4642-B02C-F8DE9EB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892-9529-F84C-8414-0075EE99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70FB-DCC9-4E49-AFA5-816D766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CB9-83F4-2C42-AB7C-09EB3EB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353C-5A14-7D46-AAD8-E49CBDB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9340-4CF8-9B40-AA50-50FF264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F84-0775-7F4F-87E7-BC2CD83C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53DF-A818-0548-BE3D-3E29B17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AAF-17B3-9C4B-B80C-6F1DAD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DF81-A7BA-DA43-AC58-67E49A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74" y="1231900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936D-0B94-2047-8705-896F64401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515574" y="1041400"/>
            <a:ext cx="88072" cy="472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70007-84FE-3C4F-90EA-4FF49D5E7201}"/>
              </a:ext>
            </a:extLst>
          </p:cNvPr>
          <p:cNvSpPr/>
          <p:nvPr userDrawn="1"/>
        </p:nvSpPr>
        <p:spPr>
          <a:xfrm>
            <a:off x="5777992" y="1278508"/>
            <a:ext cx="6414008" cy="5579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13A4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985893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CE94-E821-2949-B36C-0AF86FB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19E0-DB88-1249-BF61-764B0DD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964DDCB6-BA15-E147-983C-6EB0A6C5679F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FE7B-3AF3-1B47-BD19-5879DED3DB32}"/>
              </a:ext>
            </a:extLst>
          </p:cNvPr>
          <p:cNvSpPr/>
          <p:nvPr userDrawn="1"/>
        </p:nvSpPr>
        <p:spPr>
          <a:xfrm>
            <a:off x="7682669" y="2495372"/>
            <a:ext cx="4509331" cy="436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55D99-5DB9-4D43-BC23-B2419878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531" b="13232"/>
          <a:stretch/>
        </p:blipFill>
        <p:spPr>
          <a:xfrm>
            <a:off x="8980206" y="5398480"/>
            <a:ext cx="3211794" cy="145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4B4B318-F93E-D049-81FB-B3564EA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8A6F34-0F03-E945-973B-687DB22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8891D6A-3FF4-E14B-B0A3-40AAF5B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E8-86C2-2849-8118-A5AE3FF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09-D1DE-7449-8928-0C778C61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BE0-3D73-7A4B-9EED-2C0DE9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AA26-3FD9-DB47-9D73-397A56E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A8B1-F8F9-084F-ACC4-99530A3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396-2EE0-9D43-A0C0-65F4ECE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566-1EBA-2142-ADAE-33794AA7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43E9-F5AB-C242-8BDE-901834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D229-87AA-B746-A130-6101016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E91B-29EC-6841-8A0C-1117A0A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2790-FD58-924B-BD8E-5EB88BA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C6E-93B8-2040-BE8E-3968D30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4C70-7131-BF4D-8416-A2CEDA1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EFAA-A415-F841-AD31-75D39B42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F8DE4-14B1-C448-9269-CB5A0C9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3FF-B84E-3B4E-9FB1-0A0B42B1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C356-0213-4D48-BC48-949714A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341-FD58-054E-9F44-D494933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AB63-3745-0D44-B603-D1A5978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46A-2F91-6744-8E83-E761C65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A157-2A5C-AE40-9297-FEB40C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7436-F11B-2348-94FA-5A643FF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5975-1599-854C-A982-E44178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C99-78FC-F348-AF67-EBDC9F0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2ADD-7965-F143-AE92-C502E9F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0D7D-F628-E546-AD76-13FEECF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A171F-C1EA-8E4D-B21E-41AC62D86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33000"/>
          </a:blip>
          <a:srcRect r="40118" b="37154"/>
          <a:stretch/>
        </p:blipFill>
        <p:spPr>
          <a:xfrm>
            <a:off x="8305800" y="3213099"/>
            <a:ext cx="3886200" cy="36449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7504-D5A4-014F-80E1-7326E2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472-9736-B348-A3FB-F6EE95E0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B353C-DDF1-DD45-8222-C40AEAA6B13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6066736" y="-3750364"/>
            <a:ext cx="58528" cy="1051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EE2E1-9E1D-2A4E-AD01-7E8008A3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8D9228C-87DD-9E43-ACB9-F8CB9801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64DDCB6-BA15-E147-983C-6EB0A6C567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ichtingsem.stoplight.io/docs/sem-technology-prototype/docs/introduction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pilot-phas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tichtingsem/functional-overview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pilot-phase/blob/main/documents/20210128%20Use%20Cases%20SEM%20Pilot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pilot-phase/blob/main/documents/20210128%20Use%20Cases%20SEM%20Pilot.xls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1" y="2794053"/>
            <a:ext cx="5945264" cy="1179431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Minutes:</a:t>
            </a:r>
            <a:br>
              <a:rPr lang="en-GB" sz="4000" dirty="0" smtClean="0"/>
            </a:br>
            <a:r>
              <a:rPr lang="en-GB" sz="4000" dirty="0" smtClean="0"/>
              <a:t>Technical Advisory Board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458968" cy="1655762"/>
          </a:xfrm>
        </p:spPr>
        <p:txBody>
          <a:bodyPr/>
          <a:lstStyle/>
          <a:p>
            <a:r>
              <a:rPr lang="en-GB" dirty="0" smtClean="0"/>
              <a:t>4-2-2021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17-12-2020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643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n-GB" dirty="0" smtClean="0"/>
              <a:t>Walkthrough Architecture (Events, </a:t>
            </a:r>
            <a:r>
              <a:rPr lang="en-GB" dirty="0" err="1" smtClean="0"/>
              <a:t>Webhooks</a:t>
            </a:r>
            <a:r>
              <a:rPr lang="en-GB" dirty="0" smtClean="0"/>
              <a:t>, Security, API’s) – Clifton</a:t>
            </a:r>
          </a:p>
          <a:p>
            <a:pPr lvl="1"/>
            <a:r>
              <a:rPr lang="en-GB" dirty="0" smtClean="0"/>
              <a:t>Clifton explains the chosen architecture and patterns by walking through the documentation on Spotlight</a:t>
            </a:r>
          </a:p>
          <a:p>
            <a:pPr lvl="2"/>
            <a:r>
              <a:rPr lang="en-GB" dirty="0" smtClean="0">
                <a:hlinkClick r:id="rId3"/>
              </a:rPr>
              <a:t>Architecture SEM Pilot</a:t>
            </a:r>
            <a:endParaRPr lang="en-GB" dirty="0" smtClean="0"/>
          </a:p>
          <a:p>
            <a:pPr lvl="1"/>
            <a:r>
              <a:rPr lang="en-GB" dirty="0" smtClean="0"/>
              <a:t>Edwin and Thijs ask questions to Clifton about the chosen architecture/pattern</a:t>
            </a:r>
          </a:p>
          <a:p>
            <a:pPr lvl="2"/>
            <a:r>
              <a:rPr lang="en-GB" dirty="0" smtClean="0"/>
              <a:t>Clifton explains that within the chosen architecture processing in batches is still possible but</a:t>
            </a:r>
            <a:r>
              <a:rPr lang="en-GB" b="1" dirty="0" smtClean="0"/>
              <a:t> highly recommends </a:t>
            </a:r>
            <a:r>
              <a:rPr lang="en-GB" dirty="0" smtClean="0"/>
              <a:t>to use </a:t>
            </a:r>
            <a:r>
              <a:rPr lang="en-GB" b="1" dirty="0" err="1" smtClean="0"/>
              <a:t>webhooks</a:t>
            </a:r>
            <a:r>
              <a:rPr lang="en-GB" b="1" dirty="0" smtClean="0"/>
              <a:t> </a:t>
            </a:r>
            <a:r>
              <a:rPr lang="en-GB" dirty="0" smtClean="0"/>
              <a:t>and</a:t>
            </a:r>
            <a:r>
              <a:rPr lang="en-GB" b="1" dirty="0" smtClean="0"/>
              <a:t> events. </a:t>
            </a:r>
          </a:p>
          <a:p>
            <a:pPr lvl="3"/>
            <a:r>
              <a:rPr lang="en-GB" dirty="0" smtClean="0"/>
              <a:t>Events and </a:t>
            </a:r>
            <a:r>
              <a:rPr lang="en-GB" dirty="0" err="1" smtClean="0"/>
              <a:t>webhooks</a:t>
            </a:r>
            <a:r>
              <a:rPr lang="en-GB" dirty="0" smtClean="0"/>
              <a:t> make it possible that a subscribing partner only asks for data (entities) that is changed and not for all the data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smtClean="0"/>
              <a:t>First feedback project team – Clifton/Marcel</a:t>
            </a:r>
          </a:p>
          <a:p>
            <a:pPr lvl="1"/>
            <a:r>
              <a:rPr lang="en-GB" dirty="0" smtClean="0"/>
              <a:t>Marcel has no issues to discuss and expects updates from project team members in the team meeting tomorrow</a:t>
            </a:r>
          </a:p>
          <a:p>
            <a:pPr lvl="1"/>
            <a:r>
              <a:rPr lang="en-GB" dirty="0" smtClean="0"/>
              <a:t>Clifton gives a short update:</a:t>
            </a:r>
          </a:p>
          <a:p>
            <a:pPr lvl="2"/>
            <a:r>
              <a:rPr lang="en-GB" dirty="0" smtClean="0"/>
              <a:t>Last week’s been about starting up development and talking about backlog items</a:t>
            </a:r>
          </a:p>
          <a:p>
            <a:pPr lvl="3"/>
            <a:r>
              <a:rPr lang="en-GB" dirty="0" smtClean="0"/>
              <a:t>Discussions with Danny (TLN) about the Market Place API</a:t>
            </a:r>
          </a:p>
          <a:p>
            <a:pPr lvl="3"/>
            <a:r>
              <a:rPr lang="en-GB" dirty="0" smtClean="0"/>
              <a:t>Discussions with Luke (</a:t>
            </a:r>
            <a:r>
              <a:rPr lang="en-GB" dirty="0" err="1" smtClean="0"/>
              <a:t>Topicus</a:t>
            </a:r>
            <a:r>
              <a:rPr lang="en-GB" dirty="0" smtClean="0"/>
              <a:t>) on setups</a:t>
            </a:r>
          </a:p>
          <a:p>
            <a:pPr lvl="2"/>
            <a:r>
              <a:rPr lang="en-GB" dirty="0" smtClean="0"/>
              <a:t>Expects that development will really start in January</a:t>
            </a:r>
          </a:p>
        </p:txBody>
      </p:sp>
    </p:spTree>
    <p:extLst>
      <p:ext uri="{BB962C8B-B14F-4D97-AF65-F5344CB8AC3E}">
        <p14:creationId xmlns:p14="http://schemas.microsoft.com/office/powerpoint/2010/main" val="17202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17-12-2020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64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GB" dirty="0"/>
              <a:t>Other TAB subjects</a:t>
            </a:r>
          </a:p>
          <a:p>
            <a:pPr lvl="1"/>
            <a:r>
              <a:rPr lang="en-GB" dirty="0"/>
              <a:t>Edwin asks about stubs and </a:t>
            </a:r>
            <a:r>
              <a:rPr lang="en-GB" dirty="0" err="1"/>
              <a:t>mockups</a:t>
            </a:r>
            <a:r>
              <a:rPr lang="en-GB" dirty="0"/>
              <a:t> that will be developed for the POC</a:t>
            </a:r>
          </a:p>
          <a:p>
            <a:pPr lvl="2"/>
            <a:r>
              <a:rPr lang="en-GB" dirty="0"/>
              <a:t>Marcel makes clear that the POC will be executed in the acceptance environments from the participating partners and that the POC has to demonstrate </a:t>
            </a:r>
            <a:r>
              <a:rPr lang="en-GB" dirty="0" smtClean="0"/>
              <a:t>working of the API’s </a:t>
            </a:r>
            <a:r>
              <a:rPr lang="en-GB" dirty="0"/>
              <a:t>to non-technical people (SEM Board, private and public partners)</a:t>
            </a:r>
          </a:p>
          <a:p>
            <a:pPr lvl="3"/>
            <a:r>
              <a:rPr lang="en-US" dirty="0">
                <a:hlinkClick r:id="rId3"/>
              </a:rPr>
              <a:t>Documentation &amp; meeting notes POC Phase</a:t>
            </a:r>
            <a:r>
              <a:rPr lang="en-US" dirty="0"/>
              <a:t> (also execution plan with POC scenario’s)</a:t>
            </a:r>
          </a:p>
          <a:p>
            <a:pPr lvl="3"/>
            <a:r>
              <a:rPr lang="en-GB" dirty="0" smtClean="0">
                <a:hlinkClick r:id="rId4"/>
              </a:rPr>
              <a:t>Phase 1: Functional &amp; Administrative documentation</a:t>
            </a:r>
            <a:endParaRPr lang="en-GB" dirty="0"/>
          </a:p>
          <a:p>
            <a:pPr lvl="2"/>
            <a:r>
              <a:rPr lang="en-GB" dirty="0" smtClean="0"/>
              <a:t>Marcel explains that for </a:t>
            </a:r>
            <a:r>
              <a:rPr lang="en-GB" dirty="0"/>
              <a:t>validation of the ecosystem there will be use </a:t>
            </a:r>
            <a:r>
              <a:rPr lang="en-GB" dirty="0" smtClean="0"/>
              <a:t>cases/test scenario’s. For example: Access learning material in learning environment (LA)</a:t>
            </a:r>
            <a:endParaRPr lang="en-GB" dirty="0"/>
          </a:p>
          <a:p>
            <a:pPr lvl="3"/>
            <a:r>
              <a:rPr lang="en-GB" dirty="0"/>
              <a:t>Thijs </a:t>
            </a:r>
            <a:r>
              <a:rPr lang="en-GB" dirty="0" smtClean="0"/>
              <a:t>advices to use cases based on the current chain (ECK standard)</a:t>
            </a:r>
          </a:p>
          <a:p>
            <a:pPr lvl="3"/>
            <a:r>
              <a:rPr lang="en-GB" dirty="0" smtClean="0"/>
              <a:t>Use Cases/Test Scenarios will be discussed in the next Technical </a:t>
            </a:r>
            <a:r>
              <a:rPr lang="en-GB" dirty="0" err="1" smtClean="0"/>
              <a:t>Advirsory</a:t>
            </a:r>
            <a:r>
              <a:rPr lang="en-GB" dirty="0" smtClean="0"/>
              <a:t> Board</a:t>
            </a:r>
            <a:endParaRPr lang="en-GB" dirty="0"/>
          </a:p>
          <a:p>
            <a:pPr marL="514350" lvl="0" indent="-514350">
              <a:buFont typeface="+mj-lt"/>
              <a:buAutoNum type="arabicPeriod" startAt="6"/>
            </a:pPr>
            <a:r>
              <a:rPr lang="en-GB" dirty="0"/>
              <a:t>AOB</a:t>
            </a:r>
          </a:p>
          <a:p>
            <a:pPr lvl="1"/>
            <a:r>
              <a:rPr lang="en-GB" dirty="0"/>
              <a:t>No any other business</a:t>
            </a:r>
          </a:p>
        </p:txBody>
      </p:sp>
    </p:spTree>
    <p:extLst>
      <p:ext uri="{BB962C8B-B14F-4D97-AF65-F5344CB8AC3E}">
        <p14:creationId xmlns:p14="http://schemas.microsoft.com/office/powerpoint/2010/main" val="39565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26-11-2020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Present</a:t>
            </a:r>
          </a:p>
          <a:p>
            <a:pPr lvl="1"/>
            <a:r>
              <a:rPr lang="en-GB" dirty="0" smtClean="0"/>
              <a:t>Albert Jagt (chairman)</a:t>
            </a:r>
          </a:p>
          <a:p>
            <a:pPr lvl="1"/>
            <a:r>
              <a:rPr lang="en-GB" dirty="0" smtClean="0"/>
              <a:t>Jannes Hessels</a:t>
            </a:r>
          </a:p>
          <a:p>
            <a:pPr lvl="1"/>
            <a:r>
              <a:rPr lang="en-GB" dirty="0" smtClean="0"/>
              <a:t>Clifton Cunningham</a:t>
            </a:r>
          </a:p>
          <a:p>
            <a:pPr lvl="1"/>
            <a:r>
              <a:rPr lang="en-GB" dirty="0" smtClean="0"/>
              <a:t>Marcel Untied</a:t>
            </a:r>
          </a:p>
          <a:p>
            <a:r>
              <a:rPr lang="en-GB" dirty="0" smtClean="0"/>
              <a:t>Absence</a:t>
            </a:r>
          </a:p>
          <a:p>
            <a:pPr lvl="1"/>
            <a:r>
              <a:rPr lang="en-GB" dirty="0" smtClean="0"/>
              <a:t>Edwin Persoon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Opening remarks - Feedback SEM board </a:t>
            </a:r>
          </a:p>
          <a:p>
            <a:pPr lvl="1"/>
            <a:r>
              <a:rPr lang="en-GB" dirty="0"/>
              <a:t>SEM </a:t>
            </a:r>
            <a:r>
              <a:rPr lang="en-GB" dirty="0" smtClean="0"/>
              <a:t>board adjusted </a:t>
            </a:r>
            <a:r>
              <a:rPr lang="en-GB" dirty="0"/>
              <a:t>scope from a pilot to a proof of concept (POC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Proof that technical setup works</a:t>
            </a:r>
          </a:p>
          <a:p>
            <a:pPr lvl="1"/>
            <a:r>
              <a:rPr lang="en-GB" dirty="0" smtClean="0"/>
              <a:t>Wait for steering committee (tomorrow) for reaction on participation of </a:t>
            </a:r>
            <a:r>
              <a:rPr lang="en-GB" dirty="0" err="1" smtClean="0"/>
              <a:t>Iddink</a:t>
            </a:r>
            <a:endParaRPr lang="en-GB" dirty="0" smtClean="0"/>
          </a:p>
          <a:p>
            <a:pPr lvl="2"/>
            <a:r>
              <a:rPr lang="en-GB" dirty="0" smtClean="0"/>
              <a:t>TAB suggests to move on to next phase (start development)</a:t>
            </a:r>
          </a:p>
          <a:p>
            <a:pPr lvl="1"/>
            <a:r>
              <a:rPr lang="en-GB" dirty="0" smtClean="0"/>
              <a:t>It is most likely that </a:t>
            </a:r>
            <a:r>
              <a:rPr lang="en-GB" dirty="0" err="1" smtClean="0"/>
              <a:t>Thieme</a:t>
            </a:r>
            <a:r>
              <a:rPr lang="en-GB" dirty="0" smtClean="0"/>
              <a:t> will join POC as a learning application</a:t>
            </a:r>
          </a:p>
          <a:p>
            <a:pPr lvl="2"/>
            <a:r>
              <a:rPr lang="en-GB" dirty="0" smtClean="0"/>
              <a:t>Marcel expects formal confirmation next week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Notes 9-11</a:t>
            </a:r>
          </a:p>
          <a:p>
            <a:pPr lvl="1"/>
            <a:r>
              <a:rPr lang="en-GB" dirty="0" smtClean="0"/>
              <a:t>No remarks = approved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39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Minutes 26-11-2020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Actions</a:t>
            </a:r>
          </a:p>
          <a:p>
            <a:pPr lvl="1"/>
            <a:r>
              <a:rPr lang="en-GB" dirty="0" smtClean="0"/>
              <a:t>Contact </a:t>
            </a:r>
            <a:r>
              <a:rPr lang="en-GB" dirty="0"/>
              <a:t>Thijs Willems for participation TAB (</a:t>
            </a:r>
            <a:r>
              <a:rPr lang="en-GB" dirty="0" err="1"/>
              <a:t>Malmberg</a:t>
            </a:r>
            <a:r>
              <a:rPr lang="en-GB" dirty="0" smtClean="0"/>
              <a:t>) – Albert, In progress</a:t>
            </a:r>
          </a:p>
          <a:p>
            <a:pPr lvl="2"/>
            <a:r>
              <a:rPr lang="en-GB" dirty="0" smtClean="0"/>
              <a:t>First talk to </a:t>
            </a:r>
            <a:r>
              <a:rPr lang="en-GB" dirty="0" err="1" smtClean="0"/>
              <a:t>Malmberg</a:t>
            </a:r>
            <a:r>
              <a:rPr lang="en-GB" dirty="0" smtClean="0"/>
              <a:t> (Albert, Marchien, </a:t>
            </a:r>
            <a:r>
              <a:rPr lang="en-GB" dirty="0" err="1" smtClean="0"/>
              <a:t>Rimco</a:t>
            </a:r>
            <a:r>
              <a:rPr lang="en-GB" dirty="0" smtClean="0"/>
              <a:t>, Thijs) for </a:t>
            </a:r>
            <a:r>
              <a:rPr lang="en-GB" dirty="0" err="1" smtClean="0"/>
              <a:t>broarder</a:t>
            </a:r>
            <a:r>
              <a:rPr lang="en-GB" dirty="0" smtClean="0"/>
              <a:t> purpose</a:t>
            </a:r>
          </a:p>
          <a:p>
            <a:pPr lvl="2"/>
            <a:r>
              <a:rPr lang="en-GB" dirty="0" smtClean="0"/>
              <a:t>After that ask Thijs to join Technical Advisory board</a:t>
            </a:r>
            <a:endParaRPr lang="en-GB" dirty="0"/>
          </a:p>
          <a:p>
            <a:pPr lvl="1"/>
            <a:r>
              <a:rPr lang="en-GB" dirty="0"/>
              <a:t>Contact Dirk Jan </a:t>
            </a:r>
            <a:r>
              <a:rPr lang="en-GB" dirty="0" err="1"/>
              <a:t>Timmer</a:t>
            </a:r>
            <a:r>
              <a:rPr lang="en-GB" dirty="0"/>
              <a:t> for participation TAB (</a:t>
            </a:r>
            <a:r>
              <a:rPr lang="en-GB" dirty="0" err="1" smtClean="0"/>
              <a:t>Topicus</a:t>
            </a:r>
            <a:r>
              <a:rPr lang="en-GB" dirty="0" smtClean="0"/>
              <a:t>) – Albert, In progress</a:t>
            </a:r>
          </a:p>
          <a:p>
            <a:pPr lvl="2"/>
            <a:r>
              <a:rPr lang="en-GB" dirty="0" smtClean="0"/>
              <a:t>Contact is made and </a:t>
            </a:r>
            <a:r>
              <a:rPr lang="en-GB" dirty="0" err="1" smtClean="0"/>
              <a:t>Topicus</a:t>
            </a:r>
            <a:r>
              <a:rPr lang="en-GB" dirty="0" smtClean="0"/>
              <a:t> is considering to delegate Kees Mastenbroek</a:t>
            </a:r>
          </a:p>
          <a:p>
            <a:pPr lvl="2"/>
            <a:r>
              <a:rPr lang="en-GB" dirty="0" smtClean="0"/>
              <a:t>TAB advise is to ask for Egbert van der Veen</a:t>
            </a:r>
            <a:endParaRPr lang="en-GB" dirty="0"/>
          </a:p>
          <a:p>
            <a:pPr lvl="1"/>
            <a:r>
              <a:rPr lang="en-GB" dirty="0"/>
              <a:t>Prepare formalization (acceptance) of the first phase for next TAB </a:t>
            </a:r>
            <a:r>
              <a:rPr lang="en-GB" dirty="0" smtClean="0"/>
              <a:t>meeting - Clifton/Marcel</a:t>
            </a:r>
          </a:p>
          <a:p>
            <a:pPr lvl="2"/>
            <a:r>
              <a:rPr lang="en-GB" dirty="0" smtClean="0"/>
              <a:t>It is on the agenda (point 6)</a:t>
            </a:r>
            <a:endParaRPr lang="en-GB" dirty="0"/>
          </a:p>
          <a:p>
            <a:pPr lvl="1"/>
            <a:r>
              <a:rPr lang="en-GB" dirty="0"/>
              <a:t>Retrieve feedback and questions from within organisations (regarding </a:t>
            </a:r>
            <a:r>
              <a:rPr lang="en-GB" dirty="0" smtClean="0"/>
              <a:t>pilot) – CTO’s</a:t>
            </a:r>
          </a:p>
          <a:p>
            <a:pPr lvl="2"/>
            <a:r>
              <a:rPr lang="en-GB" dirty="0"/>
              <a:t>It is on the agenda (point </a:t>
            </a:r>
            <a:r>
              <a:rPr lang="en-GB" dirty="0" smtClean="0"/>
              <a:t>5)</a:t>
            </a:r>
          </a:p>
          <a:p>
            <a:pPr lvl="1"/>
            <a:r>
              <a:rPr lang="en-GB" dirty="0" smtClean="0"/>
              <a:t>Determine </a:t>
            </a:r>
            <a:r>
              <a:rPr lang="en-GB" dirty="0"/>
              <a:t>TAB subjects</a:t>
            </a:r>
          </a:p>
          <a:p>
            <a:pPr lvl="2"/>
            <a:r>
              <a:rPr lang="en-GB" dirty="0"/>
              <a:t>It is on the agenda (point </a:t>
            </a:r>
            <a:r>
              <a:rPr lang="en-GB" dirty="0" smtClean="0"/>
              <a:t>7)</a:t>
            </a:r>
            <a:endParaRPr lang="en-GB" dirty="0"/>
          </a:p>
          <a:p>
            <a:pPr lvl="1"/>
            <a:r>
              <a:rPr lang="en-GB" dirty="0" smtClean="0"/>
              <a:t>Plan </a:t>
            </a:r>
            <a:r>
              <a:rPr lang="en-GB" dirty="0"/>
              <a:t>next CTO meetings in advance</a:t>
            </a:r>
          </a:p>
          <a:p>
            <a:pPr lvl="2"/>
            <a:r>
              <a:rPr lang="en-GB" dirty="0"/>
              <a:t>Marcel, </a:t>
            </a:r>
            <a:r>
              <a:rPr lang="en-GB" dirty="0" smtClean="0"/>
              <a:t>DONE</a:t>
            </a:r>
          </a:p>
          <a:p>
            <a:pPr lvl="1"/>
            <a:endParaRPr lang="en-GB" dirty="0" smtClean="0"/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326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Minutes 26-11-2020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/>
              <a:t>Chairman of the </a:t>
            </a:r>
            <a:r>
              <a:rPr lang="en-GB" dirty="0" smtClean="0"/>
              <a:t>Board</a:t>
            </a:r>
          </a:p>
          <a:p>
            <a:pPr lvl="1"/>
            <a:r>
              <a:rPr lang="en-GB" b="1" dirty="0" smtClean="0"/>
              <a:t>Decision: </a:t>
            </a:r>
            <a:r>
              <a:rPr lang="en-GB" dirty="0" smtClean="0"/>
              <a:t>Jannes will be the chairman of the Technical Advisory Board from next meeting</a:t>
            </a:r>
          </a:p>
          <a:p>
            <a:pPr lvl="1"/>
            <a:r>
              <a:rPr lang="en-GB" b="1" dirty="0" smtClean="0"/>
              <a:t>Decision: </a:t>
            </a:r>
            <a:r>
              <a:rPr lang="en-GB" dirty="0" smtClean="0"/>
              <a:t>Albert will stay on the Technical Advisory Board for link with steering committee and SEM board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/>
              <a:t>Feedback &amp; questions from </a:t>
            </a:r>
            <a:r>
              <a:rPr lang="en-GB" dirty="0" smtClean="0"/>
              <a:t>organizations</a:t>
            </a:r>
          </a:p>
          <a:p>
            <a:pPr lvl="1"/>
            <a:r>
              <a:rPr lang="en-GB" dirty="0" smtClean="0"/>
              <a:t>No feedback and questions received before and/or during meeting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/>
              <a:t>Walkthrough </a:t>
            </a:r>
            <a:r>
              <a:rPr lang="en-GB" dirty="0" smtClean="0"/>
              <a:t>Architecture (</a:t>
            </a:r>
            <a:r>
              <a:rPr lang="en-GB" dirty="0"/>
              <a:t>Events, </a:t>
            </a:r>
            <a:r>
              <a:rPr lang="en-GB" dirty="0" err="1"/>
              <a:t>Webhooks</a:t>
            </a:r>
            <a:r>
              <a:rPr lang="en-GB" dirty="0"/>
              <a:t>, Security, </a:t>
            </a:r>
            <a:r>
              <a:rPr lang="en-GB" dirty="0" smtClean="0"/>
              <a:t>API’s)</a:t>
            </a:r>
          </a:p>
          <a:p>
            <a:pPr lvl="1"/>
            <a:r>
              <a:rPr lang="en-GB" dirty="0" smtClean="0"/>
              <a:t>Agenda item is moved to the next meeting (larger audience)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GB" dirty="0"/>
              <a:t>Acceptance phase </a:t>
            </a:r>
            <a:r>
              <a:rPr lang="en-GB" dirty="0" smtClean="0"/>
              <a:t>1</a:t>
            </a:r>
          </a:p>
          <a:p>
            <a:pPr lvl="1"/>
            <a:r>
              <a:rPr lang="en-GB" dirty="0" smtClean="0"/>
              <a:t>There were no blocking issues during or after the preparation meeting (13-11)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TAB subjects during POC</a:t>
            </a:r>
          </a:p>
          <a:p>
            <a:pPr lvl="1"/>
            <a:r>
              <a:rPr lang="en-GB" dirty="0"/>
              <a:t>No </a:t>
            </a:r>
            <a:r>
              <a:rPr lang="en-GB" dirty="0" smtClean="0"/>
              <a:t>subjects</a:t>
            </a:r>
          </a:p>
        </p:txBody>
      </p:sp>
    </p:spTree>
    <p:extLst>
      <p:ext uri="{BB962C8B-B14F-4D97-AF65-F5344CB8AC3E}">
        <p14:creationId xmlns:p14="http://schemas.microsoft.com/office/powerpoint/2010/main" val="2234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9-11-2020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Purpose Technical Advisory Board</a:t>
            </a:r>
          </a:p>
          <a:p>
            <a:pPr lvl="1"/>
            <a:r>
              <a:rPr lang="en-GB" dirty="0" smtClean="0"/>
              <a:t>Problem solving</a:t>
            </a:r>
          </a:p>
          <a:p>
            <a:pPr lvl="1"/>
            <a:r>
              <a:rPr lang="en-GB" dirty="0" smtClean="0"/>
              <a:t>Advice</a:t>
            </a:r>
          </a:p>
          <a:p>
            <a:pPr lvl="1"/>
            <a:r>
              <a:rPr lang="en-GB" dirty="0" smtClean="0"/>
              <a:t>Formalizing &amp; making decisions</a:t>
            </a:r>
          </a:p>
          <a:p>
            <a:pPr lvl="1"/>
            <a:r>
              <a:rPr lang="en-GB" dirty="0" smtClean="0"/>
              <a:t>Escalation channel</a:t>
            </a:r>
          </a:p>
          <a:p>
            <a:pPr lvl="1"/>
            <a:r>
              <a:rPr lang="en-GB" dirty="0" smtClean="0"/>
              <a:t>Guidance</a:t>
            </a:r>
          </a:p>
          <a:p>
            <a:r>
              <a:rPr lang="en-GB" dirty="0" smtClean="0"/>
              <a:t>Mandate</a:t>
            </a:r>
          </a:p>
          <a:p>
            <a:pPr lvl="1"/>
            <a:r>
              <a:rPr lang="en-GB" dirty="0" smtClean="0"/>
              <a:t>Give technical advice to steering committee and if necessary bring it to the SEM Board</a:t>
            </a:r>
          </a:p>
          <a:p>
            <a:r>
              <a:rPr lang="en-GB" dirty="0" smtClean="0"/>
              <a:t>Scope: 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echnical solutions/issues (not </a:t>
            </a:r>
            <a:r>
              <a:rPr lang="en-GB" dirty="0"/>
              <a:t>on resourcing, </a:t>
            </a:r>
            <a:r>
              <a:rPr lang="en-GB" dirty="0" smtClean="0"/>
              <a:t>planning)</a:t>
            </a:r>
          </a:p>
          <a:p>
            <a:r>
              <a:rPr lang="en-GB" dirty="0" smtClean="0"/>
              <a:t>Question:</a:t>
            </a:r>
          </a:p>
          <a:p>
            <a:pPr lvl="1"/>
            <a:r>
              <a:rPr lang="en-GB" dirty="0" smtClean="0"/>
              <a:t>Who is the chairman of TAB?</a:t>
            </a:r>
          </a:p>
          <a:p>
            <a:r>
              <a:rPr lang="en-GB" dirty="0" smtClean="0"/>
              <a:t>Actions:</a:t>
            </a:r>
          </a:p>
          <a:p>
            <a:pPr lvl="1"/>
            <a:r>
              <a:rPr lang="en-GB" dirty="0" smtClean="0"/>
              <a:t>Contact Thijs Willems for participation TAB (</a:t>
            </a:r>
            <a:r>
              <a:rPr lang="en-GB" dirty="0" err="1" smtClean="0"/>
              <a:t>Malmberg</a:t>
            </a:r>
            <a:r>
              <a:rPr lang="en-GB" dirty="0" smtClean="0"/>
              <a:t>) - Albert</a:t>
            </a:r>
          </a:p>
          <a:p>
            <a:pPr lvl="1"/>
            <a:r>
              <a:rPr lang="en-GB" dirty="0" smtClean="0"/>
              <a:t>Contact Dirk Jan </a:t>
            </a:r>
            <a:r>
              <a:rPr lang="en-GB" dirty="0" err="1" smtClean="0"/>
              <a:t>Timmer</a:t>
            </a:r>
            <a:r>
              <a:rPr lang="en-GB" dirty="0" smtClean="0"/>
              <a:t> for participation TAB (</a:t>
            </a:r>
            <a:r>
              <a:rPr lang="en-GB" dirty="0" err="1" smtClean="0"/>
              <a:t>Topicus</a:t>
            </a:r>
            <a:r>
              <a:rPr lang="en-GB" dirty="0" smtClean="0"/>
              <a:t>) - Albert</a:t>
            </a:r>
          </a:p>
          <a:p>
            <a:pPr lvl="1"/>
            <a:r>
              <a:rPr lang="en-GB" dirty="0" smtClean="0"/>
              <a:t>Prepare formalization (</a:t>
            </a:r>
            <a:r>
              <a:rPr lang="en-GB" dirty="0"/>
              <a:t>acceptance) </a:t>
            </a:r>
            <a:r>
              <a:rPr lang="en-GB" dirty="0" smtClean="0"/>
              <a:t>of the first phase for next TAB meeting – Clifton/Marcel</a:t>
            </a:r>
          </a:p>
          <a:p>
            <a:pPr lvl="1"/>
            <a:r>
              <a:rPr lang="en-GB" dirty="0"/>
              <a:t>Retrieve feedback and questions from within </a:t>
            </a:r>
            <a:r>
              <a:rPr lang="en-GB" dirty="0" smtClean="0"/>
              <a:t>organisations (regarding pilot) – Edwin, Clifton, Jannes</a:t>
            </a:r>
          </a:p>
          <a:p>
            <a:pPr lvl="1"/>
            <a:r>
              <a:rPr lang="en-GB" dirty="0" smtClean="0"/>
              <a:t>Determine TAB subjects – All</a:t>
            </a:r>
          </a:p>
          <a:p>
            <a:pPr lvl="1"/>
            <a:r>
              <a:rPr lang="en-GB" dirty="0" smtClean="0"/>
              <a:t>Plan next CTO meetings in advance - Marcel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03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Minutes 4-2-2021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Opening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Introduction </a:t>
            </a:r>
            <a:r>
              <a:rPr lang="en-GB" dirty="0"/>
              <a:t>new </a:t>
            </a:r>
            <a:r>
              <a:rPr lang="en-GB" dirty="0" smtClean="0"/>
              <a:t>TAB member</a:t>
            </a:r>
            <a:endParaRPr lang="nl-N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Minutes </a:t>
            </a:r>
            <a:r>
              <a:rPr lang="en-GB" dirty="0" smtClean="0"/>
              <a:t>&amp; Actions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nl-NL" dirty="0" smtClean="0"/>
              <a:t>Update project team – Marcel</a:t>
            </a:r>
          </a:p>
          <a:p>
            <a:pPr lvl="1"/>
            <a:r>
              <a:rPr lang="nl-NL" dirty="0" err="1" smtClean="0"/>
              <a:t>Progress</a:t>
            </a:r>
            <a:endParaRPr lang="nl-NL" dirty="0" smtClean="0"/>
          </a:p>
          <a:p>
            <a:pPr lvl="1"/>
            <a:r>
              <a:rPr lang="nl-NL" dirty="0" smtClean="0"/>
              <a:t>Setup </a:t>
            </a:r>
            <a:r>
              <a:rPr lang="nl-NL" dirty="0" err="1" smtClean="0"/>
              <a:t>Scenarios</a:t>
            </a:r>
            <a:endParaRPr lang="nl-NL" dirty="0" smtClean="0"/>
          </a:p>
          <a:p>
            <a:pPr lvl="1"/>
            <a:r>
              <a:rPr lang="nl-NL" dirty="0" smtClean="0"/>
              <a:t>Communication</a:t>
            </a:r>
          </a:p>
          <a:p>
            <a:pPr lvl="1"/>
            <a:r>
              <a:rPr lang="nl-NL" dirty="0" smtClean="0"/>
              <a:t>Test </a:t>
            </a:r>
            <a:r>
              <a:rPr lang="nl-NL" dirty="0" err="1"/>
              <a:t>S</a:t>
            </a:r>
            <a:r>
              <a:rPr lang="nl-NL" dirty="0" err="1" smtClean="0"/>
              <a:t>cenarios</a:t>
            </a:r>
            <a:r>
              <a:rPr lang="nl-NL" dirty="0" smtClean="0"/>
              <a:t> &amp;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nl-NL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AOB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26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4-2-2021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673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Present</a:t>
            </a:r>
          </a:p>
          <a:p>
            <a:pPr lvl="1"/>
            <a:r>
              <a:rPr lang="en-GB" dirty="0"/>
              <a:t>Jannes </a:t>
            </a:r>
            <a:r>
              <a:rPr lang="en-GB" dirty="0" smtClean="0"/>
              <a:t>Hessels (Chairman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Edwin Persoon</a:t>
            </a:r>
          </a:p>
          <a:p>
            <a:pPr lvl="1"/>
            <a:r>
              <a:rPr lang="en-GB" dirty="0" smtClean="0"/>
              <a:t>Clifton Cunningham</a:t>
            </a:r>
          </a:p>
          <a:p>
            <a:pPr lvl="1"/>
            <a:r>
              <a:rPr lang="en-GB" dirty="0" smtClean="0"/>
              <a:t>Kees Mastenbroek</a:t>
            </a:r>
          </a:p>
          <a:p>
            <a:pPr lvl="1"/>
            <a:r>
              <a:rPr lang="en-GB" dirty="0" smtClean="0"/>
              <a:t>Marcel Untied</a:t>
            </a:r>
          </a:p>
          <a:p>
            <a:r>
              <a:rPr lang="en-GB" dirty="0" smtClean="0"/>
              <a:t>Absent:</a:t>
            </a:r>
          </a:p>
          <a:p>
            <a:pPr lvl="1"/>
            <a:r>
              <a:rPr lang="en-GB" dirty="0"/>
              <a:t>Thijs </a:t>
            </a:r>
            <a:r>
              <a:rPr lang="en-GB" dirty="0" smtClean="0"/>
              <a:t>Willems</a:t>
            </a:r>
            <a:endParaRPr lang="en-GB" dirty="0"/>
          </a:p>
          <a:p>
            <a:pPr lvl="1"/>
            <a:r>
              <a:rPr lang="en-GB" dirty="0"/>
              <a:t>Albert </a:t>
            </a:r>
            <a:r>
              <a:rPr lang="en-GB" dirty="0" smtClean="0"/>
              <a:t>Jagt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Opening remarks</a:t>
            </a:r>
          </a:p>
          <a:p>
            <a:pPr lvl="1"/>
            <a:r>
              <a:rPr lang="en-GB" dirty="0" smtClean="0"/>
              <a:t>Jannes welcomes Kees in the Technical Advisory Board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Introduction new TAB member</a:t>
            </a:r>
            <a:endParaRPr lang="nl-NL" b="1" dirty="0"/>
          </a:p>
          <a:p>
            <a:pPr lvl="1"/>
            <a:r>
              <a:rPr lang="en-GB" dirty="0" smtClean="0"/>
              <a:t>Short introduction by Kees about his role and history at </a:t>
            </a:r>
            <a:r>
              <a:rPr lang="en-GB" dirty="0" err="1" smtClean="0"/>
              <a:t>Topicus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Minutes &amp; Actions</a:t>
            </a:r>
            <a:endParaRPr lang="en-GB" b="1" dirty="0"/>
          </a:p>
          <a:p>
            <a:pPr lvl="1"/>
            <a:r>
              <a:rPr lang="en-GB" dirty="0" smtClean="0"/>
              <a:t>No comments on minutes 17-12-2020 (= minutes </a:t>
            </a:r>
            <a:r>
              <a:rPr lang="en-GB" dirty="0" smtClean="0"/>
              <a:t>approved)</a:t>
            </a:r>
            <a:endParaRPr lang="en-GB" b="1" dirty="0" smtClean="0"/>
          </a:p>
          <a:p>
            <a:pPr lvl="1"/>
            <a:r>
              <a:rPr lang="en-GB" dirty="0"/>
              <a:t>Contact Dirk Jan </a:t>
            </a:r>
            <a:r>
              <a:rPr lang="en-GB" dirty="0" err="1"/>
              <a:t>Timmer</a:t>
            </a:r>
            <a:r>
              <a:rPr lang="en-GB" dirty="0"/>
              <a:t> for participation TAB (</a:t>
            </a:r>
            <a:r>
              <a:rPr lang="en-GB" dirty="0" err="1"/>
              <a:t>Topicus</a:t>
            </a:r>
            <a:r>
              <a:rPr lang="en-GB" dirty="0"/>
              <a:t>) – </a:t>
            </a:r>
            <a:r>
              <a:rPr lang="en-GB" b="1" dirty="0" smtClean="0"/>
              <a:t>Done</a:t>
            </a:r>
          </a:p>
          <a:p>
            <a:pPr lvl="1"/>
            <a:r>
              <a:rPr lang="en-GB" b="1" dirty="0" smtClean="0"/>
              <a:t>NEW: </a:t>
            </a:r>
            <a:r>
              <a:rPr lang="en-GB" dirty="0" smtClean="0"/>
              <a:t>Give feedback to Marcel on Use </a:t>
            </a:r>
            <a:r>
              <a:rPr lang="en-GB" dirty="0" smtClean="0"/>
              <a:t>Cases </a:t>
            </a:r>
            <a:r>
              <a:rPr lang="en-GB" dirty="0" smtClean="0"/>
              <a:t>before 19-2-2021</a:t>
            </a:r>
          </a:p>
          <a:p>
            <a:pPr lvl="2"/>
            <a:r>
              <a:rPr lang="en-US" dirty="0">
                <a:hlinkClick r:id="rId3"/>
              </a:rPr>
              <a:t>List Of Features &amp; Test Scenarios (Dutch)</a:t>
            </a:r>
            <a:endParaRPr lang="en-US" dirty="0"/>
          </a:p>
          <a:p>
            <a:pPr lvl="2"/>
            <a:endParaRPr lang="en-GB" b="1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974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4-2-2021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68"/>
            <a:ext cx="10515600" cy="5121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nl-NL" b="1" dirty="0" smtClean="0"/>
              <a:t>Update Project Team - </a:t>
            </a:r>
            <a:r>
              <a:rPr lang="nl-NL" b="1" dirty="0" err="1" smtClean="0"/>
              <a:t>Progress</a:t>
            </a:r>
            <a:endParaRPr lang="nl-NL" b="1" dirty="0" smtClean="0"/>
          </a:p>
          <a:p>
            <a:pPr lvl="1"/>
            <a:endParaRPr lang="nl-NL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22193"/>
              </p:ext>
            </p:extLst>
          </p:nvPr>
        </p:nvGraphicFramePr>
        <p:xfrm>
          <a:off x="838200" y="2380103"/>
          <a:ext cx="7449766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44231">
                  <a:extLst>
                    <a:ext uri="{9D8B030D-6E8A-4147-A177-3AD203B41FA5}">
                      <a16:colId xmlns:a16="http://schemas.microsoft.com/office/drawing/2014/main" val="2105362084"/>
                    </a:ext>
                  </a:extLst>
                </a:gridCol>
                <a:gridCol w="2284131">
                  <a:extLst>
                    <a:ext uri="{9D8B030D-6E8A-4147-A177-3AD203B41FA5}">
                      <a16:colId xmlns:a16="http://schemas.microsoft.com/office/drawing/2014/main" val="270230239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3288365449"/>
                    </a:ext>
                  </a:extLst>
                </a:gridCol>
              </a:tblGrid>
              <a:tr h="237251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Phase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Period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Completed</a:t>
                      </a:r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1274"/>
                  </a:ext>
                </a:extLst>
              </a:tr>
              <a:tr h="237251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Proof</a:t>
                      </a:r>
                      <a:r>
                        <a:rPr lang="en-GB" sz="1200" baseline="0" noProof="0" dirty="0" smtClean="0"/>
                        <a:t> Of Concept (phase 1)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June – August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07337"/>
                  </a:ext>
                </a:extLst>
              </a:tr>
              <a:tr h="237251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Execution</a:t>
                      </a:r>
                      <a:r>
                        <a:rPr lang="en-GB" sz="1200" baseline="0" noProof="0" dirty="0" smtClean="0"/>
                        <a:t> Plan</a:t>
                      </a:r>
                      <a:r>
                        <a:rPr lang="en-GB" sz="1200" noProof="0" dirty="0" smtClean="0"/>
                        <a:t> + Approval</a:t>
                      </a:r>
                      <a:r>
                        <a:rPr lang="en-GB" sz="1200" baseline="0" noProof="0" dirty="0" smtClean="0"/>
                        <a:t> SEM board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September</a:t>
                      </a:r>
                      <a:r>
                        <a:rPr lang="en-GB" sz="1200" baseline="0" noProof="0" dirty="0" smtClean="0"/>
                        <a:t> – October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19317"/>
                  </a:ext>
                </a:extLst>
              </a:tr>
              <a:tr h="240422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POC</a:t>
                      </a:r>
                      <a:r>
                        <a:rPr lang="en-GB" sz="1200" baseline="0" noProof="0" dirty="0" smtClean="0"/>
                        <a:t> S</a:t>
                      </a:r>
                      <a:r>
                        <a:rPr lang="en-GB" sz="1200" noProof="0" dirty="0" smtClean="0"/>
                        <a:t>cenario’s,</a:t>
                      </a:r>
                      <a:r>
                        <a:rPr lang="en-GB" sz="1200" baseline="0" noProof="0" dirty="0" smtClean="0"/>
                        <a:t> Staffing, Preparations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November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3"/>
                  </a:ext>
                </a:extLst>
              </a:tr>
              <a:tr h="237251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Develop API’s &amp;</a:t>
                      </a:r>
                      <a:r>
                        <a:rPr lang="en-GB" sz="1200" baseline="0" noProof="0" dirty="0" smtClean="0"/>
                        <a:t> Finish Backlog Items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December – January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 smtClean="0">
                          <a:solidFill>
                            <a:schemeClr val="tx1"/>
                          </a:solidFill>
                        </a:rPr>
                        <a:t>In Progress</a:t>
                      </a:r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72635"/>
                  </a:ext>
                </a:extLst>
              </a:tr>
              <a:tr h="372972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Proof of</a:t>
                      </a:r>
                      <a:r>
                        <a:rPr lang="en-GB" sz="1200" baseline="0" noProof="0" dirty="0" smtClean="0"/>
                        <a:t> Concept (phase 2):</a:t>
                      </a:r>
                    </a:p>
                    <a:p>
                      <a:r>
                        <a:rPr lang="en-GB" sz="1200" baseline="0" noProof="0" dirty="0" smtClean="0"/>
                        <a:t>Link API’s &amp; Test in acceptance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February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24401"/>
                  </a:ext>
                </a:extLst>
              </a:tr>
              <a:tr h="237251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Evaluation Proof of Concept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err="1" smtClean="0">
                          <a:solidFill>
                            <a:schemeClr val="tx1"/>
                          </a:solidFill>
                        </a:rPr>
                        <a:t>Maart</a:t>
                      </a:r>
                      <a:endParaRPr lang="en-GB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38573"/>
                  </a:ext>
                </a:extLst>
              </a:tr>
              <a:tr h="237251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Execute</a:t>
                      </a:r>
                      <a:r>
                        <a:rPr lang="en-GB" sz="1200" baseline="0" noProof="0" dirty="0" smtClean="0"/>
                        <a:t> pilot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>
                          <a:solidFill>
                            <a:srgbClr val="FF0000"/>
                          </a:solidFill>
                        </a:rPr>
                        <a:t>T.B.D.</a:t>
                      </a:r>
                      <a:endParaRPr lang="en-GB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95661"/>
                  </a:ext>
                </a:extLst>
              </a:tr>
              <a:tr h="237251">
                <a:tc>
                  <a:txBody>
                    <a:bodyPr/>
                    <a:lstStyle/>
                    <a:p>
                      <a:r>
                        <a:rPr lang="en-GB" sz="1200" noProof="0" dirty="0" smtClean="0"/>
                        <a:t>Evaluate pilot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 smtClean="0">
                          <a:solidFill>
                            <a:srgbClr val="FF0000"/>
                          </a:solidFill>
                        </a:rPr>
                        <a:t>T.B.D.</a:t>
                      </a:r>
                      <a:endParaRPr lang="en-GB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09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200" y="5106510"/>
            <a:ext cx="10515600" cy="160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API’s are being developed by partners in the ecosystem</a:t>
            </a:r>
          </a:p>
          <a:p>
            <a:pPr lvl="1"/>
            <a:r>
              <a:rPr lang="en-GB" dirty="0" smtClean="0"/>
              <a:t>CTO’s confirm that API’s will be released in the acceptance environment in the coming weeks</a:t>
            </a:r>
          </a:p>
          <a:p>
            <a:pPr lvl="2"/>
            <a:r>
              <a:rPr lang="en-GB" dirty="0" smtClean="0"/>
              <a:t>Lockdown/Corona guidelines is a reason for the delay at </a:t>
            </a:r>
            <a:r>
              <a:rPr lang="en-GB" dirty="0"/>
              <a:t>s</a:t>
            </a:r>
            <a:r>
              <a:rPr lang="en-GB" dirty="0" smtClean="0"/>
              <a:t>ome of the </a:t>
            </a:r>
            <a:r>
              <a:rPr lang="en-GB" dirty="0" smtClean="0"/>
              <a:t>companies</a:t>
            </a:r>
          </a:p>
          <a:p>
            <a:r>
              <a:rPr lang="en-GB" dirty="0" smtClean="0"/>
              <a:t>API designs are discussed and adjusted</a:t>
            </a:r>
          </a:p>
          <a:p>
            <a:pPr lvl="1"/>
            <a:r>
              <a:rPr lang="en-GB" dirty="0" smtClean="0"/>
              <a:t>New (usage API, progress &amp; results API) and adjusted API designs are being developed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57DAC8F-702E-4708-B6AF-47088D6D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43" y="2664310"/>
            <a:ext cx="245390" cy="21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57DAC8F-702E-4708-B6AF-47088D6D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43" y="2956427"/>
            <a:ext cx="245390" cy="21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57DAC8F-702E-4708-B6AF-47088D6DC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43" y="3233596"/>
            <a:ext cx="245390" cy="21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Minutes 4-2-2021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7705"/>
            <a:ext cx="8114607" cy="16279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35819"/>
            <a:ext cx="10899371" cy="2947366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Setup:</a:t>
            </a:r>
            <a:endParaRPr lang="en-GB" dirty="0"/>
          </a:p>
          <a:p>
            <a:pPr lvl="1"/>
            <a:r>
              <a:rPr lang="en-GB" dirty="0" smtClean="0"/>
              <a:t>School Setup: Partner requests access to data on school level (</a:t>
            </a:r>
            <a:r>
              <a:rPr lang="en-GB" dirty="0" err="1" smtClean="0"/>
              <a:t>DigiDeliveryID</a:t>
            </a:r>
            <a:r>
              <a:rPr lang="en-GB" dirty="0" smtClean="0"/>
              <a:t>). School administrator or partner grants access (API token)</a:t>
            </a:r>
          </a:p>
          <a:p>
            <a:pPr lvl="1"/>
            <a:r>
              <a:rPr lang="en-GB" dirty="0" smtClean="0"/>
              <a:t>Partner Setup: Partner requests data on partner level. (Request access token) Administrator grants access (API Token/client ID)</a:t>
            </a:r>
          </a:p>
          <a:p>
            <a:pPr lvl="1"/>
            <a:r>
              <a:rPr lang="en-US" dirty="0"/>
              <a:t>Client ID can be used for multiple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/>
              <a:t>During </a:t>
            </a:r>
            <a:r>
              <a:rPr lang="en-US" dirty="0" err="1"/>
              <a:t>PoC</a:t>
            </a:r>
            <a:r>
              <a:rPr lang="en-US" dirty="0"/>
              <a:t> no central registration like </a:t>
            </a:r>
            <a:r>
              <a:rPr lang="en-US" dirty="0" smtClean="0"/>
              <a:t>OSR</a:t>
            </a:r>
          </a:p>
          <a:p>
            <a:r>
              <a:rPr lang="en-US" dirty="0" smtClean="0"/>
              <a:t>Communication:</a:t>
            </a:r>
          </a:p>
          <a:p>
            <a:pPr lvl="1"/>
            <a:r>
              <a:rPr lang="en-US" dirty="0"/>
              <a:t>Market Place can push entitlements to the Learning Application and Learning Material System. This is necessary because of the validity of the </a:t>
            </a:r>
            <a:r>
              <a:rPr lang="en-US" dirty="0" smtClean="0"/>
              <a:t>transactions</a:t>
            </a:r>
          </a:p>
          <a:p>
            <a:pPr lvl="1"/>
            <a:r>
              <a:rPr lang="en-US" dirty="0"/>
              <a:t>This push mechanism is available within the architecture but works different from the other </a:t>
            </a:r>
            <a:r>
              <a:rPr lang="en-US" dirty="0" smtClean="0"/>
              <a:t>connections (pull)</a:t>
            </a:r>
          </a:p>
          <a:p>
            <a:r>
              <a:rPr lang="en-US" b="1" dirty="0" smtClean="0"/>
              <a:t>Technical Advisory Board:</a:t>
            </a:r>
          </a:p>
          <a:p>
            <a:pPr lvl="1"/>
            <a:r>
              <a:rPr lang="en-US" dirty="0" smtClean="0"/>
              <a:t>Keep us informed on these subjects</a:t>
            </a:r>
          </a:p>
          <a:p>
            <a:pPr lvl="1"/>
            <a:r>
              <a:rPr lang="en-US" dirty="0" smtClean="0"/>
              <a:t>The chosen architecture is solid. Notification is the right way to inform the other partner on changes</a:t>
            </a:r>
          </a:p>
          <a:p>
            <a:pPr lvl="1"/>
            <a:r>
              <a:rPr lang="en-US" dirty="0" smtClean="0"/>
              <a:t>It’s not about push or pull but on confirmation that data (transaction) is received and processed in the right way</a:t>
            </a:r>
          </a:p>
          <a:p>
            <a:pPr lvl="2"/>
            <a:endParaRPr lang="en-US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 txBox="1">
            <a:spLocks/>
          </p:cNvSpPr>
          <p:nvPr/>
        </p:nvSpPr>
        <p:spPr>
          <a:xfrm>
            <a:off x="838200" y="1588918"/>
            <a:ext cx="10515600" cy="420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nl-NL" b="1" dirty="0"/>
              <a:t>Update Project Team - Setup </a:t>
            </a:r>
            <a:r>
              <a:rPr lang="nl-NL" b="1" dirty="0" err="1" smtClean="0"/>
              <a:t>Scenarios</a:t>
            </a:r>
            <a:r>
              <a:rPr lang="nl-NL" b="1" dirty="0" smtClean="0"/>
              <a:t> &amp; Communication</a:t>
            </a:r>
            <a:endParaRPr lang="nl-NL" b="1" dirty="0"/>
          </a:p>
          <a:p>
            <a:endParaRPr lang="en-US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078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Minutes 4-2-2021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635"/>
            <a:ext cx="10515600" cy="494144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nl-NL" b="1" dirty="0" smtClean="0"/>
              <a:t>Update Project Team - </a:t>
            </a:r>
            <a:r>
              <a:rPr lang="nl-NL" b="1" dirty="0"/>
              <a:t>Test </a:t>
            </a:r>
            <a:r>
              <a:rPr lang="nl-NL" b="1" dirty="0" err="1"/>
              <a:t>Scenarios</a:t>
            </a:r>
            <a:r>
              <a:rPr lang="nl-NL" b="1" dirty="0"/>
              <a:t> &amp; </a:t>
            </a:r>
            <a:r>
              <a:rPr lang="nl-NL" b="1" dirty="0" err="1"/>
              <a:t>Use</a:t>
            </a:r>
            <a:r>
              <a:rPr lang="nl-NL" b="1" dirty="0"/>
              <a:t> Cases</a:t>
            </a:r>
          </a:p>
          <a:p>
            <a:r>
              <a:rPr lang="en-US" dirty="0" smtClean="0">
                <a:hlinkClick r:id="rId3"/>
              </a:rPr>
              <a:t>List Of Features &amp; Test Scenarios (Dutch)</a:t>
            </a:r>
            <a:endParaRPr lang="en-US" dirty="0" smtClean="0"/>
          </a:p>
          <a:p>
            <a:r>
              <a:rPr lang="en-US" dirty="0" smtClean="0"/>
              <a:t>Scope:</a:t>
            </a:r>
          </a:p>
          <a:p>
            <a:pPr lvl="1"/>
            <a:r>
              <a:rPr lang="en-US" dirty="0" smtClean="0"/>
              <a:t>Setups between partners</a:t>
            </a:r>
          </a:p>
          <a:p>
            <a:pPr lvl="1"/>
            <a:r>
              <a:rPr lang="en-US" dirty="0" smtClean="0"/>
              <a:t>Exchange of data</a:t>
            </a:r>
          </a:p>
          <a:p>
            <a:pPr lvl="2"/>
            <a:r>
              <a:rPr lang="en-US" dirty="0" smtClean="0"/>
              <a:t>SIS</a:t>
            </a:r>
          </a:p>
          <a:p>
            <a:pPr lvl="3"/>
            <a:r>
              <a:rPr lang="en-US" dirty="0" smtClean="0"/>
              <a:t>SIS API</a:t>
            </a:r>
          </a:p>
          <a:p>
            <a:pPr lvl="2"/>
            <a:r>
              <a:rPr lang="en-US" dirty="0" smtClean="0"/>
              <a:t>Market Place</a:t>
            </a:r>
          </a:p>
          <a:p>
            <a:pPr lvl="3"/>
            <a:r>
              <a:rPr lang="en-US" dirty="0" smtClean="0"/>
              <a:t>Entitlement API</a:t>
            </a:r>
          </a:p>
          <a:p>
            <a:pPr lvl="2"/>
            <a:r>
              <a:rPr lang="en-US" dirty="0" smtClean="0"/>
              <a:t>Learning Application</a:t>
            </a:r>
          </a:p>
          <a:p>
            <a:pPr lvl="3"/>
            <a:r>
              <a:rPr lang="en-US" dirty="0" smtClean="0"/>
              <a:t>Catalogue API</a:t>
            </a:r>
          </a:p>
          <a:p>
            <a:pPr lvl="3"/>
            <a:r>
              <a:rPr lang="en-US" dirty="0" smtClean="0"/>
              <a:t>Usage API</a:t>
            </a:r>
          </a:p>
          <a:p>
            <a:pPr lvl="3"/>
            <a:r>
              <a:rPr lang="en-US" dirty="0" smtClean="0"/>
              <a:t>Progress &amp; Results API</a:t>
            </a:r>
          </a:p>
          <a:p>
            <a:pPr lvl="1"/>
            <a:r>
              <a:rPr lang="en-US" dirty="0" smtClean="0"/>
              <a:t>Access &amp; Use Of Content</a:t>
            </a:r>
          </a:p>
          <a:p>
            <a:r>
              <a:rPr lang="en-US" b="1" dirty="0" smtClean="0"/>
              <a:t>Action</a:t>
            </a:r>
            <a:r>
              <a:rPr lang="en-US" b="1" dirty="0"/>
              <a:t>: </a:t>
            </a:r>
            <a:r>
              <a:rPr lang="en-US" dirty="0"/>
              <a:t>Give feedback to Marcel on Use Cases (Features and </a:t>
            </a:r>
            <a:r>
              <a:rPr lang="en-US" dirty="0" smtClean="0"/>
              <a:t>Test Scenarios) </a:t>
            </a:r>
            <a:r>
              <a:rPr lang="en-US" dirty="0"/>
              <a:t>before 19-2-2021</a:t>
            </a:r>
          </a:p>
          <a:p>
            <a:endParaRPr lang="en-US" b="1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32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Minutes 4-2-2021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635"/>
            <a:ext cx="10515600" cy="49414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nl-NL" b="1" dirty="0" err="1" smtClean="0"/>
              <a:t>Any</a:t>
            </a:r>
            <a:r>
              <a:rPr lang="nl-NL" b="1" dirty="0" smtClean="0"/>
              <a:t> </a:t>
            </a:r>
            <a:r>
              <a:rPr lang="nl-NL" b="1" dirty="0" err="1" smtClean="0"/>
              <a:t>Other</a:t>
            </a:r>
            <a:r>
              <a:rPr lang="nl-NL" b="1" dirty="0" smtClean="0"/>
              <a:t> Business</a:t>
            </a:r>
          </a:p>
          <a:p>
            <a:pPr lvl="1"/>
            <a:r>
              <a:rPr lang="nl-NL" dirty="0" smtClean="0"/>
              <a:t>Edwin </a:t>
            </a:r>
            <a:r>
              <a:rPr lang="nl-NL" dirty="0" err="1" smtClean="0"/>
              <a:t>asks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progress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scope is </a:t>
            </a:r>
            <a:r>
              <a:rPr lang="nl-NL" dirty="0" err="1" smtClean="0"/>
              <a:t>reagrding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progress</a:t>
            </a:r>
            <a:r>
              <a:rPr lang="nl-NL" dirty="0" smtClean="0"/>
              <a:t> &amp; </a:t>
            </a:r>
            <a:r>
              <a:rPr lang="nl-NL" dirty="0" err="1" smtClean="0"/>
              <a:t>results</a:t>
            </a:r>
            <a:r>
              <a:rPr lang="nl-NL" dirty="0" smtClean="0"/>
              <a:t> API</a:t>
            </a:r>
          </a:p>
          <a:p>
            <a:pPr lvl="2"/>
            <a:r>
              <a:rPr lang="nl-NL" dirty="0" smtClean="0"/>
              <a:t>Clifton </a:t>
            </a:r>
            <a:r>
              <a:rPr lang="nl-NL" dirty="0" err="1" smtClean="0"/>
              <a:t>confirms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API is in scope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being</a:t>
            </a:r>
            <a:r>
              <a:rPr lang="nl-NL" dirty="0" smtClean="0"/>
              <a:t> </a:t>
            </a:r>
            <a:r>
              <a:rPr lang="nl-NL" dirty="0" err="1" smtClean="0"/>
              <a:t>designed</a:t>
            </a:r>
            <a:r>
              <a:rPr lang="nl-NL" dirty="0" smtClean="0"/>
              <a:t>. </a:t>
            </a:r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discussion</a:t>
            </a:r>
            <a:r>
              <a:rPr lang="nl-NL" dirty="0" smtClean="0"/>
              <a:t> on </a:t>
            </a:r>
            <a:r>
              <a:rPr lang="nl-NL" dirty="0" err="1" smtClean="0"/>
              <a:t>this</a:t>
            </a:r>
            <a:r>
              <a:rPr lang="nl-NL" dirty="0" smtClean="0"/>
              <a:t> subject. Clifton </a:t>
            </a:r>
            <a:r>
              <a:rPr lang="nl-NL" dirty="0" err="1" smtClean="0"/>
              <a:t>asks</a:t>
            </a:r>
            <a:r>
              <a:rPr lang="nl-NL" dirty="0" smtClean="0"/>
              <a:t> Edwin </a:t>
            </a:r>
            <a:r>
              <a:rPr lang="nl-NL" dirty="0" err="1" smtClean="0"/>
              <a:t>to</a:t>
            </a:r>
            <a:r>
              <a:rPr lang="nl-NL" dirty="0" smtClean="0"/>
              <a:t> free up </a:t>
            </a:r>
            <a:r>
              <a:rPr lang="nl-NL" dirty="0" err="1" smtClean="0"/>
              <a:t>some</a:t>
            </a:r>
            <a:r>
              <a:rPr lang="nl-NL" dirty="0" smtClean="0"/>
              <a:t> time </a:t>
            </a:r>
            <a:r>
              <a:rPr lang="nl-NL" dirty="0" err="1" smtClean="0"/>
              <a:t>from</a:t>
            </a:r>
            <a:r>
              <a:rPr lang="nl-NL" dirty="0" smtClean="0"/>
              <a:t> Kees van Ginkel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progress</a:t>
            </a:r>
            <a:endParaRPr lang="nl-NL" dirty="0" smtClean="0"/>
          </a:p>
          <a:p>
            <a:pPr lvl="1"/>
            <a:endParaRPr lang="nl-NL" dirty="0"/>
          </a:p>
          <a:p>
            <a:endParaRPr lang="en-US" b="1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01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817965"/>
          </a:xfrm>
        </p:spPr>
        <p:txBody>
          <a:bodyPr>
            <a:normAutofit/>
          </a:bodyPr>
          <a:lstStyle/>
          <a:p>
            <a:r>
              <a:rPr lang="nl-NL" sz="4000" dirty="0" err="1" smtClean="0"/>
              <a:t>Apendix</a:t>
            </a:r>
            <a:endParaRPr lang="nl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2743199"/>
            <a:ext cx="5199888" cy="256655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nl-NL" dirty="0" smtClean="0"/>
              <a:t>Minutes 17-1-2020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Minutes 26-11-2020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Minutes 9-11-2020</a:t>
            </a:r>
          </a:p>
        </p:txBody>
      </p:sp>
    </p:spTree>
    <p:extLst>
      <p:ext uri="{BB962C8B-B14F-4D97-AF65-F5344CB8AC3E}">
        <p14:creationId xmlns:p14="http://schemas.microsoft.com/office/powerpoint/2010/main" val="22604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Minutes 17-12-2020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673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Present</a:t>
            </a:r>
          </a:p>
          <a:p>
            <a:pPr lvl="1"/>
            <a:r>
              <a:rPr lang="en-GB" dirty="0"/>
              <a:t>Jannes </a:t>
            </a:r>
            <a:r>
              <a:rPr lang="en-GB" dirty="0" smtClean="0"/>
              <a:t>Hessels (Chairman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Albert Jagt</a:t>
            </a:r>
          </a:p>
          <a:p>
            <a:pPr lvl="1"/>
            <a:r>
              <a:rPr lang="en-GB" dirty="0" smtClean="0"/>
              <a:t>Edwin Persoon</a:t>
            </a:r>
          </a:p>
          <a:p>
            <a:pPr lvl="1"/>
            <a:r>
              <a:rPr lang="en-GB" dirty="0" smtClean="0"/>
              <a:t>Thijs </a:t>
            </a:r>
            <a:r>
              <a:rPr lang="en-GB" dirty="0" err="1" smtClean="0"/>
              <a:t>WIllems</a:t>
            </a:r>
            <a:endParaRPr lang="en-GB" dirty="0"/>
          </a:p>
          <a:p>
            <a:pPr lvl="1"/>
            <a:r>
              <a:rPr lang="en-GB" dirty="0" smtClean="0"/>
              <a:t>Clifton Cunningham</a:t>
            </a:r>
          </a:p>
          <a:p>
            <a:pPr lvl="1"/>
            <a:r>
              <a:rPr lang="en-GB" dirty="0" smtClean="0"/>
              <a:t>Marcel Untied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Opening remarks</a:t>
            </a:r>
          </a:p>
          <a:p>
            <a:pPr lvl="1"/>
            <a:r>
              <a:rPr lang="en-GB" dirty="0" smtClean="0"/>
              <a:t>Jannes welcomes Thijs in the Technical Advisory Board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Short </a:t>
            </a:r>
            <a:r>
              <a:rPr lang="en-GB" dirty="0"/>
              <a:t>intro new </a:t>
            </a:r>
            <a:r>
              <a:rPr lang="en-GB" dirty="0" smtClean="0"/>
              <a:t>members</a:t>
            </a:r>
          </a:p>
          <a:p>
            <a:pPr lvl="1"/>
            <a:r>
              <a:rPr lang="en-GB" dirty="0" smtClean="0"/>
              <a:t>Short introduction by Thijs about his role and history at </a:t>
            </a:r>
            <a:r>
              <a:rPr lang="en-GB" dirty="0" err="1" smtClean="0"/>
              <a:t>Malmberg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Minutes &amp; Actions</a:t>
            </a:r>
          </a:p>
          <a:p>
            <a:pPr lvl="1"/>
            <a:r>
              <a:rPr lang="en-GB" dirty="0" smtClean="0"/>
              <a:t>Contact Thijs Willems for participation TAB (</a:t>
            </a:r>
            <a:r>
              <a:rPr lang="en-GB" dirty="0" err="1" smtClean="0"/>
              <a:t>Malmberg</a:t>
            </a:r>
            <a:r>
              <a:rPr lang="en-GB" dirty="0" smtClean="0"/>
              <a:t>) – Albert, Done</a:t>
            </a:r>
          </a:p>
          <a:p>
            <a:pPr lvl="1"/>
            <a:r>
              <a:rPr lang="en-GB" dirty="0" smtClean="0"/>
              <a:t>Contact </a:t>
            </a:r>
            <a:r>
              <a:rPr lang="en-GB" dirty="0"/>
              <a:t>Dirk Jan </a:t>
            </a:r>
            <a:r>
              <a:rPr lang="en-GB" dirty="0" err="1"/>
              <a:t>Timmer</a:t>
            </a:r>
            <a:r>
              <a:rPr lang="en-GB" dirty="0"/>
              <a:t> for participation TAB (</a:t>
            </a:r>
            <a:r>
              <a:rPr lang="en-GB" dirty="0" err="1"/>
              <a:t>Topicus</a:t>
            </a:r>
            <a:r>
              <a:rPr lang="en-GB" dirty="0"/>
              <a:t>) – Albert, In progress</a:t>
            </a:r>
          </a:p>
          <a:p>
            <a:pPr lvl="1"/>
            <a:r>
              <a:rPr lang="en-GB" dirty="0" smtClean="0"/>
              <a:t>No comments on minutes 26-11-2020 (= minutes approved)</a:t>
            </a:r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59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7165</TotalTime>
  <Words>1411</Words>
  <Application>Microsoft Office PowerPoint</Application>
  <PresentationFormat>Breedbeeld</PresentationFormat>
  <Paragraphs>268</Paragraphs>
  <Slides>15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Minutes: Technical Advisory Board</vt:lpstr>
      <vt:lpstr>Minutes 4-2-2021 </vt:lpstr>
      <vt:lpstr>Minutes 4-2-2021</vt:lpstr>
      <vt:lpstr>Minutes 4-2-2021</vt:lpstr>
      <vt:lpstr>Minutes 4-2-2021</vt:lpstr>
      <vt:lpstr>Minutes 4-2-2021</vt:lpstr>
      <vt:lpstr>Minutes 4-2-2021</vt:lpstr>
      <vt:lpstr>Apendix</vt:lpstr>
      <vt:lpstr>Minutes 17-12-2020</vt:lpstr>
      <vt:lpstr>Minutes 17-12-2020</vt:lpstr>
      <vt:lpstr>Minutes 17-12-2020</vt:lpstr>
      <vt:lpstr>Minutes 26-11-2020</vt:lpstr>
      <vt:lpstr>Minutes 26-11-2020</vt:lpstr>
      <vt:lpstr>Minutes 26-11-2020</vt:lpstr>
      <vt:lpstr>Minutes 9-11-2020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 Untied</cp:lastModifiedBy>
  <cp:revision>472</cp:revision>
  <dcterms:created xsi:type="dcterms:W3CDTF">2020-04-21T09:43:53Z</dcterms:created>
  <dcterms:modified xsi:type="dcterms:W3CDTF">2021-02-04T19:56:20Z</dcterms:modified>
</cp:coreProperties>
</file>