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02" r:id="rId3"/>
    <p:sldId id="3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Marcel Untied" initials="MU" lastIdx="35" clrIdx="0">
    <p:extLst>
      <p:ext uri="{19B8F6BF-5375-455C-9EA6-DF929625EA0E}">
        <p15:presenceInfo xmlns:p15="http://schemas.microsoft.com/office/powerpoint/2012/main" userId="Marcel Untied" providerId="None"/>
      </p:ext>
    </p:extLst>
  </p:cmAuthor>
  <p:cmAuthor id="3" name="Marchien van Doorn" initials="MvD" lastIdx="1" clrIdx="1">
    <p:extLst>
      <p:ext uri="{19B8F6BF-5375-455C-9EA6-DF929625EA0E}">
        <p15:presenceInfo xmlns:p15="http://schemas.microsoft.com/office/powerpoint/2012/main" userId="Marchien van Doo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4651" autoAdjust="0"/>
  </p:normalViewPr>
  <p:slideViewPr>
    <p:cSldViewPr snapToGrid="0" snapToObjects="1">
      <p:cViewPr varScale="1">
        <p:scale>
          <a:sx n="97" d="100"/>
          <a:sy n="97" d="100"/>
        </p:scale>
        <p:origin x="1776" y="90"/>
      </p:cViewPr>
      <p:guideLst/>
    </p:cSldViewPr>
  </p:slideViewPr>
  <p:outlineViewPr>
    <p:cViewPr>
      <p:scale>
        <a:sx n="33" d="100"/>
        <a:sy n="33" d="100"/>
      </p:scale>
      <p:origin x="0" y="-7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E25D-CC19-0743-9F86-E0DCA338666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CA00-AB0D-A540-8ABF-87C7F2603E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0B3B4-F971-4AD3-B530-DE860EFC07D2}" type="slidenum">
              <a:rPr kumimoji="0" lang="fi-FI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i-FI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22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8FD27-B926-B34E-AA5C-72365A3C3987}"/>
              </a:ext>
            </a:extLst>
          </p:cNvPr>
          <p:cNvSpPr/>
          <p:nvPr userDrawn="1"/>
        </p:nvSpPr>
        <p:spPr>
          <a:xfrm>
            <a:off x="5376672" y="0"/>
            <a:ext cx="6815328" cy="6858000"/>
          </a:xfrm>
          <a:prstGeom prst="rect">
            <a:avLst/>
          </a:prstGeom>
          <a:solidFill>
            <a:srgbClr val="13A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79FDDB-B3A8-9E4B-A51D-21AFEFFBD8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7606" t="33281" b="3513"/>
          <a:stretch/>
        </p:blipFill>
        <p:spPr>
          <a:xfrm>
            <a:off x="5219700" y="0"/>
            <a:ext cx="258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1863027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574" y="1014984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BD7-297E-AA41-AD61-094BB23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8EE6-90AD-B04D-B250-59027778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1C6D-9A1D-B74E-AC6B-E82BC9FD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5653-DD29-A34F-A5F3-8261CEE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107F-BA10-8C41-A51A-480FE85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1B490-E3D3-6F46-A68E-19089F39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EA92-168E-644D-921C-D1B1FA8C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5F163-BDDD-F243-A62E-DFE123D8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1036-97A1-AB43-AC49-9E9078B5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512D-4C28-F044-A48E-5DC1DEF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67FF3-1EA8-404C-8792-D5C9D58F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E6C4-AF7C-044C-AEDC-69D34C33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9D0E-F9A1-4642-B02C-F8DE9EB4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A892-9529-F84C-8414-0075EE99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70FB-DCC9-4E49-AFA5-816D7660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ECB9-83F4-2C42-AB7C-09EB3EB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353C-5A14-7D46-AAD8-E49CBDB0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59340-4CF8-9B40-AA50-50FF264F8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FF84-0775-7F4F-87E7-BC2CD83C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53DF-A818-0548-BE3D-3E29B17D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AAF-17B3-9C4B-B80C-6F1DAD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DF81-A7BA-DA43-AC58-67E49ABA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2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8" y="1713720"/>
            <a:ext cx="11320213" cy="428743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5898" y="856863"/>
            <a:ext cx="11320213" cy="571763"/>
          </a:xfrm>
        </p:spPr>
        <p:txBody>
          <a:bodyPr/>
          <a:lstStyle>
            <a:lvl1pPr marL="0" indent="0">
              <a:buFontTx/>
              <a:buNone/>
              <a:defRPr sz="1563">
                <a:solidFill>
                  <a:srgbClr val="19709E"/>
                </a:solidFill>
              </a:defRPr>
            </a:lvl1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35898" y="357556"/>
            <a:ext cx="11320213" cy="499307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782"/>
            </a:lvl1pPr>
          </a:lstStyle>
          <a:p>
            <a:r>
              <a:rPr lang="en-US"/>
              <a:t>April XX, 2020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782"/>
            </a:lvl1pPr>
          </a:lstStyle>
          <a:p>
            <a:r>
              <a:rPr lang="en-US"/>
              <a:t>Integration progress report: Project NN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782"/>
            </a:lvl1pPr>
          </a:lstStyle>
          <a:p>
            <a:fld id="{8BA1D61E-DCAC-4F3F-A9E2-B5195B305580}" type="slidenum">
              <a:rPr lang="fi-FI" smtClean="0"/>
              <a:pPr/>
              <a:t>‹nr.›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7725858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074" y="1231900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3936D-0B94-2047-8705-896F64401A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5515574" y="1041400"/>
            <a:ext cx="88072" cy="472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770007-84FE-3C4F-90EA-4FF49D5E7201}"/>
              </a:ext>
            </a:extLst>
          </p:cNvPr>
          <p:cNvSpPr/>
          <p:nvPr userDrawn="1"/>
        </p:nvSpPr>
        <p:spPr>
          <a:xfrm>
            <a:off x="5777992" y="1278508"/>
            <a:ext cx="6414008" cy="5579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1925235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rgbClr val="13A4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3985893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CE94-E821-2949-B36C-0AF86FB1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F19E0-DB88-1249-BF61-764B0DD1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964DDCB6-BA15-E147-983C-6EB0A6C5679F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1FE7B-3AF3-1B47-BD19-5879DED3DB32}"/>
              </a:ext>
            </a:extLst>
          </p:cNvPr>
          <p:cNvSpPr/>
          <p:nvPr userDrawn="1"/>
        </p:nvSpPr>
        <p:spPr>
          <a:xfrm>
            <a:off x="7682669" y="2495372"/>
            <a:ext cx="4509331" cy="436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55D99-5DB9-4D43-BC23-B2419878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531" b="13232"/>
          <a:stretch/>
        </p:blipFill>
        <p:spPr>
          <a:xfrm>
            <a:off x="8980206" y="5398480"/>
            <a:ext cx="3211794" cy="1459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4B4B318-F93E-D049-81FB-B3564EAB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8A6F34-0F03-E945-973B-687DB22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8891D6A-3FF4-E14B-B0A3-40AAF5B8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DE8-86C2-2849-8118-A5AE3FF7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8609-D1DE-7449-8928-0C778C61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FBE0-3D73-7A4B-9EED-2C0DE9A1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AA26-3FD9-DB47-9D73-397A56EF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A8B1-F8F9-084F-ACC4-99530A3A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5396-2EE0-9D43-A0C0-65F4ECE3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F566-1EBA-2142-ADAE-33794AA7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43E9-F5AB-C242-8BDE-901834C2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D229-87AA-B746-A130-61010168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CE91B-29EC-6841-8A0C-1117A0AF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2790-FD58-924B-BD8E-5EB88BAC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1C6E-93B8-2040-BE8E-3968D30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4C70-7131-BF4D-8416-A2CEDA10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EFAA-A415-F841-AD31-75D39B42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F8DE4-14B1-C448-9269-CB5A0C9F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CA3FF-B84E-3B4E-9FB1-0A0B42B1D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C356-0213-4D48-BC48-949714A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41341-FD58-054E-9F44-D4949336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2AB63-3745-0D44-B603-D1A59788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F46A-2F91-6744-8E83-E761C65A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A157-2A5C-AE40-9297-FEB40C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A7436-F11B-2348-94FA-5A643FF6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E5975-1599-854C-A982-E441784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EC99-78FC-F348-AF67-EBDC9F02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2ADD-7965-F143-AE92-C502E9F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0D7D-F628-E546-AD76-13FEECF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0A171F-C1EA-8E4D-B21E-41AC62D86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alphaModFix amt="33000"/>
          </a:blip>
          <a:srcRect r="40118" b="37154"/>
          <a:stretch/>
        </p:blipFill>
        <p:spPr>
          <a:xfrm>
            <a:off x="8305800" y="3213099"/>
            <a:ext cx="3886200" cy="36449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77504-D5A4-014F-80E1-7326E2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A472-9736-B348-A3FB-F6EE95E0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B353C-DDF1-DD45-8222-C40AEAA6B13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rot="5400000">
            <a:off x="6066736" y="-3750364"/>
            <a:ext cx="58528" cy="105156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EE2E1-9E1D-2A4E-AD01-7E8008A3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8D9228C-87DD-9E43-ACB9-F8CB98010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64DDCB6-BA15-E147-983C-6EB0A6C567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ichtingsem/pilot-phase/blob/main/Project%20Team/Meeting-18-December.md" TargetMode="External"/><Relationship Id="rId3" Type="http://schemas.openxmlformats.org/officeDocument/2006/relationships/tags" Target="../tags/tag2.xml"/><Relationship Id="rId7" Type="http://schemas.openxmlformats.org/officeDocument/2006/relationships/image" Target="../media/image6.emf"/><Relationship Id="rId12" Type="http://schemas.openxmlformats.org/officeDocument/2006/relationships/hyperlink" Target="https://github.com/stichtingsem/pilot-phase/blob/main/documents/20210128%20Use%20Cases%20SEM%20Pilot.xlsx" TargetMode="Externa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hyperlink" Target="https://github.com/stichtingsem/pilot-phase/blob/main/Project%20Team/Meeting-12-February.md" TargetMode="External"/><Relationship Id="rId5" Type="http://schemas.openxmlformats.org/officeDocument/2006/relationships/notesSlide" Target="../notesSlides/notesSlide2.xml"/><Relationship Id="rId10" Type="http://schemas.openxmlformats.org/officeDocument/2006/relationships/hyperlink" Target="https://github.com/stichtingsem/pilot-phase/blob/main/Project%20Team/Meeting-29-January.md" TargetMode="External"/><Relationship Id="rId4" Type="http://schemas.openxmlformats.org/officeDocument/2006/relationships/slideLayout" Target="../slideLayouts/slideLayout14.xml"/><Relationship Id="rId9" Type="http://schemas.openxmlformats.org/officeDocument/2006/relationships/hyperlink" Target="https://github.com/stichtingsem/pilot-phase/edit/main/Project%20Team/Meeting-15-January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1" y="2794053"/>
            <a:ext cx="5945264" cy="1179431"/>
          </a:xfrm>
        </p:spPr>
        <p:txBody>
          <a:bodyPr>
            <a:normAutofit/>
          </a:bodyPr>
          <a:lstStyle/>
          <a:p>
            <a:r>
              <a:rPr lang="en-GB" sz="4000" dirty="0" smtClean="0"/>
              <a:t>Update Steering Committee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458968" cy="1655762"/>
          </a:xfrm>
        </p:spPr>
        <p:txBody>
          <a:bodyPr/>
          <a:lstStyle/>
          <a:p>
            <a:r>
              <a:rPr lang="en-GB" dirty="0" smtClean="0"/>
              <a:t>19-2-2021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3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6E99D97-A638-47DE-A732-CBA6FA552DF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32356" y="54271"/>
          <a:ext cx="1552" cy="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Slide" r:id="rId6" imgW="226" imgH="225" progId="TCLayout.ActiveDocument.1">
                  <p:embed/>
                </p:oleObj>
              </mc:Choice>
              <mc:Fallback>
                <p:oleObj name="think-cell Slide" r:id="rId6" imgW="226" imgH="22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6E99D97-A638-47DE-A732-CBA6FA552D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2356" y="54271"/>
                        <a:ext cx="1552" cy="1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55C6827F-9681-44E4-A9AD-BC57A9E4516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30805" y="52721"/>
            <a:ext cx="155088" cy="155088"/>
          </a:xfrm>
          <a:prstGeom prst="rect">
            <a:avLst/>
          </a:prstGeom>
          <a:solidFill>
            <a:srgbClr val="0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7268">
              <a:defRPr/>
            </a:pPr>
            <a:endParaRPr lang="en-GB" sz="977" dirty="0">
              <a:solidFill>
                <a:prstClr val="white"/>
              </a:solidFill>
              <a:latin typeface="The Message"/>
              <a:sym typeface="The Messag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D77CF-DF3E-4FD8-8C14-C8F80F1B3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22503" y="6638776"/>
            <a:ext cx="424867" cy="142177"/>
          </a:xfrm>
        </p:spPr>
        <p:txBody>
          <a:bodyPr/>
          <a:lstStyle/>
          <a:p>
            <a:pPr defTabSz="907268">
              <a:defRPr/>
            </a:pPr>
            <a:fld id="{8BA1D61E-DCAC-4F3F-A9E2-B5195B305580}" type="slidenum">
              <a:rPr lang="fi-FI">
                <a:latin typeface="The Message"/>
              </a:rPr>
              <a:pPr defTabSz="907268">
                <a:defRPr/>
              </a:pPr>
              <a:t>4</a:t>
            </a:fld>
            <a:endParaRPr lang="fi-FI" dirty="0">
              <a:latin typeface="The Message"/>
            </a:endParaRPr>
          </a:p>
        </p:txBody>
      </p:sp>
      <p:graphicFrame>
        <p:nvGraphicFramePr>
          <p:cNvPr id="339" name="Table 338">
            <a:extLst>
              <a:ext uri="{FF2B5EF4-FFF2-40B4-BE49-F238E27FC236}">
                <a16:creationId xmlns:a16="http://schemas.microsoft.com/office/drawing/2014/main" id="{FC28B74A-ED7A-4C20-98FE-1230F4282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6755"/>
              </p:ext>
            </p:extLst>
          </p:nvPr>
        </p:nvGraphicFramePr>
        <p:xfrm>
          <a:off x="6476301" y="785509"/>
          <a:ext cx="5406801" cy="4136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9670">
                  <a:extLst>
                    <a:ext uri="{9D8B030D-6E8A-4147-A177-3AD203B41FA5}">
                      <a16:colId xmlns:a16="http://schemas.microsoft.com/office/drawing/2014/main" val="1531279372"/>
                    </a:ext>
                  </a:extLst>
                </a:gridCol>
              </a:tblGrid>
              <a:tr h="407969"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DELIVERABLES</a:t>
                      </a:r>
                      <a:endParaRPr lang="en-GB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30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strike="noStrike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Deadline</a:t>
                      </a:r>
                      <a:endParaRPr lang="en-GB" sz="1000" b="1" strike="noStrike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0649" rtl="0" eaLnBrk="1" latinLnBrk="0" hangingPunct="1"/>
                      <a:r>
                        <a:rPr lang="en-GB" sz="1000" b="1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 in %</a:t>
                      </a:r>
                    </a:p>
                  </a:txBody>
                  <a:tcPr marL="70339" marR="70339" marT="35170" marB="35170" anchor="b">
                    <a:lnL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30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Remark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6778"/>
                  </a:ext>
                </a:extLst>
              </a:tr>
              <a:tr h="452231">
                <a:tc>
                  <a:txBody>
                    <a:bodyPr/>
                    <a:lstStyle/>
                    <a:p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Technical: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Adjusted API designs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Design additional API’s</a:t>
                      </a: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(Usage,</a:t>
                      </a: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 results &amp; Progress)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Setup Scenarios</a:t>
                      </a: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1-2-2021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original deadlines (15-1 and 25-1)</a:t>
                      </a:r>
                      <a:r>
                        <a:rPr lang="en-GB" sz="1000" baseline="0" noProof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were not reached due to personal, business and technical issues. 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69">
                <a:tc>
                  <a:txBody>
                    <a:bodyPr/>
                    <a:lstStyle/>
                    <a:p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Development: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Develop</a:t>
                      </a: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 API’s and connections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31-1-2021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Catalogue API (</a:t>
                      </a:r>
                      <a:r>
                        <a:rPr kumimoji="0" lang="en-GB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Noordhoff</a:t>
                      </a: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), LMS (</a:t>
                      </a:r>
                      <a:r>
                        <a:rPr kumimoji="0" lang="en-GB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Topicus</a:t>
                      </a: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TLN) are </a:t>
                      </a: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delayed</a:t>
                      </a: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kumimoji="0" lang="en-GB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Iddink</a:t>
                      </a: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will deliver API’s end of February/begin of March.</a:t>
                      </a: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31">
                <a:tc>
                  <a:txBody>
                    <a:bodyPr/>
                    <a:lstStyle/>
                    <a:p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Functional: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Test scenarios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29-1-2021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Concept version accepted by project team</a:t>
                      </a: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Development: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Design mock-up</a:t>
                      </a: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 frontend</a:t>
                      </a:r>
                      <a:endParaRPr lang="en-GB" sz="1200" noProof="0" dirty="0" smtClean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28-2-2021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company</a:t>
                      </a:r>
                      <a:r>
                        <a:rPr lang="en-GB" sz="1000" baseline="0" noProof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will develop their own demonstration frontend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35635"/>
                  </a:ext>
                </a:extLst>
              </a:tr>
              <a:tr h="452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Realization: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Link API’s in acceptance</a:t>
                      </a: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 environment</a:t>
                      </a:r>
                      <a:endParaRPr lang="en-GB" sz="1200" noProof="0" dirty="0" smtClean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28-2-2021</a:t>
                      </a: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Activities can start in the second week of February. Development</a:t>
                      </a:r>
                      <a:r>
                        <a:rPr lang="en-GB" sz="1000" baseline="0" noProof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LMS connections depends on availability API’s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320651"/>
                  </a:ext>
                </a:extLst>
              </a:tr>
              <a:tr h="45223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Test</a:t>
                      </a: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 Phase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31-3-2021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API’s are not ready, LMS connections have to be made.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409386"/>
                  </a:ext>
                </a:extLst>
              </a:tr>
            </a:tbl>
          </a:graphicData>
        </a:graphic>
      </p:graphicFrame>
      <p:grpSp>
        <p:nvGrpSpPr>
          <p:cNvPr id="483" name="Group 482">
            <a:extLst>
              <a:ext uri="{FF2B5EF4-FFF2-40B4-BE49-F238E27FC236}">
                <a16:creationId xmlns:a16="http://schemas.microsoft.com/office/drawing/2014/main" id="{45EDC83E-D42A-4248-B12E-7E891557207E}"/>
              </a:ext>
            </a:extLst>
          </p:cNvPr>
          <p:cNvGrpSpPr/>
          <p:nvPr/>
        </p:nvGrpSpPr>
        <p:grpSpPr>
          <a:xfrm>
            <a:off x="9011668" y="174026"/>
            <a:ext cx="3086264" cy="403796"/>
            <a:chOff x="5337169" y="6385440"/>
            <a:chExt cx="3159417" cy="413329"/>
          </a:xfrm>
        </p:grpSpPr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328D25C7-AA51-42B2-9152-D00A7D3B8163}"/>
                </a:ext>
              </a:extLst>
            </p:cNvPr>
            <p:cNvGrpSpPr/>
            <p:nvPr/>
          </p:nvGrpSpPr>
          <p:grpSpPr>
            <a:xfrm>
              <a:off x="5338265" y="6602955"/>
              <a:ext cx="1521744" cy="195814"/>
              <a:chOff x="5814513" y="6488743"/>
              <a:chExt cx="1521744" cy="195814"/>
            </a:xfrm>
          </p:grpSpPr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7E2139F1-72B6-4469-A8BA-3B7B8E0071BB}"/>
                  </a:ext>
                </a:extLst>
              </p:cNvPr>
              <p:cNvSpPr/>
              <p:nvPr/>
            </p:nvSpPr>
            <p:spPr>
              <a:xfrm>
                <a:off x="5814513" y="6496650"/>
                <a:ext cx="180000" cy="180000"/>
              </a:xfrm>
              <a:prstGeom prst="ellipse">
                <a:avLst/>
              </a:prstGeom>
              <a:solidFill>
                <a:srgbClr val="13A438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331" tIns="44665" rIns="89331" bIns="446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07268">
                  <a:defRPr/>
                </a:pPr>
                <a:endParaRPr lang="fi-FI" sz="782">
                  <a:solidFill>
                    <a:prstClr val="white"/>
                  </a:solidFill>
                  <a:latin typeface="The Message"/>
                </a:endParaRP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2C648703-9669-4DBB-9C62-289314FAECB8}"/>
                  </a:ext>
                </a:extLst>
              </p:cNvPr>
              <p:cNvSpPr txBox="1"/>
              <p:nvPr/>
            </p:nvSpPr>
            <p:spPr>
              <a:xfrm>
                <a:off x="5994513" y="6488743"/>
                <a:ext cx="1341744" cy="195814"/>
              </a:xfrm>
              <a:prstGeom prst="rect">
                <a:avLst/>
              </a:prstGeom>
              <a:noFill/>
            </p:spPr>
            <p:txBody>
              <a:bodyPr wrap="square" lIns="35170" tIns="35170" rIns="35170" bIns="35170" rtlCol="0">
                <a:spAutoFit/>
              </a:bodyPr>
              <a:lstStyle/>
              <a:p>
                <a:pPr defTabSz="907268">
                  <a:defRPr/>
                </a:pPr>
                <a:r>
                  <a:rPr lang="en-GB" sz="782" dirty="0">
                    <a:solidFill>
                      <a:srgbClr val="4D4D4D"/>
                    </a:solidFill>
                    <a:latin typeface="The Message"/>
                  </a:rPr>
                  <a:t>Ongoing as planned/targeted</a:t>
                </a:r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7C25DD36-C979-41CC-BD87-DEC0B0F2815C}"/>
                </a:ext>
              </a:extLst>
            </p:cNvPr>
            <p:cNvGrpSpPr/>
            <p:nvPr/>
          </p:nvGrpSpPr>
          <p:grpSpPr>
            <a:xfrm>
              <a:off x="6932017" y="6385440"/>
              <a:ext cx="1348545" cy="195814"/>
              <a:chOff x="6843957" y="6488743"/>
              <a:chExt cx="1348545" cy="195814"/>
            </a:xfrm>
          </p:grpSpPr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CD184ABA-FED4-4A3C-8A9D-981B1EA634AF}"/>
                  </a:ext>
                </a:extLst>
              </p:cNvPr>
              <p:cNvSpPr/>
              <p:nvPr/>
            </p:nvSpPr>
            <p:spPr>
              <a:xfrm>
                <a:off x="6843957" y="6496650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331" tIns="44665" rIns="89331" bIns="446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07268">
                  <a:defRPr/>
                </a:pPr>
                <a:endParaRPr lang="fi-FI" sz="782">
                  <a:solidFill>
                    <a:prstClr val="white"/>
                  </a:solidFill>
                  <a:latin typeface="The Message"/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A603C805-8041-4B6B-90DF-BD12C2CD6E05}"/>
                  </a:ext>
                </a:extLst>
              </p:cNvPr>
              <p:cNvSpPr txBox="1"/>
              <p:nvPr/>
            </p:nvSpPr>
            <p:spPr>
              <a:xfrm>
                <a:off x="7023958" y="6488743"/>
                <a:ext cx="1168544" cy="195814"/>
              </a:xfrm>
              <a:prstGeom prst="rect">
                <a:avLst/>
              </a:prstGeom>
              <a:noFill/>
            </p:spPr>
            <p:txBody>
              <a:bodyPr wrap="square" lIns="35170" tIns="35170" rIns="35170" bIns="35170" rtlCol="0">
                <a:spAutoFit/>
              </a:bodyPr>
              <a:lstStyle/>
              <a:p>
                <a:pPr defTabSz="907268">
                  <a:defRPr/>
                </a:pPr>
                <a:r>
                  <a:rPr lang="en-GB" sz="782" dirty="0">
                    <a:solidFill>
                      <a:srgbClr val="4D4D4D"/>
                    </a:solidFill>
                    <a:latin typeface="The Message"/>
                  </a:rPr>
                  <a:t>Ongoing, some challenges</a:t>
                </a:r>
              </a:p>
            </p:txBody>
          </p: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B44BB55D-7034-44E2-A57E-AF4AFF0C1C76}"/>
                </a:ext>
              </a:extLst>
            </p:cNvPr>
            <p:cNvGrpSpPr/>
            <p:nvPr/>
          </p:nvGrpSpPr>
          <p:grpSpPr>
            <a:xfrm>
              <a:off x="6932017" y="6602955"/>
              <a:ext cx="1564569" cy="195814"/>
              <a:chOff x="7921079" y="6488743"/>
              <a:chExt cx="1564569" cy="195814"/>
            </a:xfrm>
          </p:grpSpPr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1E4DC020-DC22-4CD0-868E-49F2A59A37A2}"/>
                  </a:ext>
                </a:extLst>
              </p:cNvPr>
              <p:cNvSpPr/>
              <p:nvPr/>
            </p:nvSpPr>
            <p:spPr>
              <a:xfrm>
                <a:off x="7921079" y="64966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331" tIns="44665" rIns="89331" bIns="446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07268">
                  <a:defRPr/>
                </a:pPr>
                <a:endParaRPr lang="fi-FI" sz="782">
                  <a:solidFill>
                    <a:prstClr val="white"/>
                  </a:solidFill>
                  <a:latin typeface="The Message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A5F14906-3490-4E66-825C-658AA0012C14}"/>
                  </a:ext>
                </a:extLst>
              </p:cNvPr>
              <p:cNvSpPr txBox="1"/>
              <p:nvPr/>
            </p:nvSpPr>
            <p:spPr>
              <a:xfrm>
                <a:off x="8101080" y="6488743"/>
                <a:ext cx="1384568" cy="195814"/>
              </a:xfrm>
              <a:prstGeom prst="rect">
                <a:avLst/>
              </a:prstGeom>
              <a:noFill/>
            </p:spPr>
            <p:txBody>
              <a:bodyPr wrap="square" lIns="35170" tIns="35170" rIns="35170" bIns="35170" rtlCol="0">
                <a:spAutoFit/>
              </a:bodyPr>
              <a:lstStyle/>
              <a:p>
                <a:pPr defTabSz="907268">
                  <a:defRPr/>
                </a:pPr>
                <a:r>
                  <a:rPr lang="en-GB" sz="782" dirty="0">
                    <a:solidFill>
                      <a:srgbClr val="4D4D4D"/>
                    </a:solidFill>
                    <a:latin typeface="The Message"/>
                  </a:rPr>
                  <a:t>Ongoing, significant challenges</a:t>
                </a:r>
              </a:p>
            </p:txBody>
          </p: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20073324-41C0-4E52-A072-DD4CE2F54D54}"/>
                </a:ext>
              </a:extLst>
            </p:cNvPr>
            <p:cNvGrpSpPr/>
            <p:nvPr/>
          </p:nvGrpSpPr>
          <p:grpSpPr>
            <a:xfrm>
              <a:off x="5337169" y="6385440"/>
              <a:ext cx="1291688" cy="195814"/>
              <a:chOff x="4843550" y="6488743"/>
              <a:chExt cx="1291688" cy="195814"/>
            </a:xfrm>
          </p:grpSpPr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DF23E4CD-EE59-4BA0-B191-E4D5131CE627}"/>
                  </a:ext>
                </a:extLst>
              </p:cNvPr>
              <p:cNvSpPr/>
              <p:nvPr/>
            </p:nvSpPr>
            <p:spPr>
              <a:xfrm>
                <a:off x="4843550" y="6496650"/>
                <a:ext cx="180000" cy="18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331" tIns="44665" rIns="89331" bIns="446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07268">
                  <a:defRPr/>
                </a:pPr>
                <a:endParaRPr lang="fi-FI" sz="782">
                  <a:solidFill>
                    <a:prstClr val="white"/>
                  </a:solidFill>
                  <a:latin typeface="The Message"/>
                </a:endParaRP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ED4005E5-4308-4E64-898B-135DEEAA38CB}"/>
                  </a:ext>
                </a:extLst>
              </p:cNvPr>
              <p:cNvSpPr txBox="1"/>
              <p:nvPr/>
            </p:nvSpPr>
            <p:spPr>
              <a:xfrm>
                <a:off x="5023550" y="6488743"/>
                <a:ext cx="1111688" cy="195814"/>
              </a:xfrm>
              <a:prstGeom prst="rect">
                <a:avLst/>
              </a:prstGeom>
              <a:noFill/>
            </p:spPr>
            <p:txBody>
              <a:bodyPr wrap="square" lIns="35170" tIns="35170" rIns="35170" bIns="35170" rtlCol="0">
                <a:spAutoFit/>
              </a:bodyPr>
              <a:lstStyle/>
              <a:p>
                <a:pPr defTabSz="907268">
                  <a:defRPr/>
                </a:pPr>
                <a:r>
                  <a:rPr lang="en-GB" sz="782" dirty="0">
                    <a:solidFill>
                      <a:srgbClr val="4D4D4D"/>
                    </a:solidFill>
                    <a:latin typeface="The Message"/>
                  </a:rPr>
                  <a:t>Not started/applicable</a:t>
                </a:r>
              </a:p>
            </p:txBody>
          </p:sp>
        </p:grpSp>
      </p:grpSp>
      <p:sp>
        <p:nvSpPr>
          <p:cNvPr id="121" name="Title 3">
            <a:extLst>
              <a:ext uri="{FF2B5EF4-FFF2-40B4-BE49-F238E27FC236}">
                <a16:creationId xmlns:a16="http://schemas.microsoft.com/office/drawing/2014/main" id="{ABF4B114-950B-4A02-A079-8338070E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5" y="174026"/>
            <a:ext cx="6100092" cy="491631"/>
          </a:xfrm>
        </p:spPr>
        <p:txBody>
          <a:bodyPr anchor="ctr">
            <a:normAutofit fontScale="90000"/>
          </a:bodyPr>
          <a:lstStyle/>
          <a:p>
            <a:r>
              <a:rPr lang="en-GB" sz="1984" dirty="0">
                <a:solidFill>
                  <a:srgbClr val="13A438"/>
                </a:solidFill>
              </a:rPr>
              <a:t>Status update – </a:t>
            </a:r>
            <a:r>
              <a:rPr lang="en-GB" sz="1984" dirty="0" smtClean="0">
                <a:solidFill>
                  <a:srgbClr val="13A438"/>
                </a:solidFill>
              </a:rPr>
              <a:t>SEM Pilot: Proof of Concept</a:t>
            </a:r>
            <a:r>
              <a:rPr lang="en-GB" sz="1984" dirty="0">
                <a:solidFill>
                  <a:srgbClr val="0070C0"/>
                </a:solidFill>
              </a:rPr>
              <a:t/>
            </a:r>
            <a:br>
              <a:rPr lang="en-GB" sz="1984" dirty="0">
                <a:solidFill>
                  <a:srgbClr val="0070C0"/>
                </a:solidFill>
              </a:rPr>
            </a:br>
            <a:r>
              <a:rPr lang="en-GB" sz="1191" dirty="0" smtClean="0">
                <a:solidFill>
                  <a:schemeClr val="tx1"/>
                </a:solidFill>
              </a:rPr>
              <a:t>Project </a:t>
            </a:r>
            <a:r>
              <a:rPr lang="en-GB" sz="1191" dirty="0">
                <a:solidFill>
                  <a:schemeClr val="tx1"/>
                </a:solidFill>
              </a:rPr>
              <a:t>lead: </a:t>
            </a:r>
            <a:r>
              <a:rPr lang="nl-NL" sz="1191" dirty="0" smtClean="0">
                <a:solidFill>
                  <a:srgbClr val="212121"/>
                </a:solidFill>
              </a:rPr>
              <a:t>Marcel Untied</a:t>
            </a:r>
            <a:r>
              <a:rPr lang="nl-NL" sz="1191" dirty="0">
                <a:solidFill>
                  <a:srgbClr val="212121"/>
                </a:solidFill>
              </a:rPr>
              <a:t>	</a:t>
            </a:r>
            <a:r>
              <a:rPr lang="en-GB" sz="1191" dirty="0">
                <a:solidFill>
                  <a:schemeClr val="tx1"/>
                </a:solidFill>
              </a:rPr>
              <a:t>	Date: </a:t>
            </a:r>
            <a:r>
              <a:rPr lang="en-GB" sz="1191" dirty="0" smtClean="0"/>
              <a:t>February</a:t>
            </a:r>
            <a:r>
              <a:rPr lang="en-GB" sz="1191" dirty="0" smtClean="0">
                <a:solidFill>
                  <a:schemeClr val="tx1"/>
                </a:solidFill>
              </a:rPr>
              <a:t> </a:t>
            </a:r>
            <a:r>
              <a:rPr lang="en-GB" sz="1191" dirty="0" smtClean="0"/>
              <a:t>17</a:t>
            </a:r>
            <a:r>
              <a:rPr lang="en-GB" sz="1191" baseline="30000" dirty="0" smtClean="0">
                <a:solidFill>
                  <a:schemeClr val="tx1"/>
                </a:solidFill>
              </a:rPr>
              <a:t>th</a:t>
            </a:r>
            <a:r>
              <a:rPr lang="en-GB" sz="1191" dirty="0" smtClean="0">
                <a:solidFill>
                  <a:schemeClr val="tx1"/>
                </a:solidFill>
              </a:rPr>
              <a:t> </a:t>
            </a:r>
            <a:r>
              <a:rPr lang="en-GB" sz="1191" dirty="0" smtClean="0">
                <a:solidFill>
                  <a:schemeClr val="tx1"/>
                </a:solidFill>
              </a:rPr>
              <a:t>2021</a:t>
            </a:r>
            <a:endParaRPr lang="en-GB" sz="1191" b="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C0A64-8EF2-40FE-8A0C-5F97C672C85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62346" y="6638063"/>
            <a:ext cx="1289804" cy="142892"/>
          </a:xfrm>
        </p:spPr>
        <p:txBody>
          <a:bodyPr/>
          <a:lstStyle/>
          <a:p>
            <a:pPr defTabSz="907268">
              <a:defRPr/>
            </a:pPr>
            <a:r>
              <a:rPr lang="en-US" dirty="0">
                <a:latin typeface="The Message"/>
              </a:rPr>
              <a:t>date</a:t>
            </a:r>
            <a:endParaRPr lang="fi-FI" dirty="0">
              <a:latin typeface="The Message"/>
            </a:endParaRPr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080C397C-972A-4F15-98DB-261148633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11003"/>
              </p:ext>
            </p:extLst>
          </p:nvPr>
        </p:nvGraphicFramePr>
        <p:xfrm>
          <a:off x="273265" y="785509"/>
          <a:ext cx="2991982" cy="2991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9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67">
                <a:tc>
                  <a:txBody>
                    <a:bodyPr/>
                    <a:lstStyle/>
                    <a:p>
                      <a:r>
                        <a:rPr lang="en-GB" sz="1200" dirty="0"/>
                        <a:t>Summary update</a:t>
                      </a:r>
                    </a:p>
                  </a:txBody>
                  <a:tcPr marL="89331" marR="89331" marT="44665" marB="44665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Rectangle 112">
            <a:extLst>
              <a:ext uri="{FF2B5EF4-FFF2-40B4-BE49-F238E27FC236}">
                <a16:creationId xmlns:a16="http://schemas.microsoft.com/office/drawing/2014/main" id="{D7D74973-44BE-4CF5-9D0C-6222B8F22FA7}"/>
              </a:ext>
            </a:extLst>
          </p:cNvPr>
          <p:cNvSpPr/>
          <p:nvPr/>
        </p:nvSpPr>
        <p:spPr>
          <a:xfrm>
            <a:off x="274825" y="1072499"/>
            <a:ext cx="2989940" cy="1657623"/>
          </a:xfrm>
          <a:prstGeom prst="rect">
            <a:avLst/>
          </a:prstGeom>
          <a:noFill/>
          <a:ln w="19050">
            <a:solidFill>
              <a:srgbClr val="016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31" tIns="44665" rIns="89331" bIns="44665" numCol="1" spcCol="72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0113" indent="-170113" defTabSz="907268">
              <a:buFont typeface="Arial" panose="020B0604020202020204" pitchFamily="34" charset="0"/>
              <a:buChar char="•"/>
              <a:defRPr/>
            </a:pPr>
            <a:endParaRPr lang="nl-NL" sz="992" dirty="0">
              <a:solidFill>
                <a:srgbClr val="212121"/>
              </a:solidFill>
              <a:latin typeface="The Message"/>
            </a:endParaRPr>
          </a:p>
        </p:txBody>
      </p:sp>
      <p:graphicFrame>
        <p:nvGraphicFramePr>
          <p:cNvPr id="79" name="Table 111">
            <a:extLst>
              <a:ext uri="{FF2B5EF4-FFF2-40B4-BE49-F238E27FC236}">
                <a16:creationId xmlns:a16="http://schemas.microsoft.com/office/drawing/2014/main" id="{00BA21E2-9B31-B14D-8C38-FBD26C78F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63668"/>
              </p:ext>
            </p:extLst>
          </p:nvPr>
        </p:nvGraphicFramePr>
        <p:xfrm>
          <a:off x="3384496" y="785509"/>
          <a:ext cx="2988861" cy="2991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8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67">
                <a:tc>
                  <a:txBody>
                    <a:bodyPr/>
                    <a:lstStyle/>
                    <a:p>
                      <a:r>
                        <a:rPr lang="en-GB" sz="1200" dirty="0"/>
                        <a:t>Highlights and key learnings</a:t>
                      </a:r>
                    </a:p>
                  </a:txBody>
                  <a:tcPr marL="89331" marR="89331" marT="44665" marB="44665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Rectangle 112">
            <a:extLst>
              <a:ext uri="{FF2B5EF4-FFF2-40B4-BE49-F238E27FC236}">
                <a16:creationId xmlns:a16="http://schemas.microsoft.com/office/drawing/2014/main" id="{EBC2D07A-92F5-9440-A6EC-F55E1D2751C4}"/>
              </a:ext>
            </a:extLst>
          </p:cNvPr>
          <p:cNvSpPr/>
          <p:nvPr/>
        </p:nvSpPr>
        <p:spPr>
          <a:xfrm>
            <a:off x="3381063" y="1068438"/>
            <a:ext cx="2992294" cy="1661683"/>
          </a:xfrm>
          <a:prstGeom prst="rect">
            <a:avLst/>
          </a:prstGeom>
          <a:noFill/>
          <a:ln w="19050">
            <a:solidFill>
              <a:srgbClr val="016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31" tIns="44665" rIns="89331" bIns="44665" numCol="1" spcCol="72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7268">
              <a:defRPr/>
            </a:pPr>
            <a:endParaRPr lang="en-GB" sz="992" noProof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2" name="Table 28">
            <a:extLst>
              <a:ext uri="{FF2B5EF4-FFF2-40B4-BE49-F238E27FC236}">
                <a16:creationId xmlns:a16="http://schemas.microsoft.com/office/drawing/2014/main" id="{D2D0A6DB-B8C1-8640-8490-062FC590C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86084"/>
              </p:ext>
            </p:extLst>
          </p:nvPr>
        </p:nvGraphicFramePr>
        <p:xfrm>
          <a:off x="3379801" y="5022202"/>
          <a:ext cx="8501675" cy="1586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078">
                  <a:extLst>
                    <a:ext uri="{9D8B030D-6E8A-4147-A177-3AD203B41FA5}">
                      <a16:colId xmlns:a16="http://schemas.microsoft.com/office/drawing/2014/main" val="714464013"/>
                    </a:ext>
                  </a:extLst>
                </a:gridCol>
                <a:gridCol w="2334159">
                  <a:extLst>
                    <a:ext uri="{9D8B030D-6E8A-4147-A177-3AD203B41FA5}">
                      <a16:colId xmlns:a16="http://schemas.microsoft.com/office/drawing/2014/main" val="4071030649"/>
                    </a:ext>
                  </a:extLst>
                </a:gridCol>
                <a:gridCol w="71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5">
                  <a:extLst>
                    <a:ext uri="{9D8B030D-6E8A-4147-A177-3AD203B41FA5}">
                      <a16:colId xmlns:a16="http://schemas.microsoft.com/office/drawing/2014/main" val="2220929474"/>
                    </a:ext>
                  </a:extLst>
                </a:gridCol>
                <a:gridCol w="2261900">
                  <a:extLst>
                    <a:ext uri="{9D8B030D-6E8A-4147-A177-3AD203B41FA5}">
                      <a16:colId xmlns:a16="http://schemas.microsoft.com/office/drawing/2014/main" val="1531279372"/>
                    </a:ext>
                  </a:extLst>
                </a:gridCol>
                <a:gridCol w="665551">
                  <a:extLst>
                    <a:ext uri="{9D8B030D-6E8A-4147-A177-3AD203B41FA5}">
                      <a16:colId xmlns:a16="http://schemas.microsoft.com/office/drawing/2014/main" val="2329772648"/>
                    </a:ext>
                  </a:extLst>
                </a:gridCol>
                <a:gridCol w="785903">
                  <a:extLst>
                    <a:ext uri="{9D8B030D-6E8A-4147-A177-3AD203B41FA5}">
                      <a16:colId xmlns:a16="http://schemas.microsoft.com/office/drawing/2014/main" val="1323303308"/>
                    </a:ext>
                  </a:extLst>
                </a:gridCol>
                <a:gridCol w="1286022">
                  <a:extLst>
                    <a:ext uri="{9D8B030D-6E8A-4147-A177-3AD203B41FA5}">
                      <a16:colId xmlns:a16="http://schemas.microsoft.com/office/drawing/2014/main" val="1563602295"/>
                    </a:ext>
                  </a:extLst>
                </a:gridCol>
              </a:tblGrid>
              <a:tr h="298272"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#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Description Risk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Impact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GB" sz="1000" b="1" strike="noStrike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0339" marR="70339" marT="35170" marB="3517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Mitigation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Due date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Owner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Status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295">
                <a:tc>
                  <a:txBody>
                    <a:bodyPr/>
                    <a:lstStyle/>
                    <a:p>
                      <a:r>
                        <a:rPr lang="en-GB" sz="1000" b="0" noProof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</a:t>
                      </a:r>
                      <a:r>
                        <a:rPr lang="en-GB" sz="1000" baseline="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POC phase (February) not according to (concept) planning</a:t>
                      </a:r>
                      <a:endParaRPr lang="en-GB" sz="1000" noProof="0" dirty="0">
                        <a:solidFill>
                          <a:srgbClr val="21212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339" marR="70339" marT="35170" marB="35170" anchor="ctr"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000" noProof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Move</a:t>
                      </a:r>
                      <a:r>
                        <a:rPr lang="en-GB" sz="1000" baseline="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execution to march and evaluation to April (possible risk resources PSS) </a:t>
                      </a:r>
                      <a:endParaRPr lang="en-GB" sz="1000" noProof="0" dirty="0">
                        <a:solidFill>
                          <a:srgbClr val="21212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29" marR="90029" marT="45015" marB="45015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19-2-2021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Marchien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Active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260">
                <a:tc>
                  <a:txBody>
                    <a:bodyPr/>
                    <a:lstStyle/>
                    <a:p>
                      <a:r>
                        <a:rPr lang="en-GB" sz="1000" b="0" noProof="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POC</a:t>
                      </a:r>
                      <a:r>
                        <a:rPr lang="en-GB" sz="1000" baseline="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will not deliver the desired information to make decisions on next step</a:t>
                      </a:r>
                      <a:endParaRPr lang="en-GB" sz="1000" noProof="0" dirty="0">
                        <a:solidFill>
                          <a:srgbClr val="21212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339" marR="70339" marT="35170" marB="35170" anchor="ctr"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000" noProof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00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Make clear how</a:t>
                      </a:r>
                      <a:r>
                        <a:rPr lang="en-GB" sz="1000" baseline="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results are shared during demo’s and board meetings and share approach with stake holders (mock-up) frontend</a:t>
                      </a:r>
                      <a:endParaRPr lang="en-GB" sz="1000" noProof="0" dirty="0">
                        <a:solidFill>
                          <a:srgbClr val="21212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29" marR="90029" marT="45015" marB="45015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31-3-2021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Marchien/Marcel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Table 111">
            <a:extLst>
              <a:ext uri="{FF2B5EF4-FFF2-40B4-BE49-F238E27FC236}">
                <a16:creationId xmlns:a16="http://schemas.microsoft.com/office/drawing/2014/main" id="{0F363264-146B-7143-A4E2-BF9F60506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3453"/>
              </p:ext>
            </p:extLst>
          </p:nvPr>
        </p:nvGraphicFramePr>
        <p:xfrm>
          <a:off x="268577" y="5505125"/>
          <a:ext cx="2991971" cy="2991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9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67">
                <a:tc>
                  <a:txBody>
                    <a:bodyPr/>
                    <a:lstStyle/>
                    <a:p>
                      <a:r>
                        <a:rPr lang="en-GB" sz="1200" dirty="0"/>
                        <a:t>Decisions needed from </a:t>
                      </a:r>
                      <a:r>
                        <a:rPr lang="en-GB" sz="1200" dirty="0" err="1" smtClean="0"/>
                        <a:t>Steerco</a:t>
                      </a:r>
                      <a:endParaRPr lang="en-GB" sz="1200" dirty="0"/>
                    </a:p>
                  </a:txBody>
                  <a:tcPr marL="89331" marR="89331" marT="44665" marB="44665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Rectangle 112">
            <a:extLst>
              <a:ext uri="{FF2B5EF4-FFF2-40B4-BE49-F238E27FC236}">
                <a16:creationId xmlns:a16="http://schemas.microsoft.com/office/drawing/2014/main" id="{00F45228-BE92-C74E-B890-099E37029FE8}"/>
              </a:ext>
            </a:extLst>
          </p:cNvPr>
          <p:cNvSpPr/>
          <p:nvPr/>
        </p:nvSpPr>
        <p:spPr>
          <a:xfrm>
            <a:off x="264821" y="5816243"/>
            <a:ext cx="2995727" cy="747320"/>
          </a:xfrm>
          <a:prstGeom prst="rect">
            <a:avLst/>
          </a:prstGeom>
          <a:noFill/>
          <a:ln w="19050">
            <a:solidFill>
              <a:srgbClr val="016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31" tIns="44665" rIns="89331" bIns="44665" numCol="1" spcCol="72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7268">
              <a:defRPr/>
            </a:pPr>
            <a:endParaRPr lang="en-GB" sz="1173" noProof="1">
              <a:solidFill>
                <a:prstClr val="black"/>
              </a:solidFill>
              <a:latin typeface="The Message"/>
            </a:endParaRPr>
          </a:p>
        </p:txBody>
      </p:sp>
      <p:graphicFrame>
        <p:nvGraphicFramePr>
          <p:cNvPr id="88" name="Table 111">
            <a:extLst>
              <a:ext uri="{FF2B5EF4-FFF2-40B4-BE49-F238E27FC236}">
                <a16:creationId xmlns:a16="http://schemas.microsoft.com/office/drawing/2014/main" id="{B5BC2F44-8067-9A45-9B9C-A900A6771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28076"/>
              </p:ext>
            </p:extLst>
          </p:nvPr>
        </p:nvGraphicFramePr>
        <p:xfrm>
          <a:off x="274826" y="2809518"/>
          <a:ext cx="2985722" cy="2991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8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67">
                <a:tc>
                  <a:txBody>
                    <a:bodyPr/>
                    <a:lstStyle/>
                    <a:p>
                      <a:r>
                        <a:rPr lang="en-GB" sz="1200" dirty="0"/>
                        <a:t>Completed activities</a:t>
                      </a:r>
                    </a:p>
                  </a:txBody>
                  <a:tcPr marL="89331" marR="89331" marT="44665" marB="44665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Rectangle 112">
            <a:extLst>
              <a:ext uri="{FF2B5EF4-FFF2-40B4-BE49-F238E27FC236}">
                <a16:creationId xmlns:a16="http://schemas.microsoft.com/office/drawing/2014/main" id="{5E7A6136-2D64-DB41-BDC1-10EACB32185E}"/>
              </a:ext>
            </a:extLst>
          </p:cNvPr>
          <p:cNvSpPr/>
          <p:nvPr/>
        </p:nvSpPr>
        <p:spPr>
          <a:xfrm>
            <a:off x="274826" y="3108684"/>
            <a:ext cx="2989940" cy="2288540"/>
          </a:xfrm>
          <a:prstGeom prst="rect">
            <a:avLst/>
          </a:prstGeom>
          <a:noFill/>
          <a:ln w="19050">
            <a:solidFill>
              <a:srgbClr val="016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31" tIns="44665" rIns="89331" bIns="44665" numCol="1" spcCol="72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7268">
              <a:defRPr/>
            </a:pPr>
            <a:endParaRPr lang="nl-NL" sz="992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4" name="Table 111">
            <a:extLst>
              <a:ext uri="{FF2B5EF4-FFF2-40B4-BE49-F238E27FC236}">
                <a16:creationId xmlns:a16="http://schemas.microsoft.com/office/drawing/2014/main" id="{8A755CB2-960A-B34D-9B70-3D334BC5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64913"/>
              </p:ext>
            </p:extLst>
          </p:nvPr>
        </p:nvGraphicFramePr>
        <p:xfrm>
          <a:off x="3379801" y="2809517"/>
          <a:ext cx="3001982" cy="2991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0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67">
                <a:tc>
                  <a:txBody>
                    <a:bodyPr/>
                    <a:lstStyle/>
                    <a:p>
                      <a:r>
                        <a:rPr lang="en-GB" sz="1200" dirty="0"/>
                        <a:t>Planned activities</a:t>
                      </a:r>
                    </a:p>
                  </a:txBody>
                  <a:tcPr marL="89331" marR="89331" marT="44665" marB="44665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Rectangle 112">
            <a:extLst>
              <a:ext uri="{FF2B5EF4-FFF2-40B4-BE49-F238E27FC236}">
                <a16:creationId xmlns:a16="http://schemas.microsoft.com/office/drawing/2014/main" id="{FEE0BC48-B1F9-4F47-B140-9EF43CB87036}"/>
              </a:ext>
            </a:extLst>
          </p:cNvPr>
          <p:cNvSpPr/>
          <p:nvPr/>
        </p:nvSpPr>
        <p:spPr>
          <a:xfrm>
            <a:off x="3386056" y="3108684"/>
            <a:ext cx="2995727" cy="1813658"/>
          </a:xfrm>
          <a:prstGeom prst="rect">
            <a:avLst/>
          </a:prstGeom>
          <a:noFill/>
          <a:ln w="19050">
            <a:solidFill>
              <a:srgbClr val="016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31" tIns="44665" rIns="89331" bIns="44665" numCol="1" spcCol="72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0113" indent="-170113" defTabSz="865915">
              <a:buFont typeface="Arial" panose="020B0604020202020204" pitchFamily="34" charset="0"/>
              <a:buChar char="•"/>
              <a:defRPr/>
            </a:pPr>
            <a:endParaRPr lang="nl-NL" sz="992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Tekstvak 99">
            <a:extLst>
              <a:ext uri="{FF2B5EF4-FFF2-40B4-BE49-F238E27FC236}">
                <a16:creationId xmlns:a16="http://schemas.microsoft.com/office/drawing/2014/main" id="{ADC4ECAD-4EA1-BE4A-BB57-9631313F481B}"/>
              </a:ext>
            </a:extLst>
          </p:cNvPr>
          <p:cNvSpPr txBox="1"/>
          <p:nvPr/>
        </p:nvSpPr>
        <p:spPr>
          <a:xfrm>
            <a:off x="4166966" y="6641919"/>
            <a:ext cx="2071925" cy="209554"/>
          </a:xfrm>
          <a:prstGeom prst="rect">
            <a:avLst/>
          </a:prstGeom>
          <a:noFill/>
        </p:spPr>
        <p:txBody>
          <a:bodyPr wrap="square" lIns="35719" tIns="35719" rIns="35719" bIns="35719" rtlCol="0">
            <a:spAutoFit/>
          </a:bodyPr>
          <a:lstStyle/>
          <a:p>
            <a:pPr defTabSz="907268">
              <a:defRPr/>
            </a:pPr>
            <a:r>
              <a:rPr lang="en-GB" sz="893" i="1" spc="-40" dirty="0">
                <a:solidFill>
                  <a:prstClr val="white">
                    <a:lumMod val="50000"/>
                  </a:prstClr>
                </a:solidFill>
                <a:latin typeface="The Message"/>
              </a:rPr>
              <a:t>*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286659" y="1072499"/>
            <a:ext cx="2886540" cy="15696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200" dirty="0" smtClean="0"/>
              <a:t>API designs are </a:t>
            </a:r>
            <a:r>
              <a:rPr lang="en-GB" sz="1200" dirty="0"/>
              <a:t>n</a:t>
            </a:r>
            <a:r>
              <a:rPr lang="en-GB" sz="1200" dirty="0" smtClean="0"/>
              <a:t>ot finalized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Development of API’s and connections are in progress, but not released within original planning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Overall planning is under pressure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Use Cases &amp; Test scenarios are in place for the test </a:t>
            </a:r>
            <a:r>
              <a:rPr lang="en-GB" sz="1200" dirty="0" smtClean="0"/>
              <a:t>phase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Participation </a:t>
            </a:r>
            <a:r>
              <a:rPr lang="en-GB" sz="1200" dirty="0" err="1" smtClean="0"/>
              <a:t>Thieme</a:t>
            </a:r>
            <a:r>
              <a:rPr lang="en-GB" sz="1200" dirty="0" smtClean="0"/>
              <a:t> unclear</a:t>
            </a:r>
            <a:endParaRPr lang="en-GB" sz="1400" dirty="0"/>
          </a:p>
        </p:txBody>
      </p:sp>
      <p:sp>
        <p:nvSpPr>
          <p:cNvPr id="37" name="Tekstvak 36"/>
          <p:cNvSpPr txBox="1"/>
          <p:nvPr/>
        </p:nvSpPr>
        <p:spPr>
          <a:xfrm>
            <a:off x="3404520" y="1072499"/>
            <a:ext cx="294038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200" dirty="0" smtClean="0"/>
              <a:t>Development of API’s and establishing API designs take more time, but it is good that we are making progress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Key resources are busy and occupied 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Mock-up frontend for demonstration will be developed by the partners based on role and in their own style. No common SEM frontend</a:t>
            </a:r>
          </a:p>
        </p:txBody>
      </p:sp>
      <p:sp>
        <p:nvSpPr>
          <p:cNvPr id="38" name="Oval 491">
            <a:extLst>
              <a:ext uri="{FF2B5EF4-FFF2-40B4-BE49-F238E27FC236}">
                <a16:creationId xmlns:a16="http://schemas.microsoft.com/office/drawing/2014/main" id="{CD184ABA-FED4-4A3C-8A9D-981B1EA634AF}"/>
              </a:ext>
            </a:extLst>
          </p:cNvPr>
          <p:cNvSpPr/>
          <p:nvPr/>
        </p:nvSpPr>
        <p:spPr>
          <a:xfrm>
            <a:off x="3005712" y="828307"/>
            <a:ext cx="175832" cy="17584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31" tIns="44665" rIns="89331" bIns="44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7268">
              <a:defRPr/>
            </a:pPr>
            <a:endParaRPr lang="fi-FI" sz="782">
              <a:solidFill>
                <a:prstClr val="white"/>
              </a:solidFill>
              <a:latin typeface="The Message"/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284838" y="3124232"/>
            <a:ext cx="2968836" cy="23391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200" dirty="0" smtClean="0"/>
              <a:t>Project Team meetings</a:t>
            </a:r>
          </a:p>
          <a:p>
            <a:pPr marL="742950" lvl="1" indent="-285750">
              <a:buFontTx/>
              <a:buChar char="-"/>
            </a:pPr>
            <a:r>
              <a:rPr lang="en-GB" sz="1200" dirty="0">
                <a:hlinkClick r:id="rId8"/>
              </a:rPr>
              <a:t>Notes 18 December</a:t>
            </a:r>
            <a:r>
              <a:rPr lang="en-GB" sz="1200" dirty="0"/>
              <a:t> </a:t>
            </a:r>
            <a:endParaRPr lang="en-GB" sz="1200" dirty="0" smtClean="0"/>
          </a:p>
          <a:p>
            <a:pPr marL="742950" lvl="1" indent="-285750">
              <a:buFontTx/>
              <a:buChar char="-"/>
            </a:pPr>
            <a:r>
              <a:rPr lang="en-GB" sz="1200" dirty="0" smtClean="0">
                <a:hlinkClick r:id="rId9"/>
              </a:rPr>
              <a:t>Notes 15 January</a:t>
            </a:r>
            <a:r>
              <a:rPr lang="en-GB" sz="1200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GB" sz="1200" dirty="0" smtClean="0">
                <a:hlinkClick r:id="rId10"/>
              </a:rPr>
              <a:t>Notes 29 January</a:t>
            </a:r>
            <a:endParaRPr lang="en-GB" sz="1200" dirty="0"/>
          </a:p>
          <a:p>
            <a:pPr marL="742950" lvl="1" indent="-285750">
              <a:buFontTx/>
              <a:buChar char="-"/>
            </a:pPr>
            <a:r>
              <a:rPr lang="en-GB" sz="1200" dirty="0" smtClean="0">
                <a:hlinkClick r:id="rId11"/>
              </a:rPr>
              <a:t>Notes 12 </a:t>
            </a:r>
            <a:r>
              <a:rPr lang="en-GB" sz="1200" dirty="0" err="1" smtClean="0">
                <a:hlinkClick r:id="rId11"/>
              </a:rPr>
              <a:t>february</a:t>
            </a:r>
            <a:r>
              <a:rPr lang="en-GB" sz="12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First API’s developed and deployed</a:t>
            </a:r>
          </a:p>
          <a:p>
            <a:pPr marL="742950" lvl="1" indent="-285750">
              <a:buFontTx/>
              <a:buChar char="-"/>
            </a:pPr>
            <a:r>
              <a:rPr lang="en-GB" sz="1200" dirty="0" smtClean="0"/>
              <a:t>SIS API (</a:t>
            </a:r>
            <a:r>
              <a:rPr lang="en-GB" sz="1200" dirty="0" err="1" smtClean="0"/>
              <a:t>Topicus</a:t>
            </a:r>
            <a:r>
              <a:rPr lang="en-GB" sz="1200" dirty="0" smtClean="0"/>
              <a:t>), Entitlement API (TLN)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Proposal set up functionality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hlinkClick r:id="rId12"/>
              </a:rPr>
              <a:t>List of Use Cases &amp; Test Scenarios for test phase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sp>
        <p:nvSpPr>
          <p:cNvPr id="40" name="Tekstvak 39"/>
          <p:cNvSpPr txBox="1"/>
          <p:nvPr/>
        </p:nvSpPr>
        <p:spPr>
          <a:xfrm>
            <a:off x="3390294" y="3108685"/>
            <a:ext cx="2968836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 smtClean="0"/>
              <a:t>Finish API designs, Setup Scenarios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Release API’s to acceptance environment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Develop (LMS) connections to API’s</a:t>
            </a:r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Start linking to API’s of partners</a:t>
            </a:r>
          </a:p>
        </p:txBody>
      </p:sp>
      <p:sp>
        <p:nvSpPr>
          <p:cNvPr id="41" name="Tekstvak 40"/>
          <p:cNvSpPr txBox="1"/>
          <p:nvPr/>
        </p:nvSpPr>
        <p:spPr>
          <a:xfrm>
            <a:off x="278266" y="5824898"/>
            <a:ext cx="296883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 smtClean="0"/>
              <a:t>Planning: Is it acceptable that development and testing will take till March (or maybe later)</a:t>
            </a:r>
          </a:p>
        </p:txBody>
      </p:sp>
    </p:spTree>
    <p:extLst>
      <p:ext uri="{BB962C8B-B14F-4D97-AF65-F5344CB8AC3E}">
        <p14:creationId xmlns:p14="http://schemas.microsoft.com/office/powerpoint/2010/main" val="250758417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Status POC scenario’s</a:t>
            </a:r>
            <a:endParaRPr lang="nl-NL" dirty="0"/>
          </a:p>
        </p:txBody>
      </p:sp>
      <p:sp>
        <p:nvSpPr>
          <p:cNvPr id="16" name="Zeshoek 15"/>
          <p:cNvSpPr/>
          <p:nvPr/>
        </p:nvSpPr>
        <p:spPr>
          <a:xfrm>
            <a:off x="5053011" y="1554379"/>
            <a:ext cx="1438275" cy="6858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white"/>
                </a:solidFill>
                <a:latin typeface="Calibri" panose="020F0502020204030204"/>
              </a:rPr>
              <a:t>SomToday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prstClr val="white"/>
                </a:solidFill>
                <a:latin typeface="Calibri" panose="020F0502020204030204"/>
              </a:rPr>
              <a:t>Development not started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Zeshoek 16"/>
          <p:cNvSpPr/>
          <p:nvPr/>
        </p:nvSpPr>
        <p:spPr>
          <a:xfrm>
            <a:off x="3614736" y="2446770"/>
            <a:ext cx="1438275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>
                <a:solidFill>
                  <a:prstClr val="white"/>
                </a:solidFill>
                <a:latin typeface="Calibri" panose="020F0502020204030204"/>
              </a:rPr>
              <a:t>Iddink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Zeshoek 17"/>
          <p:cNvSpPr/>
          <p:nvPr/>
        </p:nvSpPr>
        <p:spPr>
          <a:xfrm>
            <a:off x="6491287" y="2429884"/>
            <a:ext cx="1438275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600" noProof="0" dirty="0" smtClean="0">
                <a:solidFill>
                  <a:prstClr val="white"/>
                </a:solidFill>
                <a:latin typeface="Calibri" panose="020F0502020204030204"/>
              </a:rPr>
              <a:t>Noordhoff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Zeshoek 18"/>
          <p:cNvSpPr/>
          <p:nvPr/>
        </p:nvSpPr>
        <p:spPr>
          <a:xfrm>
            <a:off x="5053012" y="3322275"/>
            <a:ext cx="1438275" cy="685800"/>
          </a:xfrm>
          <a:prstGeom prst="hexagon">
            <a:avLst/>
          </a:prstGeom>
          <a:solidFill>
            <a:srgbClr val="13A4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SomToday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5792060" y="2248622"/>
            <a:ext cx="0" cy="1082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>
            <a:stCxn id="17" idx="0"/>
            <a:endCxn id="18" idx="3"/>
          </p:cNvCxnSpPr>
          <p:nvPr/>
        </p:nvCxnSpPr>
        <p:spPr>
          <a:xfrm flipV="1">
            <a:off x="5053011" y="2772784"/>
            <a:ext cx="1438276" cy="16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16" idx="2"/>
            <a:endCxn id="17" idx="5"/>
          </p:cNvCxnSpPr>
          <p:nvPr/>
        </p:nvCxnSpPr>
        <p:spPr>
          <a:xfrm flipH="1">
            <a:off x="4881561" y="2240179"/>
            <a:ext cx="342900" cy="206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>
            <a:stCxn id="19" idx="4"/>
            <a:endCxn id="17" idx="1"/>
          </p:cNvCxnSpPr>
          <p:nvPr/>
        </p:nvCxnSpPr>
        <p:spPr>
          <a:xfrm flipH="1" flipV="1">
            <a:off x="4881561" y="3132570"/>
            <a:ext cx="342901" cy="189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16" idx="1"/>
            <a:endCxn id="18" idx="4"/>
          </p:cNvCxnSpPr>
          <p:nvPr/>
        </p:nvCxnSpPr>
        <p:spPr>
          <a:xfrm>
            <a:off x="6319836" y="2240179"/>
            <a:ext cx="342901" cy="189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18" idx="2"/>
            <a:endCxn id="19" idx="5"/>
          </p:cNvCxnSpPr>
          <p:nvPr/>
        </p:nvCxnSpPr>
        <p:spPr>
          <a:xfrm flipH="1">
            <a:off x="6319837" y="3115684"/>
            <a:ext cx="342900" cy="206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D5C62B47-DE1E-47CB-92CE-4B0285979406}"/>
              </a:ext>
            </a:extLst>
          </p:cNvPr>
          <p:cNvSpPr txBox="1"/>
          <p:nvPr/>
        </p:nvSpPr>
        <p:spPr>
          <a:xfrm>
            <a:off x="3210798" y="1428601"/>
            <a:ext cx="1742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POC</a:t>
            </a:r>
            <a:r>
              <a:rPr kumimoji="0" lang="nl-NL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nl-NL" sz="1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1:</a:t>
            </a:r>
            <a:endParaRPr kumimoji="0" lang="nl-N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Somtoday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: SIS &amp; LMS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400" b="1" dirty="0" err="1">
                <a:solidFill>
                  <a:prstClr val="black"/>
                </a:solidFill>
                <a:latin typeface="Calibri" panose="020F0502020204030204"/>
              </a:rPr>
              <a:t>Iddink</a:t>
            </a:r>
            <a:r>
              <a:rPr kumimoji="0" lang="nl-N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nl-NL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MP</a:t>
            </a:r>
            <a:endParaRPr kumimoji="0" lang="nl-N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400" b="1" dirty="0" smtClean="0">
                <a:solidFill>
                  <a:prstClr val="black"/>
                </a:solidFill>
                <a:latin typeface="Calibri" panose="020F0502020204030204"/>
              </a:rPr>
              <a:t>Thieme: </a:t>
            </a:r>
            <a:r>
              <a:rPr lang="nl-NL" sz="1400" dirty="0">
                <a:solidFill>
                  <a:prstClr val="black"/>
                </a:solidFill>
                <a:latin typeface="Calibri" panose="020F0502020204030204"/>
              </a:rPr>
              <a:t>LA</a:t>
            </a:r>
            <a:endParaRPr kumimoji="0" lang="nl-N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Zeshoek 29"/>
          <p:cNvSpPr/>
          <p:nvPr/>
        </p:nvSpPr>
        <p:spPr>
          <a:xfrm>
            <a:off x="2662041" y="4243300"/>
            <a:ext cx="1438275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Magister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Zeshoek 30"/>
          <p:cNvSpPr/>
          <p:nvPr/>
        </p:nvSpPr>
        <p:spPr>
          <a:xfrm>
            <a:off x="1223766" y="5135691"/>
            <a:ext cx="1438275" cy="685800"/>
          </a:xfrm>
          <a:prstGeom prst="hexagon">
            <a:avLst/>
          </a:prstGeom>
          <a:solidFill>
            <a:srgbClr val="13A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TLN </a:t>
            </a:r>
          </a:p>
        </p:txBody>
      </p:sp>
      <p:sp>
        <p:nvSpPr>
          <p:cNvPr id="32" name="Zeshoek 31"/>
          <p:cNvSpPr/>
          <p:nvPr/>
        </p:nvSpPr>
        <p:spPr>
          <a:xfrm>
            <a:off x="4100317" y="5118805"/>
            <a:ext cx="1438275" cy="6858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Thieme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Participation</a:t>
            </a:r>
            <a:r>
              <a:rPr kumimoji="0" lang="nl-NL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unclear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Zeshoek 32"/>
          <p:cNvSpPr/>
          <p:nvPr/>
        </p:nvSpPr>
        <p:spPr>
          <a:xfrm>
            <a:off x="2662042" y="6011196"/>
            <a:ext cx="1438275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600" dirty="0">
                <a:solidFill>
                  <a:prstClr val="white"/>
                </a:solidFill>
                <a:latin typeface="Calibri" panose="020F0502020204030204"/>
              </a:rPr>
              <a:t>Magister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Rechte verbindingslijn met pijl 33"/>
          <p:cNvCxnSpPr/>
          <p:nvPr/>
        </p:nvCxnSpPr>
        <p:spPr>
          <a:xfrm>
            <a:off x="3401090" y="4937543"/>
            <a:ext cx="0" cy="1082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stCxn id="31" idx="0"/>
            <a:endCxn id="32" idx="3"/>
          </p:cNvCxnSpPr>
          <p:nvPr/>
        </p:nvCxnSpPr>
        <p:spPr>
          <a:xfrm flipV="1">
            <a:off x="2662041" y="5461705"/>
            <a:ext cx="1438276" cy="16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30" idx="2"/>
            <a:endCxn id="31" idx="5"/>
          </p:cNvCxnSpPr>
          <p:nvPr/>
        </p:nvCxnSpPr>
        <p:spPr>
          <a:xfrm flipH="1">
            <a:off x="2490591" y="4929100"/>
            <a:ext cx="342900" cy="206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stCxn id="33" idx="4"/>
            <a:endCxn id="31" idx="1"/>
          </p:cNvCxnSpPr>
          <p:nvPr/>
        </p:nvCxnSpPr>
        <p:spPr>
          <a:xfrm flipH="1" flipV="1">
            <a:off x="2490591" y="5821491"/>
            <a:ext cx="342901" cy="189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30" idx="1"/>
            <a:endCxn id="32" idx="4"/>
          </p:cNvCxnSpPr>
          <p:nvPr/>
        </p:nvCxnSpPr>
        <p:spPr>
          <a:xfrm>
            <a:off x="3928866" y="4929100"/>
            <a:ext cx="342901" cy="189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>
            <a:stCxn id="32" idx="2"/>
            <a:endCxn id="33" idx="5"/>
          </p:cNvCxnSpPr>
          <p:nvPr/>
        </p:nvCxnSpPr>
        <p:spPr>
          <a:xfrm flipH="1">
            <a:off x="3928867" y="5804605"/>
            <a:ext cx="342900" cy="206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D5C62B47-DE1E-47CB-92CE-4B0285979406}"/>
              </a:ext>
            </a:extLst>
          </p:cNvPr>
          <p:cNvSpPr txBox="1"/>
          <p:nvPr/>
        </p:nvSpPr>
        <p:spPr>
          <a:xfrm>
            <a:off x="751208" y="4097700"/>
            <a:ext cx="16536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400" b="1" dirty="0" smtClean="0">
                <a:solidFill>
                  <a:prstClr val="black"/>
                </a:solidFill>
                <a:latin typeface="Calibri" panose="020F0502020204030204"/>
              </a:rPr>
              <a:t>POC </a:t>
            </a:r>
            <a:r>
              <a:rPr lang="nl-NL" sz="1400" b="1" dirty="0">
                <a:solidFill>
                  <a:prstClr val="black"/>
                </a:solidFill>
                <a:latin typeface="Calibri" panose="020F0502020204030204"/>
              </a:rPr>
              <a:t>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400" b="1" dirty="0">
                <a:solidFill>
                  <a:prstClr val="black"/>
                </a:solidFill>
                <a:latin typeface="Calibri" panose="020F0502020204030204"/>
              </a:rPr>
              <a:t>Magister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: SIS &amp; LMS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TLN: </a:t>
            </a:r>
            <a:r>
              <a:rPr kumimoji="0" lang="nl-NL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MP</a:t>
            </a:r>
            <a:endParaRPr kumimoji="0" lang="nl-N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400" b="1" dirty="0">
                <a:solidFill>
                  <a:prstClr val="black"/>
                </a:solidFill>
                <a:latin typeface="Calibri" panose="020F0502020204030204"/>
              </a:rPr>
              <a:t>Noordhoff: </a:t>
            </a:r>
            <a:r>
              <a:rPr lang="nl-NL" sz="1400" dirty="0">
                <a:solidFill>
                  <a:prstClr val="black"/>
                </a:solidFill>
                <a:latin typeface="Calibri" panose="020F0502020204030204"/>
              </a:rPr>
              <a:t>LA</a:t>
            </a:r>
            <a:endParaRPr kumimoji="0" lang="nl-NL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Zeshoek 40"/>
          <p:cNvSpPr/>
          <p:nvPr/>
        </p:nvSpPr>
        <p:spPr>
          <a:xfrm>
            <a:off x="8045311" y="4237501"/>
            <a:ext cx="1438275" cy="6858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TLN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prstClr val="white"/>
                </a:solidFill>
                <a:latin typeface="Calibri" panose="020F0502020204030204"/>
              </a:rPr>
              <a:t>1-3-2021: Start Development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eshoek 41"/>
          <p:cNvSpPr/>
          <p:nvPr/>
        </p:nvSpPr>
        <p:spPr>
          <a:xfrm>
            <a:off x="6607036" y="5129892"/>
            <a:ext cx="1438275" cy="685800"/>
          </a:xfrm>
          <a:prstGeom prst="hexagon">
            <a:avLst/>
          </a:prstGeom>
          <a:solidFill>
            <a:srgbClr val="13A4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noProof="0" dirty="0" smtClean="0">
                <a:solidFill>
                  <a:prstClr val="white"/>
                </a:solidFill>
                <a:latin typeface="Calibri" panose="020F0502020204030204"/>
              </a:rPr>
              <a:t>TLN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Zeshoek 42"/>
          <p:cNvSpPr/>
          <p:nvPr/>
        </p:nvSpPr>
        <p:spPr>
          <a:xfrm>
            <a:off x="9483587" y="5113006"/>
            <a:ext cx="1438275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Noordhoff</a:t>
            </a:r>
          </a:p>
          <a:p>
            <a:pPr lvl="0" algn="ctr">
              <a:defRPr/>
            </a:pPr>
            <a:r>
              <a:rPr lang="nl-NL" sz="1000" dirty="0" smtClean="0">
                <a:solidFill>
                  <a:prstClr val="white"/>
                </a:solidFill>
              </a:rPr>
              <a:t>Development</a:t>
            </a:r>
            <a:endParaRPr lang="nl-NL" sz="1000" dirty="0">
              <a:solidFill>
                <a:prstClr val="white"/>
              </a:solidFill>
            </a:endParaRPr>
          </a:p>
        </p:txBody>
      </p:sp>
      <p:sp>
        <p:nvSpPr>
          <p:cNvPr id="44" name="Zeshoek 43"/>
          <p:cNvSpPr/>
          <p:nvPr/>
        </p:nvSpPr>
        <p:spPr>
          <a:xfrm>
            <a:off x="8045312" y="6005397"/>
            <a:ext cx="1438275" cy="685800"/>
          </a:xfrm>
          <a:prstGeom prst="hexagon">
            <a:avLst/>
          </a:prstGeom>
          <a:solidFill>
            <a:srgbClr val="13A4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SomToday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Rechte verbindingslijn met pijl 44"/>
          <p:cNvCxnSpPr/>
          <p:nvPr/>
        </p:nvCxnSpPr>
        <p:spPr>
          <a:xfrm>
            <a:off x="8784360" y="4931744"/>
            <a:ext cx="0" cy="1082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stCxn id="42" idx="0"/>
            <a:endCxn id="43" idx="3"/>
          </p:cNvCxnSpPr>
          <p:nvPr/>
        </p:nvCxnSpPr>
        <p:spPr>
          <a:xfrm flipV="1">
            <a:off x="8045311" y="5455906"/>
            <a:ext cx="1438276" cy="16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41" idx="2"/>
            <a:endCxn id="42" idx="5"/>
          </p:cNvCxnSpPr>
          <p:nvPr/>
        </p:nvCxnSpPr>
        <p:spPr>
          <a:xfrm flipH="1">
            <a:off x="7873861" y="4923301"/>
            <a:ext cx="342900" cy="206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44" idx="4"/>
            <a:endCxn id="42" idx="1"/>
          </p:cNvCxnSpPr>
          <p:nvPr/>
        </p:nvCxnSpPr>
        <p:spPr>
          <a:xfrm flipH="1" flipV="1">
            <a:off x="7873861" y="5815692"/>
            <a:ext cx="342901" cy="189705"/>
          </a:xfrm>
          <a:prstGeom prst="straightConnector1">
            <a:avLst/>
          </a:prstGeom>
          <a:ln w="19050">
            <a:solidFill>
              <a:srgbClr val="13A438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1" idx="1"/>
            <a:endCxn id="43" idx="4"/>
          </p:cNvCxnSpPr>
          <p:nvPr/>
        </p:nvCxnSpPr>
        <p:spPr>
          <a:xfrm>
            <a:off x="9312136" y="4923301"/>
            <a:ext cx="342901" cy="189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43" idx="2"/>
            <a:endCxn id="44" idx="5"/>
          </p:cNvCxnSpPr>
          <p:nvPr/>
        </p:nvCxnSpPr>
        <p:spPr>
          <a:xfrm flipH="1">
            <a:off x="9312137" y="5798806"/>
            <a:ext cx="342900" cy="206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4225389E-726C-48DC-8E86-399FE4847550}"/>
              </a:ext>
            </a:extLst>
          </p:cNvPr>
          <p:cNvSpPr txBox="1"/>
          <p:nvPr/>
        </p:nvSpPr>
        <p:spPr>
          <a:xfrm>
            <a:off x="6203098" y="4086386"/>
            <a:ext cx="12763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400" b="1" dirty="0" smtClean="0">
                <a:solidFill>
                  <a:prstClr val="black"/>
                </a:solidFill>
              </a:rPr>
              <a:t>POC </a:t>
            </a:r>
            <a:r>
              <a:rPr lang="nl-NL" sz="1400" b="1" dirty="0">
                <a:solidFill>
                  <a:prstClr val="black"/>
                </a:solidFill>
              </a:rPr>
              <a:t>3:</a:t>
            </a:r>
          </a:p>
          <a:p>
            <a:pPr lvl="0">
              <a:defRPr/>
            </a:pPr>
            <a:r>
              <a:rPr lang="nl-NL" sz="1400" b="1" dirty="0" err="1">
                <a:solidFill>
                  <a:prstClr val="black"/>
                </a:solidFill>
              </a:rPr>
              <a:t>Somtoday</a:t>
            </a:r>
            <a:r>
              <a:rPr lang="nl-NL" sz="1400" dirty="0">
                <a:solidFill>
                  <a:prstClr val="black"/>
                </a:solidFill>
              </a:rPr>
              <a:t>: SIS</a:t>
            </a:r>
          </a:p>
          <a:p>
            <a:pPr lvl="0">
              <a:defRPr/>
            </a:pPr>
            <a:r>
              <a:rPr lang="nl-NL" sz="1400" b="1" dirty="0">
                <a:solidFill>
                  <a:prstClr val="black"/>
                </a:solidFill>
              </a:rPr>
              <a:t>TLN: </a:t>
            </a:r>
            <a:r>
              <a:rPr lang="nl-NL" sz="1400" dirty="0">
                <a:solidFill>
                  <a:prstClr val="black"/>
                </a:solidFill>
              </a:rPr>
              <a:t>MP &amp;LMS</a:t>
            </a:r>
          </a:p>
          <a:p>
            <a:pPr lvl="0">
              <a:defRPr/>
            </a:pPr>
            <a:r>
              <a:rPr lang="nl-NL" sz="1400" b="1" dirty="0">
                <a:solidFill>
                  <a:prstClr val="black"/>
                </a:solidFill>
              </a:rPr>
              <a:t>Noordhoff</a:t>
            </a:r>
            <a:r>
              <a:rPr lang="nl-NL" sz="1400" dirty="0">
                <a:solidFill>
                  <a:prstClr val="black"/>
                </a:solidFill>
              </a:rPr>
              <a:t>: LA</a:t>
            </a:r>
            <a:endParaRPr lang="nl-NL" sz="1400" b="1" dirty="0">
              <a:solidFill>
                <a:prstClr val="black"/>
              </a:solidFill>
            </a:endParaRPr>
          </a:p>
        </p:txBody>
      </p:sp>
      <p:sp>
        <p:nvSpPr>
          <p:cNvPr id="52" name="Zeshoek 51"/>
          <p:cNvSpPr/>
          <p:nvPr/>
        </p:nvSpPr>
        <p:spPr>
          <a:xfrm>
            <a:off x="838200" y="1662327"/>
            <a:ext cx="1438275" cy="685800"/>
          </a:xfrm>
          <a:prstGeom prst="hexagon">
            <a:avLst/>
          </a:prstGeom>
          <a:solidFill>
            <a:srgbClr val="13A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Ready for test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Zeshoek 52"/>
          <p:cNvSpPr/>
          <p:nvPr/>
        </p:nvSpPr>
        <p:spPr>
          <a:xfrm>
            <a:off x="838199" y="2446770"/>
            <a:ext cx="1438275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smtClean="0">
                <a:solidFill>
                  <a:prstClr val="white"/>
                </a:solidFill>
                <a:latin typeface="Calibri" panose="020F0502020204030204"/>
              </a:rPr>
              <a:t>In Progress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Zeshoek 53"/>
          <p:cNvSpPr/>
          <p:nvPr/>
        </p:nvSpPr>
        <p:spPr>
          <a:xfrm>
            <a:off x="838198" y="3216454"/>
            <a:ext cx="1438275" cy="6858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Not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Started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/ </a:t>
            </a: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Unclear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415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IddDxKrL41cW5LmOsi5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8422</TotalTime>
  <Words>534</Words>
  <Application>Microsoft Office PowerPoint</Application>
  <PresentationFormat>Breedbeeld</PresentationFormat>
  <Paragraphs>125</Paragraphs>
  <Slides>3</Slides>
  <Notes>2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The Message</vt:lpstr>
      <vt:lpstr>Office Theme</vt:lpstr>
      <vt:lpstr>think-cell Slide</vt:lpstr>
      <vt:lpstr>Update Steering Committee</vt:lpstr>
      <vt:lpstr>Status update – SEM Pilot: Proof of Concept Project lead: Marcel Untied  Date: February 17th 2021</vt:lpstr>
      <vt:lpstr>Status POC scenario’s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Marcel Untied</cp:lastModifiedBy>
  <cp:revision>539</cp:revision>
  <dcterms:created xsi:type="dcterms:W3CDTF">2020-04-21T09:43:53Z</dcterms:created>
  <dcterms:modified xsi:type="dcterms:W3CDTF">2021-02-17T21:26:41Z</dcterms:modified>
</cp:coreProperties>
</file>