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autoCompressPictures="0">
  <p:sldMasterIdLst>
    <p:sldMasterId id="2147483648" r:id="rId1"/>
  </p:sldMasterIdLst>
  <p:notesMasterIdLst>
    <p:notesMasterId r:id="rId17"/>
  </p:notesMasterIdLst>
  <p:sldIdLst>
    <p:sldId id="256" r:id="rId2"/>
    <p:sldId id="313" r:id="rId3"/>
    <p:sldId id="315" r:id="rId4"/>
    <p:sldId id="316" r:id="rId5"/>
    <p:sldId id="317" r:id="rId6"/>
    <p:sldId id="320" r:id="rId7"/>
    <p:sldId id="318" r:id="rId8"/>
    <p:sldId id="319" r:id="rId9"/>
    <p:sldId id="322" r:id="rId10"/>
    <p:sldId id="321" r:id="rId11"/>
    <p:sldId id="314" r:id="rId12"/>
    <p:sldId id="311" r:id="rId13"/>
    <p:sldId id="309" r:id="rId14"/>
    <p:sldId id="310"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6395" autoAdjust="0"/>
  </p:normalViewPr>
  <p:slideViewPr>
    <p:cSldViewPr snapToGrid="0" snapToObjects="1">
      <p:cViewPr varScale="1">
        <p:scale>
          <a:sx n="115" d="100"/>
          <a:sy n="115" d="100"/>
        </p:scale>
        <p:origin x="4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8E25D-CC19-0743-9F86-E0DCA3386663}"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9CA00-AB0D-A540-8ABF-87C7F2603E9F}" type="slidenum">
              <a:rPr lang="en-US" smtClean="0"/>
              <a:t>‹nr.›</a:t>
            </a:fld>
            <a:endParaRPr lang="en-US"/>
          </a:p>
        </p:txBody>
      </p:sp>
    </p:spTree>
    <p:extLst>
      <p:ext uri="{BB962C8B-B14F-4D97-AF65-F5344CB8AC3E}">
        <p14:creationId xmlns:p14="http://schemas.microsoft.com/office/powerpoint/2010/main" val="3721727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8FD27-B926-B34E-AA5C-72365A3C3987}"/>
              </a:ext>
            </a:extLst>
          </p:cNvPr>
          <p:cNvSpPr/>
          <p:nvPr userDrawn="1"/>
        </p:nvSpPr>
        <p:spPr>
          <a:xfrm>
            <a:off x="5376672" y="0"/>
            <a:ext cx="6815328" cy="6858000"/>
          </a:xfrm>
          <a:prstGeom prst="rect">
            <a:avLst/>
          </a:prstGeom>
          <a:solidFill>
            <a:srgbClr val="13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679FDDB-B3A8-9E4B-A51D-21AFEFFBD8EE}"/>
              </a:ext>
            </a:extLst>
          </p:cNvPr>
          <p:cNvPicPr>
            <a:picLocks noChangeAspect="1"/>
          </p:cNvPicPr>
          <p:nvPr userDrawn="1"/>
        </p:nvPicPr>
        <p:blipFill rotWithShape="1">
          <a:blip r:embed="rId2"/>
          <a:srcRect l="-27606" t="33281" b="3513"/>
          <a:stretch/>
        </p:blipFill>
        <p:spPr>
          <a:xfrm>
            <a:off x="5219700" y="0"/>
            <a:ext cx="258106" cy="6858000"/>
          </a:xfrm>
          <a:prstGeom prst="rect">
            <a:avLst/>
          </a:prstGeom>
        </p:spPr>
      </p:pic>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5879592" y="1863027"/>
            <a:ext cx="5199888" cy="1895157"/>
          </a:xfrm>
        </p:spPr>
        <p:txBody>
          <a:bodyPr anchor="t">
            <a:normAutofit/>
          </a:bodyPr>
          <a:lstStyle>
            <a:lvl1pPr algn="l">
              <a:defRPr sz="54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5879592" y="4342702"/>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3"/>
          <a:stretch>
            <a:fillRect/>
          </a:stretch>
        </p:blipFill>
        <p:spPr>
          <a:xfrm>
            <a:off x="694574" y="1014984"/>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4"/>
          <a:stretch>
            <a:fillRect/>
          </a:stretch>
        </p:blipFill>
        <p:spPr>
          <a:xfrm rot="5400000">
            <a:off x="8467885" y="1327690"/>
            <a:ext cx="95588" cy="5127601"/>
          </a:xfrm>
          <a:prstGeom prst="rect">
            <a:avLst/>
          </a:prstGeom>
        </p:spPr>
      </p:pic>
    </p:spTree>
    <p:extLst>
      <p:ext uri="{BB962C8B-B14F-4D97-AF65-F5344CB8AC3E}">
        <p14:creationId xmlns:p14="http://schemas.microsoft.com/office/powerpoint/2010/main" val="394745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ABD7-297E-AA41-AD61-094BB23F2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BF8EE6-90AD-B04D-B250-59027778A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791C6D-9A1D-B74E-AC6B-E82BC9FD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F65653-DD29-A34F-A5F3-8261CEED762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2E4107F-BA10-8C41-A51A-480FE85FA688}"/>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7" name="Slide Number Placeholder 6">
            <a:extLst>
              <a:ext uri="{FF2B5EF4-FFF2-40B4-BE49-F238E27FC236}">
                <a16:creationId xmlns:a16="http://schemas.microsoft.com/office/drawing/2014/main" id="{0801B490-E3D3-6F46-A68E-19089F39C31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89422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EA92-168E-644D-921C-D1B1FA8C7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45F163-BDDD-F243-A62E-DFE123D8F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F1036-97A1-AB43-AC49-9E9078B5C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C2512D-4C28-F044-A48E-5DC1DEFF09B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B267FF3-1EA8-404C-8792-D5C9D58F9438}"/>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7" name="Slide Number Placeholder 6">
            <a:extLst>
              <a:ext uri="{FF2B5EF4-FFF2-40B4-BE49-F238E27FC236}">
                <a16:creationId xmlns:a16="http://schemas.microsoft.com/office/drawing/2014/main" id="{10C0E6C4-AF7C-044C-AEDC-69D34C33901F}"/>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37740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9D0E-F9A1-4642-B02C-F8DE9EB479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5A892-9529-F84C-8414-0075EE9993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D70FB-DCC9-4E49-AFA5-816D766003F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70DECB9-83F4-2C42-AB7C-09EB3EBDC9E2}"/>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6" name="Slide Number Placeholder 5">
            <a:extLst>
              <a:ext uri="{FF2B5EF4-FFF2-40B4-BE49-F238E27FC236}">
                <a16:creationId xmlns:a16="http://schemas.microsoft.com/office/drawing/2014/main" id="{A85D353C-5A14-7D46-AAD8-E49CBDB0574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41895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59340-4CF8-9B40-AA50-50FF264F8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DDFF84-0775-7F4F-87E7-BC2CD83CC5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553DF-A818-0548-BE3D-3E29B17D7774}"/>
              </a:ext>
            </a:extLst>
          </p:cNvPr>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C5E29AAF-17B3-9C4B-B80C-6F1DAD1DD6F3}"/>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6" name="Slide Number Placeholder 5">
            <a:extLst>
              <a:ext uri="{FF2B5EF4-FFF2-40B4-BE49-F238E27FC236}">
                <a16:creationId xmlns:a16="http://schemas.microsoft.com/office/drawing/2014/main" id="{7B4FDF81-A7BA-DA43-AC58-67E49ABAF11D}"/>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07925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2"/>
          <a:stretch>
            <a:fillRect/>
          </a:stretch>
        </p:blipFill>
        <p:spPr>
          <a:xfrm>
            <a:off x="885074" y="1231900"/>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3"/>
          <a:stretch>
            <a:fillRect/>
          </a:stretch>
        </p:blipFill>
        <p:spPr>
          <a:xfrm rot="5400000">
            <a:off x="8467885" y="1327690"/>
            <a:ext cx="95588" cy="5127601"/>
          </a:xfrm>
          <a:prstGeom prst="rect">
            <a:avLst/>
          </a:prstGeom>
        </p:spPr>
      </p:pic>
      <p:pic>
        <p:nvPicPr>
          <p:cNvPr id="7" name="Picture 6">
            <a:extLst>
              <a:ext uri="{FF2B5EF4-FFF2-40B4-BE49-F238E27FC236}">
                <a16:creationId xmlns:a16="http://schemas.microsoft.com/office/drawing/2014/main" id="{3233936D-0B94-2047-8705-896F64401AC6}"/>
              </a:ext>
            </a:extLst>
          </p:cNvPr>
          <p:cNvPicPr>
            <a:picLocks noChangeAspect="1"/>
          </p:cNvPicPr>
          <p:nvPr userDrawn="1"/>
        </p:nvPicPr>
        <p:blipFill>
          <a:blip r:embed="rId4"/>
          <a:stretch>
            <a:fillRect/>
          </a:stretch>
        </p:blipFill>
        <p:spPr>
          <a:xfrm flipH="1">
            <a:off x="5515574" y="1041400"/>
            <a:ext cx="88072" cy="4724400"/>
          </a:xfrm>
          <a:prstGeom prst="rect">
            <a:avLst/>
          </a:prstGeom>
        </p:spPr>
      </p:pic>
      <p:sp>
        <p:nvSpPr>
          <p:cNvPr id="9" name="Rectangle 8">
            <a:extLst>
              <a:ext uri="{FF2B5EF4-FFF2-40B4-BE49-F238E27FC236}">
                <a16:creationId xmlns:a16="http://schemas.microsoft.com/office/drawing/2014/main" id="{70770007-84FE-3C4F-90EA-4FF49D5E7201}"/>
              </a:ext>
            </a:extLst>
          </p:cNvPr>
          <p:cNvSpPr/>
          <p:nvPr userDrawn="1"/>
        </p:nvSpPr>
        <p:spPr>
          <a:xfrm>
            <a:off x="5777992" y="1278508"/>
            <a:ext cx="6414008" cy="55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6294766" y="1925235"/>
            <a:ext cx="5199888" cy="1895157"/>
          </a:xfrm>
        </p:spPr>
        <p:txBody>
          <a:bodyPr anchor="t">
            <a:normAutofit/>
          </a:bodyPr>
          <a:lstStyle>
            <a:lvl1pPr algn="l">
              <a:defRPr sz="5400" b="1">
                <a:solidFill>
                  <a:srgbClr val="13A438"/>
                </a:solidFill>
              </a:defRPr>
            </a:lvl1pPr>
          </a:lstStyle>
          <a:p>
            <a:r>
              <a:rPr lang="en-US" dirty="0"/>
              <a:t>Click to edit Master title style</a:t>
            </a:r>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6294766" y="3985893"/>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584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FE2CE94-E821-2949-B36C-0AF86FB1D91C}"/>
              </a:ext>
            </a:extLst>
          </p:cNvPr>
          <p:cNvSpPr>
            <a:spLocks noGrp="1"/>
          </p:cNvSpPr>
          <p:nvPr>
            <p:ph type="ftr" sz="quarter" idx="11"/>
          </p:nvPr>
        </p:nvSpPr>
        <p:spPr>
          <a:xfrm>
            <a:off x="838200" y="6356350"/>
            <a:ext cx="7315200" cy="365125"/>
          </a:xfrm>
        </p:spPr>
        <p:txBody>
          <a:bodyPr/>
          <a:lstStyle>
            <a:lvl1pPr>
              <a:defRPr sz="1200">
                <a:solidFill>
                  <a:schemeClr val="bg1">
                    <a:lumMod val="65000"/>
                  </a:schemeClr>
                </a:solidFill>
              </a:defRPr>
            </a:lvl1pPr>
          </a:lstStyle>
          <a:p>
            <a:r>
              <a:rPr lang="en-US" dirty="0" err="1"/>
              <a:t>zxczc</a:t>
            </a:r>
            <a:endParaRPr lang="en-US" dirty="0"/>
          </a:p>
        </p:txBody>
      </p:sp>
      <p:sp>
        <p:nvSpPr>
          <p:cNvPr id="9" name="Slide Number Placeholder 8">
            <a:extLst>
              <a:ext uri="{FF2B5EF4-FFF2-40B4-BE49-F238E27FC236}">
                <a16:creationId xmlns:a16="http://schemas.microsoft.com/office/drawing/2014/main" id="{7E0F19E0-DB88-1249-BF61-764B0DD14ED2}"/>
              </a:ext>
            </a:extLst>
          </p:cNvPr>
          <p:cNvSpPr>
            <a:spLocks noGrp="1"/>
          </p:cNvSpPr>
          <p:nvPr>
            <p:ph type="sldNum" sz="quarter" idx="12"/>
          </p:nvPr>
        </p:nvSpPr>
        <p:spPr/>
        <p:txBody>
          <a:bodyPr/>
          <a:lstStyle>
            <a:lvl1pPr>
              <a:defRPr sz="1200">
                <a:solidFill>
                  <a:schemeClr val="bg1">
                    <a:lumMod val="65000"/>
                  </a:schemeClr>
                </a:solidFill>
              </a:defRPr>
            </a:lvl1pPr>
          </a:lstStyle>
          <a:p>
            <a:pPr algn="r"/>
            <a:fld id="{964DDCB6-BA15-E147-983C-6EB0A6C5679F}" type="slidenum">
              <a:rPr lang="en-US" smtClean="0"/>
              <a:pPr algn="r"/>
              <a:t>‹nr.›</a:t>
            </a:fld>
            <a:endParaRPr lang="en-US" dirty="0"/>
          </a:p>
        </p:txBody>
      </p:sp>
    </p:spTree>
    <p:extLst>
      <p:ext uri="{BB962C8B-B14F-4D97-AF65-F5344CB8AC3E}">
        <p14:creationId xmlns:p14="http://schemas.microsoft.com/office/powerpoint/2010/main" val="81007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F1FE7B-3AF3-1B47-BD19-5879DED3DB32}"/>
              </a:ext>
            </a:extLst>
          </p:cNvPr>
          <p:cNvSpPr/>
          <p:nvPr userDrawn="1"/>
        </p:nvSpPr>
        <p:spPr>
          <a:xfrm>
            <a:off x="7682669" y="2495372"/>
            <a:ext cx="4509331" cy="4362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C55D99-5DB9-4D43-BC23-B2419878309E}"/>
              </a:ext>
            </a:extLst>
          </p:cNvPr>
          <p:cNvPicPr>
            <a:picLocks noChangeAspect="1"/>
          </p:cNvPicPr>
          <p:nvPr userDrawn="1"/>
        </p:nvPicPr>
        <p:blipFill rotWithShape="1">
          <a:blip r:embed="rId2"/>
          <a:srcRect r="4531" b="13232"/>
          <a:stretch/>
        </p:blipFill>
        <p:spPr>
          <a:xfrm>
            <a:off x="8980206" y="5398480"/>
            <a:ext cx="3211794" cy="1459520"/>
          </a:xfrm>
          <a:prstGeom prst="rect">
            <a:avLst/>
          </a:prstGeom>
        </p:spPr>
      </p:pic>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a:xfrm>
            <a:off x="838200" y="1825625"/>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54B4B318-F93E-D049-81FB-B3564EABC5E2}"/>
              </a:ext>
            </a:extLst>
          </p:cNvPr>
          <p:cNvSpPr>
            <a:spLocks noGrp="1"/>
          </p:cNvSpPr>
          <p:nvPr>
            <p:ph type="dt" sz="half" idx="10"/>
          </p:nvPr>
        </p:nvSpPr>
        <p:spPr>
          <a:xfrm>
            <a:off x="838200" y="6356350"/>
            <a:ext cx="2743200" cy="365125"/>
          </a:xfrm>
          <a:prstGeom prst="rect">
            <a:avLst/>
          </a:prstGeom>
        </p:spPr>
        <p:txBody>
          <a:bodyPr/>
          <a:lstStyle/>
          <a:p>
            <a:endParaRPr lang="en-US" dirty="0"/>
          </a:p>
        </p:txBody>
      </p:sp>
      <p:sp>
        <p:nvSpPr>
          <p:cNvPr id="7" name="Footer Placeholder 7">
            <a:extLst>
              <a:ext uri="{FF2B5EF4-FFF2-40B4-BE49-F238E27FC236}">
                <a16:creationId xmlns:a16="http://schemas.microsoft.com/office/drawing/2014/main" id="{BB8A6F34-0F03-E945-973B-687DB22154B3}"/>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8" name="Slide Number Placeholder 8">
            <a:extLst>
              <a:ext uri="{FF2B5EF4-FFF2-40B4-BE49-F238E27FC236}">
                <a16:creationId xmlns:a16="http://schemas.microsoft.com/office/drawing/2014/main" id="{28891D6A-3FF4-E14B-B0A3-40AAF5B8C121}"/>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28440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7DE8-86C2-2849-8118-A5AE3FF72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578609-D1DE-7449-8928-0C778C610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39FBE0-3D73-7A4B-9EED-2C0DE9A1549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60AA26-3FD9-DB47-9D73-397A56EF0086}"/>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6" name="Slide Number Placeholder 5">
            <a:extLst>
              <a:ext uri="{FF2B5EF4-FFF2-40B4-BE49-F238E27FC236}">
                <a16:creationId xmlns:a16="http://schemas.microsoft.com/office/drawing/2014/main" id="{0B83A8B1-F8F9-084F-ACC4-99530A3AC34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9435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396-2EE0-9D43-A0C0-65F4ECE3E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8F566-1EBA-2142-ADAE-33794AA78C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4D43E9-F5AB-C242-8BDE-901834C253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9D229-87AA-B746-A130-610101688A4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5CCE91B-29EC-6841-8A0C-1117A0AF66F0}"/>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7" name="Slide Number Placeholder 6">
            <a:extLst>
              <a:ext uri="{FF2B5EF4-FFF2-40B4-BE49-F238E27FC236}">
                <a16:creationId xmlns:a16="http://schemas.microsoft.com/office/drawing/2014/main" id="{7EFE2790-FD58-924B-BD8E-5EB88BAC453C}"/>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7281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C6E-93B8-2040-BE8E-3968D30762B4}"/>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1184C70-7131-BF4D-8416-A2CEDA10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94EFAA-A415-F841-AD31-75D39B4200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EF8DE4-14B1-C448-9269-CB5A0C9F3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ACA3FF-B84E-3B4E-9FB1-0A0B42B1D6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90C356-0213-4D48-BC48-949714A94CFD}"/>
              </a:ext>
            </a:extLst>
          </p:cNvPr>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AC341341-FD58-054E-9F44-D49493368218}"/>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9" name="Slide Number Placeholder 8">
            <a:extLst>
              <a:ext uri="{FF2B5EF4-FFF2-40B4-BE49-F238E27FC236}">
                <a16:creationId xmlns:a16="http://schemas.microsoft.com/office/drawing/2014/main" id="{43A2AB63-3745-0D44-B603-D1A59788ACF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87041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F46A-2F91-6744-8E83-E761C65A92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2A157-2A5C-AE40-9297-FEB40C9056A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EBA7436-F11B-2348-94FA-5A643FF61D13}"/>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5" name="Slide Number Placeholder 4">
            <a:extLst>
              <a:ext uri="{FF2B5EF4-FFF2-40B4-BE49-F238E27FC236}">
                <a16:creationId xmlns:a16="http://schemas.microsoft.com/office/drawing/2014/main" id="{7D0E5975-1599-854C-A982-E441784EF19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71392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1EC99-78FC-F348-AF67-EBDC9F02234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9CD22ADD-7965-F143-AE92-C502E9FA04D4}"/>
              </a:ext>
            </a:extLst>
          </p:cNvPr>
          <p:cNvSpPr>
            <a:spLocks noGrp="1"/>
          </p:cNvSpPr>
          <p:nvPr>
            <p:ph type="ftr" sz="quarter" idx="11"/>
          </p:nvPr>
        </p:nvSpPr>
        <p:spPr>
          <a:xfrm>
            <a:off x="4038600" y="6356350"/>
            <a:ext cx="4114800" cy="365125"/>
          </a:xfrm>
          <a:prstGeom prst="rect">
            <a:avLst/>
          </a:prstGeom>
        </p:spPr>
        <p:txBody>
          <a:bodyPr/>
          <a:lstStyle/>
          <a:p>
            <a:r>
              <a:rPr lang="en-US"/>
              <a:t>zxczc</a:t>
            </a:r>
          </a:p>
        </p:txBody>
      </p:sp>
      <p:sp>
        <p:nvSpPr>
          <p:cNvPr id="4" name="Slide Number Placeholder 3">
            <a:extLst>
              <a:ext uri="{FF2B5EF4-FFF2-40B4-BE49-F238E27FC236}">
                <a16:creationId xmlns:a16="http://schemas.microsoft.com/office/drawing/2014/main" id="{E79D0D7D-F628-E546-AD76-13FEECFE1439}"/>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5099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0A171F-C1EA-8E4D-B21E-41AC62D86A12}"/>
              </a:ext>
            </a:extLst>
          </p:cNvPr>
          <p:cNvPicPr>
            <a:picLocks noChangeAspect="1"/>
          </p:cNvPicPr>
          <p:nvPr userDrawn="1"/>
        </p:nvPicPr>
        <p:blipFill rotWithShape="1">
          <a:blip r:embed="rId15">
            <a:alphaModFix amt="33000"/>
          </a:blip>
          <a:srcRect r="40118" b="37154"/>
          <a:stretch/>
        </p:blipFill>
        <p:spPr>
          <a:xfrm>
            <a:off x="8305800" y="3213099"/>
            <a:ext cx="3886200" cy="3644901"/>
          </a:xfrm>
          <a:prstGeom prst="rect">
            <a:avLst/>
          </a:prstGeom>
        </p:spPr>
      </p:pic>
      <p:sp>
        <p:nvSpPr>
          <p:cNvPr id="2" name="Title Placeholder 1">
            <a:extLst>
              <a:ext uri="{FF2B5EF4-FFF2-40B4-BE49-F238E27FC236}">
                <a16:creationId xmlns:a16="http://schemas.microsoft.com/office/drawing/2014/main" id="{B1D77504-D5A4-014F-80E1-7326E228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5A472-9736-B348-A3FB-F6EE95E00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443B353C-DDF1-DD45-8222-C40AEAA6B137}"/>
              </a:ext>
            </a:extLst>
          </p:cNvPr>
          <p:cNvPicPr>
            <a:picLocks noChangeAspect="1"/>
          </p:cNvPicPr>
          <p:nvPr userDrawn="1"/>
        </p:nvPicPr>
        <p:blipFill>
          <a:blip r:embed="rId16"/>
          <a:stretch>
            <a:fillRect/>
          </a:stretch>
        </p:blipFill>
        <p:spPr>
          <a:xfrm rot="5400000">
            <a:off x="6066736" y="-3750364"/>
            <a:ext cx="58528" cy="10515600"/>
          </a:xfrm>
          <a:prstGeom prst="rect">
            <a:avLst/>
          </a:prstGeom>
        </p:spPr>
      </p:pic>
      <p:sp>
        <p:nvSpPr>
          <p:cNvPr id="8" name="Footer Placeholder 7">
            <a:extLst>
              <a:ext uri="{FF2B5EF4-FFF2-40B4-BE49-F238E27FC236}">
                <a16:creationId xmlns:a16="http://schemas.microsoft.com/office/drawing/2014/main" id="{AB5EE2E1-9E1D-2A4E-AD01-7E8008A38E80}"/>
              </a:ext>
            </a:extLst>
          </p:cNvPr>
          <p:cNvSpPr>
            <a:spLocks noGrp="1"/>
          </p:cNvSpPr>
          <p:nvPr>
            <p:ph type="ftr" sz="quarter" idx="3"/>
          </p:nvPr>
        </p:nvSpPr>
        <p:spPr>
          <a:xfrm>
            <a:off x="838200" y="6356350"/>
            <a:ext cx="7315200" cy="365125"/>
          </a:xfrm>
          <a:prstGeom prst="rect">
            <a:avLst/>
          </a:prstGeom>
        </p:spPr>
        <p:txBody>
          <a:bodyPr/>
          <a:lstStyle>
            <a:lvl1pPr>
              <a:defRPr sz="1200">
                <a:solidFill>
                  <a:schemeClr val="bg1">
                    <a:lumMod val="65000"/>
                  </a:schemeClr>
                </a:solidFill>
              </a:defRPr>
            </a:lvl1pPr>
          </a:lstStyle>
          <a:p>
            <a:r>
              <a:rPr lang="en-US" dirty="0" err="1"/>
              <a:t>zxczc</a:t>
            </a:r>
            <a:endParaRPr lang="en-US" dirty="0"/>
          </a:p>
        </p:txBody>
      </p:sp>
      <p:sp>
        <p:nvSpPr>
          <p:cNvPr id="11" name="Slide Number Placeholder 8">
            <a:extLst>
              <a:ext uri="{FF2B5EF4-FFF2-40B4-BE49-F238E27FC236}">
                <a16:creationId xmlns:a16="http://schemas.microsoft.com/office/drawing/2014/main" id="{58D9228C-87DD-9E43-ACB9-F8CB9801019A}"/>
              </a:ext>
            </a:extLst>
          </p:cNvPr>
          <p:cNvSpPr>
            <a:spLocks noGrp="1"/>
          </p:cNvSpPr>
          <p:nvPr>
            <p:ph type="sldNum" sz="quarter" idx="4"/>
          </p:nvPr>
        </p:nvSpPr>
        <p:spPr>
          <a:xfrm>
            <a:off x="8610600" y="6356350"/>
            <a:ext cx="2743200" cy="365125"/>
          </a:xfrm>
          <a:prstGeom prst="rect">
            <a:avLst/>
          </a:prstGeom>
        </p:spPr>
        <p:txBody>
          <a:bodyPr/>
          <a:lstStyle>
            <a:lvl1pPr algn="r">
              <a:defRPr sz="1200">
                <a:solidFill>
                  <a:schemeClr val="bg1">
                    <a:lumMod val="65000"/>
                  </a:schemeClr>
                </a:solidFill>
              </a:defRPr>
            </a:lvl1pPr>
          </a:lstStyle>
          <a:p>
            <a:fld id="{964DDCB6-BA15-E147-983C-6EB0A6C5679F}" type="slidenum">
              <a:rPr lang="en-US" smtClean="0"/>
              <a:pPr/>
              <a:t>‹nr.›</a:t>
            </a:fld>
            <a:endParaRPr lang="en-US" dirty="0"/>
          </a:p>
        </p:txBody>
      </p:sp>
    </p:spTree>
    <p:extLst>
      <p:ext uri="{BB962C8B-B14F-4D97-AF65-F5344CB8AC3E}">
        <p14:creationId xmlns:p14="http://schemas.microsoft.com/office/powerpoint/2010/main" val="783844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st-onderwijsdata.duo.nl/dataset/topicus" TargetMode="External"/><Relationship Id="rId2" Type="http://schemas.openxmlformats.org/officeDocument/2006/relationships/hyperlink" Target="https://onderwijsdata.duo.nl/" TargetMode="External"/><Relationship Id="rId1" Type="http://schemas.openxmlformats.org/officeDocument/2006/relationships/slideLayout" Target="../slideLayouts/slideLayout4.xml"/><Relationship Id="rId5" Type="http://schemas.openxmlformats.org/officeDocument/2006/relationships/hyperlink" Target="https://lod.onderwijsregistratie.nl/restful-api" TargetMode="External"/><Relationship Id="rId4" Type="http://schemas.openxmlformats.org/officeDocument/2006/relationships/hyperlink" Target="https://docs.ckan.org/en/2.7/ap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lod.onderwijsregistratie.n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s://www.edustandaard.nl/standaard_afspraken/fijndistributie/fde-set1-0/" TargetMode="External"/><Relationship Id="rId3" Type="http://schemas.openxmlformats.org/officeDocument/2006/relationships/hyperlink" Target="https://www.startschooljaarvo.nl/20202021" TargetMode="External"/><Relationship Id="rId7" Type="http://schemas.openxmlformats.org/officeDocument/2006/relationships/hyperlink" Target="https://www.edustandaard.nl/standaard_afspraken/eck-distributie-en-toegang/eck-distributie-en-toegang-2-3/" TargetMode="External"/><Relationship Id="rId2" Type="http://schemas.openxmlformats.org/officeDocument/2006/relationships/hyperlink" Target="https://stichtingsem.org/default.aspx" TargetMode="External"/><Relationship Id="rId1" Type="http://schemas.openxmlformats.org/officeDocument/2006/relationships/slideLayout" Target="../slideLayouts/slideLayout4.xml"/><Relationship Id="rId6" Type="http://schemas.openxmlformats.org/officeDocument/2006/relationships/hyperlink" Target="https://static1.squarespace.com/static/582171d81b631bd084b24eef/t/5dcdcfa8b67aa26494d309e9/1573769131459/VO+190702+Edu-K+Afsprakenset+3.2+%283%29.pdf" TargetMode="External"/><Relationship Id="rId5" Type="http://schemas.openxmlformats.org/officeDocument/2006/relationships/hyperlink" Target="https://www.directetoegang.nl/" TargetMode="External"/><Relationship Id="rId4" Type="http://schemas.openxmlformats.org/officeDocument/2006/relationships/hyperlink" Target="https://www.startschooljaarmbo.n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5879592" y="2794053"/>
            <a:ext cx="5199888" cy="1179431"/>
          </a:xfrm>
        </p:spPr>
        <p:txBody>
          <a:bodyPr>
            <a:normAutofit fontScale="90000"/>
          </a:bodyPr>
          <a:lstStyle/>
          <a:p>
            <a:r>
              <a:rPr lang="nl-NL" sz="4000" dirty="0" smtClean="0"/>
              <a:t>Gespreksverslag vervolgsessie RIO</a:t>
            </a:r>
            <a:endParaRPr lang="nl-NL" sz="4000" dirty="0"/>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5879592" y="4342702"/>
            <a:ext cx="5458968" cy="1655762"/>
          </a:xfrm>
        </p:spPr>
        <p:txBody>
          <a:bodyPr/>
          <a:lstStyle/>
          <a:p>
            <a:r>
              <a:rPr lang="en-GB" dirty="0" smtClean="0"/>
              <a:t>22-2-2021</a:t>
            </a:r>
            <a:endParaRPr lang="en-GB" dirty="0"/>
          </a:p>
        </p:txBody>
      </p:sp>
    </p:spTree>
    <p:extLst>
      <p:ext uri="{BB962C8B-B14F-4D97-AF65-F5344CB8AC3E}">
        <p14:creationId xmlns:p14="http://schemas.microsoft.com/office/powerpoint/2010/main" val="4070371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smtClean="0"/>
              <a:t>Belangrijke links/informatie</a:t>
            </a:r>
            <a:endParaRPr lang="nl-NL" sz="3600" dirty="0"/>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smtClean="0"/>
          </a:p>
          <a:p>
            <a:endParaRPr lang="nl-NL" dirty="0" smtClean="0"/>
          </a:p>
        </p:txBody>
      </p:sp>
      <p:sp>
        <p:nvSpPr>
          <p:cNvPr id="5" name="Content Placeholder 2">
            <a:extLst>
              <a:ext uri="{FF2B5EF4-FFF2-40B4-BE49-F238E27FC236}">
                <a16:creationId xmlns:a16="http://schemas.microsoft.com/office/drawing/2014/main" id="{927A0590-EB1C-8948-9B0C-AD33DAA54817}"/>
              </a:ext>
            </a:extLst>
          </p:cNvPr>
          <p:cNvSpPr txBox="1">
            <a:spLocks/>
          </p:cNvSpPr>
          <p:nvPr/>
        </p:nvSpPr>
        <p:spPr>
          <a:xfrm>
            <a:off x="990599" y="1843088"/>
            <a:ext cx="10515601" cy="48245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Goedemorgen Marcel</a:t>
            </a:r>
            <a:r>
              <a:rPr lang="nl-NL" dirty="0" smtClean="0"/>
              <a:t>,</a:t>
            </a:r>
            <a:endParaRPr lang="nl-NL" dirty="0"/>
          </a:p>
          <a:p>
            <a:pPr marL="0" indent="0">
              <a:buNone/>
            </a:pPr>
            <a:r>
              <a:rPr lang="nl-NL" dirty="0"/>
              <a:t>Hierbij ontvangen jullie alvast informatie over de RIO ontsluiting die wij aanbieden via </a:t>
            </a:r>
            <a:r>
              <a:rPr lang="nl-NL" u="sng" dirty="0">
                <a:hlinkClick r:id="rId2"/>
              </a:rPr>
              <a:t>https://onderwijsdata.duo.nl</a:t>
            </a:r>
            <a:endParaRPr lang="nl-NL" dirty="0"/>
          </a:p>
          <a:p>
            <a:pPr marL="0" indent="0">
              <a:buNone/>
            </a:pPr>
            <a:r>
              <a:rPr lang="nl-NL" dirty="0"/>
              <a:t>Op dit dataportaal bieden wij </a:t>
            </a:r>
            <a:r>
              <a:rPr lang="nl-NL" b="1" dirty="0"/>
              <a:t>open</a:t>
            </a:r>
            <a:r>
              <a:rPr lang="nl-NL" dirty="0"/>
              <a:t> data aan. D.w.z. niet tot persoon herleidbare gegevens en de gegevens mogen hergebruikt worden</a:t>
            </a:r>
            <a:r>
              <a:rPr lang="nl-NL" dirty="0" smtClean="0"/>
              <a:t>.</a:t>
            </a:r>
            <a:endParaRPr lang="nl-NL" dirty="0"/>
          </a:p>
          <a:p>
            <a:pPr marL="0" indent="0">
              <a:buNone/>
            </a:pPr>
            <a:r>
              <a:rPr lang="nl-NL" dirty="0"/>
              <a:t>De </a:t>
            </a:r>
            <a:r>
              <a:rPr lang="nl-NL" dirty="0" smtClean="0"/>
              <a:t>RIO dataset </a:t>
            </a:r>
            <a:r>
              <a:rPr lang="nl-NL" dirty="0"/>
              <a:t>die centraal aanmelden nu gebruikt en die voor jullie ook interessant is staat op de volgende locatie:</a:t>
            </a:r>
          </a:p>
          <a:p>
            <a:pPr marL="0" indent="0">
              <a:buNone/>
            </a:pPr>
            <a:r>
              <a:rPr lang="nl-NL" u="sng" dirty="0">
                <a:hlinkClick r:id="rId3"/>
              </a:rPr>
              <a:t>https://test-onderwijsdata.duo.nl/dataset/topicus</a:t>
            </a:r>
            <a:endParaRPr lang="nl-NL" dirty="0"/>
          </a:p>
          <a:p>
            <a:pPr marL="0" indent="0">
              <a:buNone/>
            </a:pPr>
            <a:r>
              <a:rPr lang="nl-NL" dirty="0"/>
              <a:t> </a:t>
            </a:r>
          </a:p>
          <a:p>
            <a:pPr marL="0" indent="0">
              <a:buNone/>
            </a:pPr>
            <a:r>
              <a:rPr lang="nl-NL" dirty="0"/>
              <a:t>Relevante vermeldingen rondom deze dataset zijn in mijn ogen:</a:t>
            </a:r>
          </a:p>
          <a:p>
            <a:pPr marL="0" indent="0">
              <a:buNone/>
            </a:pPr>
            <a:r>
              <a:rPr lang="nl-NL" dirty="0"/>
              <a:t>Ondanks dat de </a:t>
            </a:r>
            <a:r>
              <a:rPr lang="nl-NL" dirty="0" err="1"/>
              <a:t>url</a:t>
            </a:r>
            <a:r>
              <a:rPr lang="nl-NL" dirty="0"/>
              <a:t> anders doet vermoeden staat hier productiedata. Wij streven naar een actualiteit van 24 uur. Deze dataset willen we nog niet publiekelijk open stellen als open data omdat dat mogelijk wat verwarrend gaan zijn i.r.t. de open data van BRIN die nu al wel als open data wordt gepubliceerd.</a:t>
            </a:r>
          </a:p>
          <a:p>
            <a:pPr marL="0" indent="0">
              <a:buNone/>
            </a:pPr>
            <a:r>
              <a:rPr lang="nl-NL" dirty="0"/>
              <a:t>De </a:t>
            </a:r>
            <a:r>
              <a:rPr lang="nl-NL" dirty="0" err="1"/>
              <a:t>api</a:t>
            </a:r>
            <a:r>
              <a:rPr lang="nl-NL" dirty="0"/>
              <a:t> heeft een uptime van 99% plus</a:t>
            </a:r>
          </a:p>
          <a:p>
            <a:pPr marL="0" indent="0">
              <a:buNone/>
            </a:pPr>
            <a:r>
              <a:rPr lang="nl-NL" dirty="0"/>
              <a:t>Wij gaan dit jaar nog wel verhuizen van server. Dit zou geen grote overlast moeten veroorzaken.</a:t>
            </a:r>
          </a:p>
          <a:p>
            <a:pPr marL="0" indent="0">
              <a:buNone/>
            </a:pPr>
            <a:r>
              <a:rPr lang="nl-NL" dirty="0"/>
              <a:t>Deze dataset is te specifiek gemodelleerd en we hebben al een </a:t>
            </a:r>
            <a:r>
              <a:rPr lang="nl-NL" dirty="0" err="1"/>
              <a:t>generieker</a:t>
            </a:r>
            <a:r>
              <a:rPr lang="nl-NL" dirty="0"/>
              <a:t> model (zie bijlage). Wij zijn momenteel bezig met het implementeren van deze versie dus de dataset zal vermoedelijk in 2021 uit gaan omdat hier een nieuwe publicatie voor komt.</a:t>
            </a:r>
          </a:p>
          <a:p>
            <a:pPr marL="0" indent="0">
              <a:buNone/>
            </a:pPr>
            <a:r>
              <a:rPr lang="nl-NL" dirty="0"/>
              <a:t>MBO en VAVO is beschikbaar. In ieder geval 4 MBO pilot scholen die al gebruik maken van Centraal aanmelden MBO besteden veel aandacht aan de onderwijsinrichting (dit is het deel in RIO dat de instellingen zelf registreren).  </a:t>
            </a:r>
          </a:p>
          <a:p>
            <a:pPr marL="0" indent="0">
              <a:buNone/>
            </a:pPr>
            <a:r>
              <a:rPr lang="nl-NL" dirty="0"/>
              <a:t>In de planning voor het ontsluiten van overige sectoren wordt de volgorde Voortgezet onderwijs, Primair onderwijs en dan Hoger onderwijs aangehouden. Dit loopt in de </a:t>
            </a:r>
            <a:r>
              <a:rPr lang="nl-NL" dirty="0" err="1"/>
              <a:t>hoogover</a:t>
            </a:r>
            <a:r>
              <a:rPr lang="nl-NL" dirty="0"/>
              <a:t> planning door t/m </a:t>
            </a:r>
            <a:r>
              <a:rPr lang="nl-NL" dirty="0" err="1"/>
              <a:t>iig</a:t>
            </a:r>
            <a:r>
              <a:rPr lang="nl-NL" dirty="0"/>
              <a:t> Q1 2022.</a:t>
            </a:r>
          </a:p>
          <a:p>
            <a:pPr marL="0" indent="0">
              <a:buNone/>
            </a:pPr>
            <a:r>
              <a:rPr lang="nl-NL" dirty="0"/>
              <a:t> </a:t>
            </a:r>
          </a:p>
          <a:p>
            <a:pPr marL="0" indent="0">
              <a:buNone/>
            </a:pPr>
            <a:r>
              <a:rPr lang="nl-NL" dirty="0"/>
              <a:t>De </a:t>
            </a:r>
            <a:r>
              <a:rPr lang="nl-NL" dirty="0" err="1"/>
              <a:t>api</a:t>
            </a:r>
            <a:r>
              <a:rPr lang="nl-NL" dirty="0"/>
              <a:t> documentatie staat hier:</a:t>
            </a:r>
          </a:p>
          <a:p>
            <a:pPr marL="0" indent="0">
              <a:buNone/>
            </a:pPr>
            <a:r>
              <a:rPr lang="nl-NL" u="sng" dirty="0">
                <a:hlinkClick r:id="rId4"/>
              </a:rPr>
              <a:t>https://docs.ckan.org/en/2.7/api/</a:t>
            </a:r>
            <a:endParaRPr lang="nl-NL" dirty="0"/>
          </a:p>
          <a:p>
            <a:pPr marL="0" indent="0">
              <a:buNone/>
            </a:pPr>
            <a:r>
              <a:rPr lang="nl-NL" dirty="0"/>
              <a:t> </a:t>
            </a:r>
          </a:p>
          <a:p>
            <a:pPr marL="0" indent="0">
              <a:buNone/>
            </a:pPr>
            <a:r>
              <a:rPr lang="nl-NL" dirty="0"/>
              <a:t>De </a:t>
            </a:r>
            <a:r>
              <a:rPr lang="nl-NL" dirty="0" err="1"/>
              <a:t>linked</a:t>
            </a:r>
            <a:r>
              <a:rPr lang="nl-NL" dirty="0"/>
              <a:t> open data ontsluiting lijkt op dit moment voor jullie niet heel relevant, maar ter volledigheid is deze hier te vinden:</a:t>
            </a:r>
          </a:p>
          <a:p>
            <a:pPr marL="0" indent="0">
              <a:buNone/>
            </a:pPr>
            <a:r>
              <a:rPr lang="nl-NL" u="sng" dirty="0">
                <a:hlinkClick r:id="rId5"/>
              </a:rPr>
              <a:t>https://lod.onderwijsregistratie.nl/restful-api</a:t>
            </a:r>
            <a:r>
              <a:rPr lang="nl-NL" dirty="0"/>
              <a:t>. </a:t>
            </a:r>
          </a:p>
          <a:p>
            <a:pPr marL="0" indent="0">
              <a:buNone/>
            </a:pPr>
            <a:r>
              <a:rPr lang="nl-NL" dirty="0"/>
              <a:t> </a:t>
            </a:r>
          </a:p>
          <a:p>
            <a:pPr marL="0" indent="0">
              <a:buNone/>
            </a:pPr>
            <a:r>
              <a:rPr lang="nl-NL" dirty="0"/>
              <a:t>OSR vraag had ik je via mijn werkmail toegestuurd en ik zal voor het vervolgoverleg zorgen dat ik de status dan weet.</a:t>
            </a:r>
          </a:p>
          <a:p>
            <a:pPr marL="0" indent="0">
              <a:buNone/>
            </a:pPr>
            <a:r>
              <a:rPr lang="nl-NL" dirty="0"/>
              <a:t> </a:t>
            </a:r>
          </a:p>
          <a:p>
            <a:pPr marL="0" indent="0">
              <a:buNone/>
            </a:pPr>
            <a:r>
              <a:rPr lang="nl-NL" dirty="0"/>
              <a:t>Met vriendelijke groet,</a:t>
            </a:r>
          </a:p>
          <a:p>
            <a:pPr marL="0" indent="0">
              <a:buNone/>
            </a:pPr>
            <a:r>
              <a:rPr lang="nl-NL" dirty="0"/>
              <a:t>Friso Snijder</a:t>
            </a:r>
          </a:p>
          <a:p>
            <a:endParaRPr lang="nl-NL" dirty="0" smtClean="0"/>
          </a:p>
          <a:p>
            <a:endParaRPr lang="nl-NL" dirty="0" smtClean="0"/>
          </a:p>
        </p:txBody>
      </p:sp>
    </p:spTree>
    <p:extLst>
      <p:ext uri="{BB962C8B-B14F-4D97-AF65-F5344CB8AC3E}">
        <p14:creationId xmlns:p14="http://schemas.microsoft.com/office/powerpoint/2010/main" val="128899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817965"/>
          </a:xfrm>
        </p:spPr>
        <p:txBody>
          <a:bodyPr>
            <a:normAutofit fontScale="90000"/>
          </a:bodyPr>
          <a:lstStyle/>
          <a:p>
            <a:r>
              <a:rPr lang="nl-NL" dirty="0" smtClean="0"/>
              <a:t>Verslag 24-9-2020</a:t>
            </a:r>
            <a:endParaRPr lang="nl-NL" dirty="0"/>
          </a:p>
        </p:txBody>
      </p:sp>
    </p:spTree>
    <p:extLst>
      <p:ext uri="{BB962C8B-B14F-4D97-AF65-F5344CB8AC3E}">
        <p14:creationId xmlns:p14="http://schemas.microsoft.com/office/powerpoint/2010/main" val="45062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a:t>
            </a:r>
            <a:endParaRPr lang="nl-NL" dirty="0"/>
          </a:p>
        </p:txBody>
      </p:sp>
      <p:sp>
        <p:nvSpPr>
          <p:cNvPr id="3" name="Tijdelijke aanduiding voor inhoud 2"/>
          <p:cNvSpPr>
            <a:spLocks noGrp="1"/>
          </p:cNvSpPr>
          <p:nvPr>
            <p:ph idx="1"/>
          </p:nvPr>
        </p:nvSpPr>
        <p:spPr/>
        <p:txBody>
          <a:bodyPr/>
          <a:lstStyle/>
          <a:p>
            <a:r>
              <a:rPr lang="nl-NL" dirty="0" smtClean="0"/>
              <a:t>Gespreksverslag</a:t>
            </a:r>
          </a:p>
          <a:p>
            <a:r>
              <a:rPr lang="nl-NL" dirty="0" smtClean="0"/>
              <a:t>Acties</a:t>
            </a:r>
          </a:p>
          <a:p>
            <a:r>
              <a:rPr lang="nl-NL" dirty="0" smtClean="0"/>
              <a:t>Achtergrondinformatie digitale keten</a:t>
            </a:r>
            <a:endParaRPr lang="nl-NL" dirty="0"/>
          </a:p>
        </p:txBody>
      </p:sp>
    </p:spTree>
    <p:extLst>
      <p:ext uri="{BB962C8B-B14F-4D97-AF65-F5344CB8AC3E}">
        <p14:creationId xmlns:p14="http://schemas.microsoft.com/office/powerpoint/2010/main" val="263736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en-GB" sz="3600" dirty="0" err="1" smtClean="0"/>
              <a:t>Gespreksverslag</a:t>
            </a:r>
            <a:endParaRPr lang="en-US" sz="3600" dirty="0"/>
          </a:p>
        </p:txBody>
      </p:sp>
      <p:sp>
        <p:nvSpPr>
          <p:cNvPr id="6"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5"/>
            <a:ext cx="10515600" cy="4824558"/>
          </a:xfrm>
        </p:spPr>
        <p:txBody>
          <a:bodyPr>
            <a:normAutofit fontScale="55000" lnSpcReduction="20000"/>
          </a:bodyPr>
          <a:lstStyle/>
          <a:p>
            <a:r>
              <a:rPr lang="nl-NL" dirty="0" err="1" smtClean="0"/>
              <a:t>Linked</a:t>
            </a:r>
            <a:r>
              <a:rPr lang="nl-NL" dirty="0" smtClean="0"/>
              <a:t> </a:t>
            </a:r>
            <a:r>
              <a:rPr lang="nl-NL" dirty="0"/>
              <a:t>Open </a:t>
            </a:r>
            <a:r>
              <a:rPr lang="nl-NL" dirty="0" smtClean="0"/>
              <a:t>Data (LOD)</a:t>
            </a:r>
          </a:p>
          <a:p>
            <a:pPr lvl="1"/>
            <a:r>
              <a:rPr lang="nl-NL" dirty="0" smtClean="0"/>
              <a:t>Informatie: </a:t>
            </a:r>
            <a:r>
              <a:rPr lang="nl-NL" dirty="0" smtClean="0">
                <a:hlinkClick r:id="rId2"/>
              </a:rPr>
              <a:t>https://lod.onderwijsregistratie.nl/</a:t>
            </a:r>
            <a:endParaRPr lang="nl-NL" dirty="0" smtClean="0"/>
          </a:p>
          <a:p>
            <a:pPr lvl="1"/>
            <a:r>
              <a:rPr lang="nl-NL" dirty="0"/>
              <a:t>Status</a:t>
            </a:r>
          </a:p>
          <a:p>
            <a:pPr lvl="2"/>
            <a:r>
              <a:rPr lang="nl-NL" b="1" dirty="0"/>
              <a:t>MBO </a:t>
            </a:r>
            <a:r>
              <a:rPr lang="nl-NL" dirty="0"/>
              <a:t>beschikbaar via </a:t>
            </a:r>
            <a:r>
              <a:rPr lang="nl-NL" dirty="0" err="1"/>
              <a:t>Linked</a:t>
            </a:r>
            <a:r>
              <a:rPr lang="nl-NL" dirty="0"/>
              <a:t> Open Data</a:t>
            </a:r>
          </a:p>
          <a:p>
            <a:pPr lvl="2"/>
            <a:r>
              <a:rPr lang="nl-NL" b="1" dirty="0"/>
              <a:t>VO </a:t>
            </a:r>
            <a:r>
              <a:rPr lang="nl-NL" dirty="0"/>
              <a:t>data beschikbaar, maar nog niet </a:t>
            </a:r>
            <a:r>
              <a:rPr lang="nl-NL" dirty="0" smtClean="0"/>
              <a:t>(volledig) via </a:t>
            </a:r>
            <a:r>
              <a:rPr lang="nl-NL" dirty="0"/>
              <a:t>Open Data &gt; Waarschijnlijk  eerst openbaar </a:t>
            </a:r>
            <a:r>
              <a:rPr lang="nl-NL" dirty="0" smtClean="0"/>
              <a:t>aanbesteden</a:t>
            </a:r>
            <a:endParaRPr lang="nl-NL" dirty="0"/>
          </a:p>
          <a:p>
            <a:pPr lvl="2"/>
            <a:r>
              <a:rPr lang="nl-NL" b="1" dirty="0"/>
              <a:t>PO/HO</a:t>
            </a:r>
            <a:r>
              <a:rPr lang="nl-NL" dirty="0"/>
              <a:t> </a:t>
            </a:r>
            <a:r>
              <a:rPr lang="nl-NL" dirty="0" smtClean="0"/>
              <a:t>volgen op een later moment</a:t>
            </a:r>
            <a:endParaRPr lang="nl-NL" dirty="0"/>
          </a:p>
          <a:p>
            <a:pPr lvl="2"/>
            <a:r>
              <a:rPr lang="nl-NL" dirty="0"/>
              <a:t>Momenteel nog wat wensen qua performance</a:t>
            </a:r>
          </a:p>
          <a:p>
            <a:pPr lvl="1"/>
            <a:r>
              <a:rPr lang="nl-NL" dirty="0"/>
              <a:t>API </a:t>
            </a:r>
            <a:r>
              <a:rPr lang="nl-NL" dirty="0" err="1"/>
              <a:t>Key</a:t>
            </a:r>
            <a:r>
              <a:rPr lang="nl-NL" dirty="0"/>
              <a:t> aanvragen bij </a:t>
            </a:r>
            <a:r>
              <a:rPr lang="nl-NL" dirty="0" smtClean="0"/>
              <a:t>Kadaster</a:t>
            </a:r>
          </a:p>
          <a:p>
            <a:pPr lvl="2"/>
            <a:r>
              <a:rPr lang="nl-NL" dirty="0" smtClean="0"/>
              <a:t>Aangeven wie </a:t>
            </a:r>
            <a:r>
              <a:rPr lang="nl-NL" dirty="0"/>
              <a:t>en waarvoor?</a:t>
            </a:r>
          </a:p>
          <a:p>
            <a:pPr lvl="1"/>
            <a:r>
              <a:rPr lang="nl-NL" dirty="0"/>
              <a:t>Eventueel </a:t>
            </a:r>
            <a:r>
              <a:rPr lang="nl-NL" dirty="0" err="1"/>
              <a:t>Sparkle</a:t>
            </a:r>
            <a:r>
              <a:rPr lang="nl-NL" dirty="0"/>
              <a:t> </a:t>
            </a:r>
            <a:r>
              <a:rPr lang="nl-NL" dirty="0" err="1"/>
              <a:t>endpoint</a:t>
            </a:r>
            <a:r>
              <a:rPr lang="nl-NL" dirty="0"/>
              <a:t> voor meer data (VO)</a:t>
            </a:r>
          </a:p>
          <a:p>
            <a:r>
              <a:rPr lang="nl-NL" dirty="0" smtClean="0"/>
              <a:t>Organisaties uniek identificeren kan gerealiseerd worden door combinatie van Onderwijsaanbieder + Onderwijslocatie</a:t>
            </a:r>
          </a:p>
          <a:p>
            <a:pPr lvl="1"/>
            <a:r>
              <a:rPr lang="nl-NL" dirty="0" smtClean="0"/>
              <a:t>Dit is openbare data die voor iedereen toegankelijk is</a:t>
            </a:r>
          </a:p>
          <a:p>
            <a:pPr lvl="1"/>
            <a:r>
              <a:rPr lang="nl-NL" dirty="0" smtClean="0"/>
              <a:t>Hoe kunnen we vanuit SEM pilot waarden (voorbeeld: @</a:t>
            </a:r>
            <a:r>
              <a:rPr lang="nl-NL" dirty="0" err="1" smtClean="0"/>
              <a:t>Realm</a:t>
            </a:r>
            <a:r>
              <a:rPr lang="nl-NL" dirty="0" smtClean="0"/>
              <a:t>) toevoegen aan LOD/RIO?</a:t>
            </a:r>
          </a:p>
          <a:p>
            <a:pPr marL="1371600" lvl="2" indent="-457200">
              <a:buFont typeface="+mj-lt"/>
              <a:buAutoNum type="arabicPeriod"/>
            </a:pPr>
            <a:r>
              <a:rPr lang="nl-NL" dirty="0" smtClean="0"/>
              <a:t>RIO data ophalen en vervolgens zelf data toevoegen</a:t>
            </a:r>
          </a:p>
          <a:p>
            <a:pPr marL="1371600" lvl="2" indent="-457200">
              <a:buFont typeface="+mj-lt"/>
              <a:buAutoNum type="arabicPeriod"/>
            </a:pPr>
            <a:r>
              <a:rPr lang="nl-NL" dirty="0" smtClean="0"/>
              <a:t>Veld/waarde toe laten voegen aan RIO datamodel</a:t>
            </a:r>
          </a:p>
          <a:p>
            <a:pPr marL="1828800" lvl="3" indent="-457200">
              <a:buFont typeface="+mj-lt"/>
              <a:buAutoNum type="arabicPeriod"/>
            </a:pPr>
            <a:r>
              <a:rPr lang="nl-NL" dirty="0" smtClean="0"/>
              <a:t>Verzoek indienen via projecten/overleggen (PO/VO/MBO) om draagvlak voor aanpassing te krijgen</a:t>
            </a:r>
          </a:p>
          <a:p>
            <a:r>
              <a:rPr lang="nl-NL" dirty="0" smtClean="0"/>
              <a:t>Particuliere instellingen in RIO</a:t>
            </a:r>
          </a:p>
          <a:p>
            <a:pPr lvl="1"/>
            <a:r>
              <a:rPr lang="nl-NL" dirty="0" smtClean="0"/>
              <a:t>Alles met BRIN (lees gefinancierd) staat in RIO</a:t>
            </a:r>
          </a:p>
          <a:p>
            <a:pPr lvl="1"/>
            <a:r>
              <a:rPr lang="nl-NL" dirty="0" smtClean="0"/>
              <a:t>Niet bekostigde instellingen nog niet compleet (MBO)</a:t>
            </a:r>
          </a:p>
          <a:p>
            <a:pPr lvl="2"/>
            <a:r>
              <a:rPr lang="nl-NL" dirty="0" smtClean="0"/>
              <a:t>Wat is  de termijn waarop dit wel het geval is (inschatting)?</a:t>
            </a:r>
          </a:p>
          <a:p>
            <a:r>
              <a:rPr lang="nl-NL" b="1" dirty="0" smtClean="0"/>
              <a:t>Uitkomst/Conclusie: </a:t>
            </a:r>
            <a:r>
              <a:rPr lang="nl-NL" dirty="0" smtClean="0"/>
              <a:t>Er zijn voldoende aanknopingspunten om de toepasbaarheid van RIO binnen de SEM pilot verder te onderzoeken</a:t>
            </a:r>
            <a:endParaRPr lang="nl-NL" b="1" dirty="0" smtClean="0"/>
          </a:p>
        </p:txBody>
      </p:sp>
    </p:spTree>
    <p:extLst>
      <p:ext uri="{BB962C8B-B14F-4D97-AF65-F5344CB8AC3E}">
        <p14:creationId xmlns:p14="http://schemas.microsoft.com/office/powerpoint/2010/main" val="1028640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en-GB" sz="3600" dirty="0" err="1" smtClean="0"/>
              <a:t>Acties</a:t>
            </a:r>
            <a:endParaRPr lang="en-US" sz="3600" dirty="0"/>
          </a:p>
        </p:txBody>
      </p:sp>
      <p:sp>
        <p:nvSpPr>
          <p:cNvPr id="6"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5"/>
            <a:ext cx="10515600" cy="4824558"/>
          </a:xfrm>
        </p:spPr>
        <p:txBody>
          <a:bodyPr>
            <a:normAutofit fontScale="62500" lnSpcReduction="20000"/>
          </a:bodyPr>
          <a:lstStyle/>
          <a:p>
            <a:r>
              <a:rPr lang="nl-NL" dirty="0"/>
              <a:t>G</a:t>
            </a:r>
            <a:r>
              <a:rPr lang="nl-NL" dirty="0" smtClean="0"/>
              <a:t>espreksverslag maken</a:t>
            </a:r>
          </a:p>
          <a:p>
            <a:pPr lvl="1"/>
            <a:r>
              <a:rPr lang="nl-NL" dirty="0" smtClean="0"/>
              <a:t>Marcel, 25-9-2020, DONE</a:t>
            </a:r>
          </a:p>
          <a:p>
            <a:r>
              <a:rPr lang="nl-NL" dirty="0" smtClean="0"/>
              <a:t>Aanleveren documentatie (o.a. </a:t>
            </a:r>
            <a:r>
              <a:rPr lang="nl-NL" dirty="0" err="1" smtClean="0"/>
              <a:t>afsprakenset</a:t>
            </a:r>
            <a:r>
              <a:rPr lang="nl-NL" dirty="0" smtClean="0"/>
              <a:t> VO) digitale distributieketen</a:t>
            </a:r>
          </a:p>
          <a:p>
            <a:pPr lvl="1"/>
            <a:r>
              <a:rPr lang="nl-NL" dirty="0" smtClean="0"/>
              <a:t>Marcel, 25-9-2020, DONE</a:t>
            </a:r>
          </a:p>
          <a:p>
            <a:r>
              <a:rPr lang="nl-NL" dirty="0" smtClean="0"/>
              <a:t>Input gespreksverslag gebruiken voor inhoudelijke terugkoppeling</a:t>
            </a:r>
          </a:p>
          <a:p>
            <a:pPr lvl="1"/>
            <a:r>
              <a:rPr lang="nl-NL" dirty="0" smtClean="0"/>
              <a:t>DUO, 2-10-2020, DONE</a:t>
            </a:r>
            <a:endParaRPr lang="nl-NL" b="1" dirty="0"/>
          </a:p>
          <a:p>
            <a:r>
              <a:rPr lang="nl-NL" dirty="0" smtClean="0"/>
              <a:t>Aanleveren datamodel onderwijsaanbieder &amp; Onderwijslocatie met achtergrondinformatie</a:t>
            </a:r>
          </a:p>
          <a:p>
            <a:pPr lvl="1"/>
            <a:r>
              <a:rPr lang="nl-NL" dirty="0" smtClean="0"/>
              <a:t>DUO, 2-10-2020, DONE</a:t>
            </a:r>
          </a:p>
          <a:p>
            <a:r>
              <a:rPr lang="nl-NL" dirty="0" smtClean="0"/>
              <a:t>Controle of SEM pilot te maken krijgt met contexten</a:t>
            </a:r>
          </a:p>
          <a:p>
            <a:pPr lvl="1"/>
            <a:r>
              <a:rPr lang="nl-NL" dirty="0"/>
              <a:t>Eerste inschatting : Lijkt niet het </a:t>
            </a:r>
            <a:r>
              <a:rPr lang="nl-NL" dirty="0" smtClean="0"/>
              <a:t>geval</a:t>
            </a:r>
          </a:p>
          <a:p>
            <a:pPr lvl="1"/>
            <a:r>
              <a:rPr lang="nl-NL" dirty="0" smtClean="0"/>
              <a:t>DUO, 2-10-2020</a:t>
            </a:r>
            <a:endParaRPr lang="nl-NL" dirty="0"/>
          </a:p>
          <a:p>
            <a:r>
              <a:rPr lang="nl-NL" dirty="0" smtClean="0"/>
              <a:t>Vaststellen of er een </a:t>
            </a:r>
            <a:r>
              <a:rPr lang="nl-NL" dirty="0" err="1" smtClean="0"/>
              <a:t>endpoint</a:t>
            </a:r>
            <a:r>
              <a:rPr lang="nl-NL" dirty="0" smtClean="0"/>
              <a:t> is op LOD voor het uitvragen van combinatie onderwijsaanbieder + onderwijslocatie</a:t>
            </a:r>
          </a:p>
          <a:p>
            <a:pPr lvl="1"/>
            <a:r>
              <a:rPr lang="nl-NL" dirty="0" smtClean="0"/>
              <a:t>DUO, 2-10-2020</a:t>
            </a:r>
          </a:p>
          <a:p>
            <a:r>
              <a:rPr lang="nl-NL" dirty="0" smtClean="0"/>
              <a:t>Sessie plannen (Erik, Edwin, Marcel) o.b.v. input DUO</a:t>
            </a:r>
          </a:p>
          <a:p>
            <a:pPr lvl="1"/>
            <a:r>
              <a:rPr lang="nl-NL" dirty="0" smtClean="0"/>
              <a:t>Marcel, 5-10-2020</a:t>
            </a:r>
          </a:p>
          <a:p>
            <a:r>
              <a:rPr lang="nl-NL" dirty="0" smtClean="0"/>
              <a:t>Vervolgsessie plannen DUO - SEM pilot</a:t>
            </a:r>
          </a:p>
          <a:p>
            <a:pPr lvl="1"/>
            <a:r>
              <a:rPr lang="nl-NL" dirty="0" smtClean="0"/>
              <a:t>Marcel, T.B.D.</a:t>
            </a:r>
            <a:endParaRPr lang="nl-NL" dirty="0"/>
          </a:p>
        </p:txBody>
      </p:sp>
    </p:spTree>
    <p:extLst>
      <p:ext uri="{BB962C8B-B14F-4D97-AF65-F5344CB8AC3E}">
        <p14:creationId xmlns:p14="http://schemas.microsoft.com/office/powerpoint/2010/main" val="329428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Achtergrondinformatie digitale keten</a:t>
            </a:r>
          </a:p>
        </p:txBody>
      </p:sp>
      <p:sp>
        <p:nvSpPr>
          <p:cNvPr id="6"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5"/>
            <a:ext cx="10515600" cy="4824558"/>
          </a:xfrm>
        </p:spPr>
        <p:txBody>
          <a:bodyPr>
            <a:normAutofit fontScale="92500" lnSpcReduction="20000"/>
          </a:bodyPr>
          <a:lstStyle/>
          <a:p>
            <a:r>
              <a:rPr lang="nl-NL" dirty="0" smtClean="0"/>
              <a:t>Stichting SEM</a:t>
            </a:r>
          </a:p>
          <a:p>
            <a:pPr lvl="1"/>
            <a:r>
              <a:rPr lang="nl-NL" dirty="0">
                <a:hlinkClick r:id="rId2"/>
              </a:rPr>
              <a:t>https://</a:t>
            </a:r>
            <a:r>
              <a:rPr lang="nl-NL" dirty="0" smtClean="0">
                <a:hlinkClick r:id="rId2"/>
              </a:rPr>
              <a:t>stichtingsem.org/default.aspx</a:t>
            </a:r>
            <a:endParaRPr lang="nl-NL" dirty="0"/>
          </a:p>
          <a:p>
            <a:r>
              <a:rPr lang="nl-NL" dirty="0" smtClean="0"/>
              <a:t>Programma Start Schooljaar</a:t>
            </a:r>
          </a:p>
          <a:p>
            <a:pPr lvl="1"/>
            <a:r>
              <a:rPr lang="nl-NL" dirty="0">
                <a:hlinkClick r:id="rId3"/>
              </a:rPr>
              <a:t>https://</a:t>
            </a:r>
            <a:r>
              <a:rPr lang="nl-NL" dirty="0" smtClean="0">
                <a:hlinkClick r:id="rId3"/>
              </a:rPr>
              <a:t>www.startschooljaarvo.nl/20202021</a:t>
            </a:r>
            <a:endParaRPr lang="nl-NL" dirty="0" smtClean="0"/>
          </a:p>
          <a:p>
            <a:pPr lvl="1"/>
            <a:r>
              <a:rPr lang="nl-NL" dirty="0">
                <a:hlinkClick r:id="rId4"/>
              </a:rPr>
              <a:t>https://www.startschooljaarmbo.nl</a:t>
            </a:r>
            <a:r>
              <a:rPr lang="nl-NL" dirty="0" smtClean="0">
                <a:hlinkClick r:id="rId4"/>
              </a:rPr>
              <a:t>/</a:t>
            </a:r>
            <a:endParaRPr lang="nl-NL" dirty="0" smtClean="0"/>
          </a:p>
          <a:p>
            <a:pPr lvl="1"/>
            <a:r>
              <a:rPr lang="nl-NL" dirty="0">
                <a:hlinkClick r:id="rId5"/>
              </a:rPr>
              <a:t>https://www.directetoegang.nl</a:t>
            </a:r>
            <a:r>
              <a:rPr lang="nl-NL" dirty="0" smtClean="0">
                <a:hlinkClick r:id="rId5"/>
              </a:rPr>
              <a:t>/</a:t>
            </a:r>
            <a:endParaRPr lang="nl-NL" dirty="0"/>
          </a:p>
          <a:p>
            <a:r>
              <a:rPr lang="nl-NL" dirty="0" err="1" smtClean="0"/>
              <a:t>Afsprakenset</a:t>
            </a:r>
            <a:endParaRPr lang="nl-NL" dirty="0" smtClean="0"/>
          </a:p>
          <a:p>
            <a:pPr lvl="1"/>
            <a:r>
              <a:rPr lang="nl-NL" dirty="0">
                <a:hlinkClick r:id="rId6"/>
              </a:rPr>
              <a:t>https://static1.squarespace.com/static/582171d81b631bd084b24eef/t/5dcdcfa8b67aa26494d309e9/1573769131459/VO+190702+Edu-K+Afsprakenset+3.2+%</a:t>
            </a:r>
            <a:r>
              <a:rPr lang="nl-NL" dirty="0" smtClean="0">
                <a:hlinkClick r:id="rId6"/>
              </a:rPr>
              <a:t>283%29.pdf</a:t>
            </a:r>
            <a:endParaRPr lang="nl-NL" dirty="0" smtClean="0"/>
          </a:p>
          <a:p>
            <a:r>
              <a:rPr lang="nl-NL" dirty="0" smtClean="0"/>
              <a:t>ECK Distributie &amp; Toegang </a:t>
            </a:r>
            <a:r>
              <a:rPr lang="nl-NL" smtClean="0"/>
              <a:t>(Techniek)</a:t>
            </a:r>
            <a:endParaRPr lang="nl-NL" dirty="0" smtClean="0"/>
          </a:p>
          <a:p>
            <a:pPr lvl="1"/>
            <a:r>
              <a:rPr lang="nl-NL" dirty="0">
                <a:hlinkClick r:id="rId7"/>
              </a:rPr>
              <a:t>https://www.edustandaard.nl/standaard_afspraken/eck-distributie-en-toegang/eck-distributie-en-toegang-2-3</a:t>
            </a:r>
            <a:r>
              <a:rPr lang="nl-NL" dirty="0" smtClean="0">
                <a:hlinkClick r:id="rId7"/>
              </a:rPr>
              <a:t>/</a:t>
            </a:r>
            <a:endParaRPr lang="nl-NL" dirty="0" smtClean="0"/>
          </a:p>
          <a:p>
            <a:pPr lvl="1"/>
            <a:r>
              <a:rPr lang="nl-NL" dirty="0">
                <a:hlinkClick r:id="rId8"/>
              </a:rPr>
              <a:t>https://www.edustandaard.nl/standaard_afspraken/fijndistributie/fde-set1-0</a:t>
            </a:r>
            <a:r>
              <a:rPr lang="nl-NL" dirty="0" smtClean="0">
                <a:hlinkClick r:id="rId8"/>
              </a:rPr>
              <a:t>/</a:t>
            </a:r>
            <a:endParaRPr lang="nl-NL" dirty="0" smtClean="0"/>
          </a:p>
          <a:p>
            <a:endParaRPr lang="nl-NL" dirty="0"/>
          </a:p>
        </p:txBody>
      </p:sp>
    </p:spTree>
    <p:extLst>
      <p:ext uri="{BB962C8B-B14F-4D97-AF65-F5344CB8AC3E}">
        <p14:creationId xmlns:p14="http://schemas.microsoft.com/office/powerpoint/2010/main" val="135277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smtClean="0"/>
              <a:t>Agenda 22-2-2021</a:t>
            </a:r>
            <a:endParaRPr lang="nl-NL" sz="3600" dirty="0"/>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Opening</a:t>
            </a:r>
          </a:p>
          <a:p>
            <a:r>
              <a:rPr lang="nl-NL" dirty="0" smtClean="0"/>
              <a:t>Status SEM </a:t>
            </a:r>
            <a:r>
              <a:rPr lang="nl-NL" dirty="0" err="1" smtClean="0"/>
              <a:t>Proof</a:t>
            </a:r>
            <a:r>
              <a:rPr lang="nl-NL" dirty="0" smtClean="0"/>
              <a:t> Of Concept</a:t>
            </a:r>
          </a:p>
          <a:p>
            <a:r>
              <a:rPr lang="nl-NL" dirty="0" smtClean="0"/>
              <a:t>Ontwikkelingen &amp; Voortgang DUO</a:t>
            </a:r>
          </a:p>
          <a:p>
            <a:r>
              <a:rPr lang="nl-NL" dirty="0"/>
              <a:t>Toepasbaarheid </a:t>
            </a:r>
            <a:r>
              <a:rPr lang="nl-NL" dirty="0" smtClean="0"/>
              <a:t>DUO </a:t>
            </a:r>
            <a:r>
              <a:rPr lang="nl-NL" dirty="0"/>
              <a:t>binnen SEM </a:t>
            </a:r>
            <a:r>
              <a:rPr lang="nl-NL" dirty="0" smtClean="0"/>
              <a:t>ecosysteem</a:t>
            </a:r>
          </a:p>
          <a:p>
            <a:r>
              <a:rPr lang="nl-NL" dirty="0" smtClean="0"/>
              <a:t>Vervolgafspraken</a:t>
            </a:r>
          </a:p>
          <a:p>
            <a:r>
              <a:rPr lang="nl-NL" dirty="0" smtClean="0"/>
              <a:t>Rondvraag</a:t>
            </a:r>
          </a:p>
          <a:p>
            <a:endParaRPr lang="nl-NL" dirty="0" smtClean="0"/>
          </a:p>
          <a:p>
            <a:endParaRPr lang="nl-NL" dirty="0" smtClean="0"/>
          </a:p>
        </p:txBody>
      </p:sp>
    </p:spTree>
    <p:extLst>
      <p:ext uri="{BB962C8B-B14F-4D97-AF65-F5344CB8AC3E}">
        <p14:creationId xmlns:p14="http://schemas.microsoft.com/office/powerpoint/2010/main" val="204896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smtClean="0"/>
              <a:t>Aanwezigheid</a:t>
            </a:r>
            <a:endParaRPr lang="nl-NL" sz="3600" dirty="0"/>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Friso Snijder (DUO)</a:t>
            </a:r>
          </a:p>
          <a:p>
            <a:r>
              <a:rPr lang="nl-NL" dirty="0" smtClean="0"/>
              <a:t>Lex Postema (DUO)</a:t>
            </a:r>
          </a:p>
          <a:p>
            <a:r>
              <a:rPr lang="nl-NL" dirty="0" smtClean="0"/>
              <a:t>Marloes Dijkstra (DUO)</a:t>
            </a:r>
          </a:p>
          <a:p>
            <a:r>
              <a:rPr lang="nl-NL" dirty="0" smtClean="0"/>
              <a:t>Erik Dikkers (</a:t>
            </a:r>
            <a:r>
              <a:rPr lang="nl-NL" dirty="0" err="1" smtClean="0"/>
              <a:t>Topicus</a:t>
            </a:r>
            <a:r>
              <a:rPr lang="nl-NL" dirty="0" smtClean="0"/>
              <a:t>)</a:t>
            </a:r>
          </a:p>
          <a:p>
            <a:r>
              <a:rPr lang="nl-NL" dirty="0" smtClean="0"/>
              <a:t>Marchien van Doorn (SEM)</a:t>
            </a:r>
          </a:p>
          <a:p>
            <a:r>
              <a:rPr lang="nl-NL" dirty="0" smtClean="0"/>
              <a:t>Marcel Untied (SEM)</a:t>
            </a:r>
          </a:p>
          <a:p>
            <a:endParaRPr lang="nl-NL" dirty="0" smtClean="0"/>
          </a:p>
          <a:p>
            <a:endParaRPr lang="nl-NL" dirty="0" smtClean="0"/>
          </a:p>
          <a:p>
            <a:endParaRPr lang="nl-NL" dirty="0" smtClean="0"/>
          </a:p>
        </p:txBody>
      </p:sp>
    </p:spTree>
    <p:extLst>
      <p:ext uri="{BB962C8B-B14F-4D97-AF65-F5344CB8AC3E}">
        <p14:creationId xmlns:p14="http://schemas.microsoft.com/office/powerpoint/2010/main" val="4207196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Status SEM </a:t>
            </a:r>
            <a:r>
              <a:rPr lang="nl-NL" sz="3600" dirty="0" err="1"/>
              <a:t>Proof</a:t>
            </a:r>
            <a:r>
              <a:rPr lang="nl-NL" sz="3600" dirty="0"/>
              <a:t> Of Concept</a:t>
            </a:r>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Na de onderzoeksfase van afgelopen zomer is besloten om het ecosysteem te valideren met een technische </a:t>
            </a:r>
            <a:r>
              <a:rPr lang="nl-NL" dirty="0" err="1"/>
              <a:t>P</a:t>
            </a:r>
            <a:r>
              <a:rPr lang="nl-NL" dirty="0" err="1" smtClean="0"/>
              <a:t>roof</a:t>
            </a:r>
            <a:r>
              <a:rPr lang="nl-NL" dirty="0" smtClean="0"/>
              <a:t> of Concept i.p.v. pilot met scholen</a:t>
            </a:r>
          </a:p>
          <a:p>
            <a:pPr lvl="1"/>
            <a:r>
              <a:rPr lang="nl-NL" dirty="0" smtClean="0"/>
              <a:t>(Technische) werking valideren a.d.h.v. werkhypotheses</a:t>
            </a:r>
          </a:p>
          <a:p>
            <a:pPr lvl="1"/>
            <a:r>
              <a:rPr lang="nl-NL" dirty="0" smtClean="0"/>
              <a:t>Geeft tijd om af te stemmen en afspraken te maken met publieke partijen</a:t>
            </a:r>
          </a:p>
          <a:p>
            <a:r>
              <a:rPr lang="nl-NL" dirty="0" smtClean="0"/>
              <a:t>De ontwikkeling van </a:t>
            </a:r>
            <a:r>
              <a:rPr lang="nl-NL" dirty="0" err="1" smtClean="0"/>
              <a:t>API’s</a:t>
            </a:r>
            <a:r>
              <a:rPr lang="nl-NL" dirty="0" smtClean="0"/>
              <a:t> en connecties bij de deelnemers is gestart in december en de verwachting is dat er in maart getest kan worden</a:t>
            </a:r>
          </a:p>
          <a:p>
            <a:pPr lvl="1"/>
            <a:r>
              <a:rPr lang="nl-NL" dirty="0" smtClean="0"/>
              <a:t>RIO zal niet toegepast worden tijdens de </a:t>
            </a:r>
            <a:r>
              <a:rPr lang="nl-NL" dirty="0" err="1" smtClean="0"/>
              <a:t>Proof</a:t>
            </a:r>
            <a:r>
              <a:rPr lang="nl-NL" dirty="0" smtClean="0"/>
              <a:t> of Concept</a:t>
            </a:r>
          </a:p>
          <a:p>
            <a:pPr lvl="1"/>
            <a:r>
              <a:rPr lang="nl-NL" dirty="0" smtClean="0"/>
              <a:t>RIO zou in een latere fase toegepast kunnen worden om school(locaties) te identificeren o.b.v. de combinatie onderwijsaanbieder en onderwijslocatie</a:t>
            </a:r>
          </a:p>
          <a:p>
            <a:r>
              <a:rPr lang="nl-NL" dirty="0" smtClean="0"/>
              <a:t>Na de testfase zal een demo worden gegeven aan </a:t>
            </a:r>
            <a:r>
              <a:rPr lang="nl-NL" dirty="0" err="1" smtClean="0"/>
              <a:t>reviewers</a:t>
            </a:r>
            <a:r>
              <a:rPr lang="nl-NL" dirty="0" smtClean="0"/>
              <a:t> en het SEM bestuur</a:t>
            </a:r>
          </a:p>
          <a:p>
            <a:r>
              <a:rPr lang="nl-NL" dirty="0" smtClean="0"/>
              <a:t>Op basis van de bevindingen wordt door het SEM bestuur besloten wat de volgende stap gaat zijn</a:t>
            </a:r>
          </a:p>
          <a:p>
            <a:endParaRPr lang="nl-NL" dirty="0" smtClean="0"/>
          </a:p>
          <a:p>
            <a:endParaRPr lang="nl-NL" dirty="0" smtClean="0"/>
          </a:p>
        </p:txBody>
      </p:sp>
    </p:spTree>
    <p:extLst>
      <p:ext uri="{BB962C8B-B14F-4D97-AF65-F5344CB8AC3E}">
        <p14:creationId xmlns:p14="http://schemas.microsoft.com/office/powerpoint/2010/main" val="193365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Ontwikkelingen &amp; Voortgang DUO</a:t>
            </a:r>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7"/>
            <a:ext cx="10515601" cy="5109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Beschikbaar stellen van publieke RIO gegevens (MBO </a:t>
            </a:r>
            <a:r>
              <a:rPr lang="nl-NL" dirty="0"/>
              <a:t>&amp;</a:t>
            </a:r>
            <a:r>
              <a:rPr lang="nl-NL" dirty="0" smtClean="0"/>
              <a:t>VAVO) ten behoeve van centraal aanmelden</a:t>
            </a:r>
          </a:p>
          <a:p>
            <a:pPr lvl="1"/>
            <a:r>
              <a:rPr lang="nl-NL" dirty="0" smtClean="0"/>
              <a:t>Nieuw additioneel </a:t>
            </a:r>
            <a:r>
              <a:rPr lang="nl-NL" dirty="0" err="1" smtClean="0"/>
              <a:t>endpoint</a:t>
            </a:r>
            <a:r>
              <a:rPr lang="nl-NL" dirty="0"/>
              <a:t> </a:t>
            </a:r>
            <a:r>
              <a:rPr lang="nl-NL" dirty="0" smtClean="0"/>
              <a:t>(API) voor delen van meest actuele gegevens</a:t>
            </a:r>
          </a:p>
          <a:p>
            <a:r>
              <a:rPr lang="nl-NL" dirty="0" err="1" smtClean="0"/>
              <a:t>Linked</a:t>
            </a:r>
            <a:r>
              <a:rPr lang="nl-NL" dirty="0" smtClean="0"/>
              <a:t> Open Data VO/Onderwijsdata.duo.nl</a:t>
            </a:r>
          </a:p>
          <a:p>
            <a:pPr lvl="1"/>
            <a:r>
              <a:rPr lang="nl-NL" dirty="0" smtClean="0"/>
              <a:t>Budget beschikbaar gemaakt</a:t>
            </a:r>
          </a:p>
          <a:p>
            <a:pPr lvl="1"/>
            <a:r>
              <a:rPr lang="nl-NL" dirty="0" smtClean="0"/>
              <a:t>Ontheffing voor Europees aanbesteden loopt</a:t>
            </a:r>
          </a:p>
          <a:p>
            <a:pPr lvl="1"/>
            <a:r>
              <a:rPr lang="nl-NL" dirty="0" smtClean="0"/>
              <a:t>Planning onbekend en afhankelijk van besluitvorming</a:t>
            </a:r>
          </a:p>
          <a:p>
            <a:pPr lvl="2"/>
            <a:r>
              <a:rPr lang="nl-NL" dirty="0" err="1" smtClean="0"/>
              <a:t>CSV’s</a:t>
            </a:r>
            <a:r>
              <a:rPr lang="nl-NL" dirty="0" smtClean="0"/>
              <a:t> waarschijnlijk eind maart beschikbaar</a:t>
            </a:r>
          </a:p>
          <a:p>
            <a:pPr lvl="2"/>
            <a:r>
              <a:rPr lang="nl-NL" dirty="0" smtClean="0"/>
              <a:t>Aanpassingen onderwijsdata.duo.nl volgen later</a:t>
            </a:r>
            <a:endParaRPr lang="nl-NL" dirty="0"/>
          </a:p>
          <a:p>
            <a:pPr lvl="1"/>
            <a:r>
              <a:rPr lang="nl-NL" b="1" dirty="0" smtClean="0"/>
              <a:t>Actie: </a:t>
            </a:r>
            <a:r>
              <a:rPr lang="nl-NL" dirty="0" smtClean="0"/>
              <a:t>Duo deelt belangrijke linkjes met SEM (Marcel)</a:t>
            </a:r>
          </a:p>
          <a:p>
            <a:r>
              <a:rPr lang="nl-NL" dirty="0" smtClean="0"/>
              <a:t>Serververhuizing bij ODC Noord</a:t>
            </a:r>
          </a:p>
        </p:txBody>
      </p:sp>
    </p:spTree>
    <p:extLst>
      <p:ext uri="{BB962C8B-B14F-4D97-AF65-F5344CB8AC3E}">
        <p14:creationId xmlns:p14="http://schemas.microsoft.com/office/powerpoint/2010/main" val="1691351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Ontwikkelingen &amp; Voortgang DUO</a:t>
            </a:r>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Aanpassingen Informatiemodel RIO</a:t>
            </a:r>
          </a:p>
          <a:p>
            <a:pPr lvl="1"/>
            <a:r>
              <a:rPr lang="nl-NL" dirty="0"/>
              <a:t>Vorige week gedeeld door DUO (Lex)</a:t>
            </a:r>
          </a:p>
          <a:p>
            <a:pPr lvl="1"/>
            <a:r>
              <a:rPr lang="nl-NL" dirty="0"/>
              <a:t>Aangepaste model is </a:t>
            </a:r>
            <a:r>
              <a:rPr lang="nl-NL" dirty="0" smtClean="0"/>
              <a:t>generiek </a:t>
            </a:r>
            <a:r>
              <a:rPr lang="nl-NL" dirty="0"/>
              <a:t>en daardoor beter beheersbaar</a:t>
            </a:r>
          </a:p>
          <a:p>
            <a:pPr lvl="2"/>
            <a:r>
              <a:rPr lang="nl-NL" dirty="0"/>
              <a:t>Algemeen informatiemodel aangevuld met onderwijssoort specifieke context (VO, VAVO, MBO)</a:t>
            </a:r>
          </a:p>
          <a:p>
            <a:pPr lvl="2"/>
            <a:r>
              <a:rPr lang="nl-NL" dirty="0"/>
              <a:t>Volgende stap: toevoegen PO</a:t>
            </a:r>
          </a:p>
          <a:p>
            <a:pPr lvl="1"/>
            <a:r>
              <a:rPr lang="nl-NL" dirty="0"/>
              <a:t>Nieuwe informatiemodel wordt in de komende maanden geïmplementeerd</a:t>
            </a:r>
          </a:p>
          <a:p>
            <a:pPr lvl="1"/>
            <a:r>
              <a:rPr lang="nl-NL" dirty="0"/>
              <a:t>Juridische structuur wordt nu onderwijserkenningen </a:t>
            </a:r>
            <a:r>
              <a:rPr lang="nl-NL" dirty="0" smtClean="0"/>
              <a:t>genoemd</a:t>
            </a:r>
          </a:p>
          <a:p>
            <a:r>
              <a:rPr lang="nl-NL" dirty="0" smtClean="0"/>
              <a:t>Inwinning </a:t>
            </a:r>
            <a:r>
              <a:rPr lang="nl-NL" dirty="0"/>
              <a:t>RIO data vanuit scholen</a:t>
            </a:r>
          </a:p>
          <a:p>
            <a:pPr lvl="1"/>
            <a:r>
              <a:rPr lang="nl-NL" dirty="0"/>
              <a:t>VO, VAVO en MBO was reeds gerealiseerd</a:t>
            </a:r>
          </a:p>
          <a:p>
            <a:pPr lvl="1"/>
            <a:r>
              <a:rPr lang="nl-NL" dirty="0"/>
              <a:t>PO is recentelijk toegevoegd</a:t>
            </a:r>
          </a:p>
          <a:p>
            <a:pPr lvl="1"/>
            <a:r>
              <a:rPr lang="nl-NL" dirty="0"/>
              <a:t>Lopend initiatief STAP voor het toevoegen van niet bekostigde opleidingen (MBO/HBO</a:t>
            </a:r>
            <a:r>
              <a:rPr lang="nl-NL" dirty="0" smtClean="0"/>
              <a:t>)</a:t>
            </a:r>
            <a:endParaRPr lang="nl-NL" dirty="0"/>
          </a:p>
        </p:txBody>
      </p:sp>
    </p:spTree>
    <p:extLst>
      <p:ext uri="{BB962C8B-B14F-4D97-AF65-F5344CB8AC3E}">
        <p14:creationId xmlns:p14="http://schemas.microsoft.com/office/powerpoint/2010/main" val="2431806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Toepasbaarheid DUO binnen SEM ecosysteem</a:t>
            </a:r>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SEM is op zoek naar de identificatie van scholen/schoollocaties (onderwijskundige structuur)</a:t>
            </a:r>
          </a:p>
          <a:p>
            <a:pPr lvl="1"/>
            <a:r>
              <a:rPr lang="nl-NL" dirty="0" smtClean="0"/>
              <a:t>Combinatie van onderwijsaanbieder en onderwijslocatie lijkt voor 95% toepasbaar voor het identificeren van school(locatie)</a:t>
            </a:r>
          </a:p>
          <a:p>
            <a:r>
              <a:rPr lang="nl-NL" dirty="0" err="1" smtClean="0"/>
              <a:t>Linked</a:t>
            </a:r>
            <a:r>
              <a:rPr lang="nl-NL" dirty="0" smtClean="0"/>
              <a:t> Open Data (o.a. </a:t>
            </a:r>
            <a:r>
              <a:rPr lang="nl-NL" dirty="0" err="1" smtClean="0"/>
              <a:t>Sparql</a:t>
            </a:r>
            <a:r>
              <a:rPr lang="nl-NL" dirty="0" smtClean="0"/>
              <a:t>)</a:t>
            </a:r>
            <a:endParaRPr lang="nl-NL" dirty="0"/>
          </a:p>
          <a:p>
            <a:pPr lvl="1"/>
            <a:r>
              <a:rPr lang="nl-NL" dirty="0"/>
              <a:t>N</a:t>
            </a:r>
            <a:r>
              <a:rPr lang="nl-NL" dirty="0" smtClean="0"/>
              <a:t>iet bruikbaar voor synchronisatie</a:t>
            </a:r>
          </a:p>
          <a:p>
            <a:pPr lvl="1"/>
            <a:r>
              <a:rPr lang="nl-NL" dirty="0" err="1" smtClean="0"/>
              <a:t>Sparql</a:t>
            </a:r>
            <a:r>
              <a:rPr lang="nl-NL" dirty="0" smtClean="0"/>
              <a:t> </a:t>
            </a:r>
            <a:r>
              <a:rPr lang="nl-NL" dirty="0" err="1" smtClean="0"/>
              <a:t>endpoint</a:t>
            </a:r>
            <a:r>
              <a:rPr lang="nl-NL" dirty="0" smtClean="0"/>
              <a:t> heeft slechte performance</a:t>
            </a:r>
          </a:p>
          <a:p>
            <a:pPr lvl="2"/>
            <a:r>
              <a:rPr lang="nl-NL" dirty="0" smtClean="0"/>
              <a:t>Kans bestaat dat dit </a:t>
            </a:r>
            <a:r>
              <a:rPr lang="nl-NL" dirty="0" err="1" smtClean="0"/>
              <a:t>endpoint</a:t>
            </a:r>
            <a:r>
              <a:rPr lang="nl-NL" dirty="0" smtClean="0"/>
              <a:t> wordt stopgezet door Kadaster</a:t>
            </a:r>
          </a:p>
          <a:p>
            <a:pPr lvl="1"/>
            <a:r>
              <a:rPr lang="nl-NL" dirty="0" smtClean="0"/>
              <a:t>Data is 24 uur oud</a:t>
            </a:r>
          </a:p>
          <a:p>
            <a:pPr lvl="1"/>
            <a:r>
              <a:rPr lang="nl-NL" dirty="0" smtClean="0"/>
              <a:t>Niet toepasbaar binnen SEM pilot voor het ophalen van organisatiedata</a:t>
            </a:r>
          </a:p>
          <a:p>
            <a:r>
              <a:rPr lang="nl-NL" dirty="0" smtClean="0"/>
              <a:t>Onderwijsdata.duo.nl</a:t>
            </a:r>
          </a:p>
          <a:p>
            <a:pPr lvl="1"/>
            <a:r>
              <a:rPr lang="nl-NL" dirty="0" smtClean="0"/>
              <a:t>In ontwikkeling</a:t>
            </a:r>
          </a:p>
          <a:p>
            <a:pPr lvl="1"/>
            <a:r>
              <a:rPr lang="nl-NL" dirty="0" smtClean="0"/>
              <a:t>Bruikbaar voor synchronisatie</a:t>
            </a:r>
          </a:p>
          <a:p>
            <a:pPr lvl="1"/>
            <a:r>
              <a:rPr lang="nl-NL" dirty="0" smtClean="0"/>
              <a:t>Toepasbaar binnen SEM pilot</a:t>
            </a:r>
          </a:p>
          <a:p>
            <a:pPr lvl="1"/>
            <a:r>
              <a:rPr lang="nl-NL" b="1" dirty="0" smtClean="0"/>
              <a:t>Actie: </a:t>
            </a:r>
            <a:r>
              <a:rPr lang="nl-NL" dirty="0" smtClean="0"/>
              <a:t>DUO informeert SEM over voortgang</a:t>
            </a:r>
          </a:p>
          <a:p>
            <a:r>
              <a:rPr lang="nl-NL" dirty="0" smtClean="0"/>
              <a:t>Zijn OIN codes toepasbaar?</a:t>
            </a:r>
          </a:p>
          <a:p>
            <a:pPr lvl="1"/>
            <a:r>
              <a:rPr lang="nl-NL" dirty="0" smtClean="0"/>
              <a:t>Nee, want is op basis van BRIN4 (juridische structuur)</a:t>
            </a:r>
          </a:p>
          <a:p>
            <a:endParaRPr lang="nl-NL" dirty="0" smtClean="0"/>
          </a:p>
          <a:p>
            <a:endParaRPr lang="nl-NL" dirty="0" smtClean="0"/>
          </a:p>
        </p:txBody>
      </p:sp>
    </p:spTree>
    <p:extLst>
      <p:ext uri="{BB962C8B-B14F-4D97-AF65-F5344CB8AC3E}">
        <p14:creationId xmlns:p14="http://schemas.microsoft.com/office/powerpoint/2010/main" val="82526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normAutofit/>
          </a:bodyPr>
          <a:lstStyle/>
          <a:p>
            <a:r>
              <a:rPr lang="nl-NL" sz="3600" dirty="0"/>
              <a:t>Vervolgafspraken</a:t>
            </a:r>
          </a:p>
        </p:txBody>
      </p:sp>
      <p:sp>
        <p:nvSpPr>
          <p:cNvPr id="4" name="Content Placeholder 2">
            <a:extLst>
              <a:ext uri="{FF2B5EF4-FFF2-40B4-BE49-F238E27FC236}">
                <a16:creationId xmlns:a16="http://schemas.microsoft.com/office/drawing/2014/main" id="{927A0590-EB1C-8948-9B0C-AD33DAA54817}"/>
              </a:ext>
            </a:extLst>
          </p:cNvPr>
          <p:cNvSpPr txBox="1">
            <a:spLocks/>
          </p:cNvSpPr>
          <p:nvPr/>
        </p:nvSpPr>
        <p:spPr>
          <a:xfrm>
            <a:off x="838199" y="1690688"/>
            <a:ext cx="10515601" cy="482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smtClean="0"/>
              <a:t>DUO </a:t>
            </a:r>
            <a:r>
              <a:rPr lang="nl-NL" dirty="0"/>
              <a:t>deelt belangrijke linkjes met </a:t>
            </a:r>
            <a:r>
              <a:rPr lang="nl-NL" dirty="0" smtClean="0"/>
              <a:t>SEM</a:t>
            </a:r>
          </a:p>
          <a:p>
            <a:pPr lvl="1"/>
            <a:r>
              <a:rPr lang="nl-NL" dirty="0" smtClean="0"/>
              <a:t>Friso, 1-3-2021</a:t>
            </a:r>
          </a:p>
          <a:p>
            <a:r>
              <a:rPr lang="nl-NL" dirty="0"/>
              <a:t>DUO informeert SEM over </a:t>
            </a:r>
            <a:r>
              <a:rPr lang="nl-NL" dirty="0" smtClean="0"/>
              <a:t>ontwikkeling onderwijsdata.duo.nl</a:t>
            </a:r>
          </a:p>
          <a:p>
            <a:pPr lvl="1"/>
            <a:r>
              <a:rPr lang="nl-NL" dirty="0" smtClean="0"/>
              <a:t>Friso</a:t>
            </a:r>
          </a:p>
          <a:p>
            <a:r>
              <a:rPr lang="nl-NL" dirty="0" smtClean="0"/>
              <a:t>SEM informeert DUO over ontwikkelingen en vervolgstappen SEM Ecosysteem</a:t>
            </a:r>
          </a:p>
          <a:p>
            <a:pPr lvl="1"/>
            <a:r>
              <a:rPr lang="nl-NL" dirty="0" smtClean="0"/>
              <a:t>Marcel</a:t>
            </a:r>
          </a:p>
          <a:p>
            <a:r>
              <a:rPr lang="nl-NL" dirty="0" smtClean="0"/>
              <a:t>Vervolgsessie plannen in juni</a:t>
            </a:r>
          </a:p>
          <a:p>
            <a:pPr lvl="1"/>
            <a:r>
              <a:rPr lang="nl-NL" dirty="0" smtClean="0"/>
              <a:t>Marcel</a:t>
            </a:r>
          </a:p>
          <a:p>
            <a:endParaRPr lang="nl-NL" dirty="0" smtClean="0"/>
          </a:p>
        </p:txBody>
      </p:sp>
    </p:spTree>
    <p:extLst>
      <p:ext uri="{BB962C8B-B14F-4D97-AF65-F5344CB8AC3E}">
        <p14:creationId xmlns:p14="http://schemas.microsoft.com/office/powerpoint/2010/main" val="3887634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817965"/>
          </a:xfrm>
        </p:spPr>
        <p:txBody>
          <a:bodyPr>
            <a:normAutofit fontScale="90000"/>
          </a:bodyPr>
          <a:lstStyle/>
          <a:p>
            <a:r>
              <a:rPr lang="nl-NL" dirty="0" smtClean="0"/>
              <a:t>Bijlage</a:t>
            </a:r>
            <a:endParaRPr lang="nl-NL" dirty="0"/>
          </a:p>
        </p:txBody>
      </p:sp>
    </p:spTree>
    <p:extLst>
      <p:ext uri="{BB962C8B-B14F-4D97-AF65-F5344CB8AC3E}">
        <p14:creationId xmlns:p14="http://schemas.microsoft.com/office/powerpoint/2010/main" val="848852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1196</Words>
  <Application>Microsoft Office PowerPoint</Application>
  <PresentationFormat>Breedbeeld</PresentationFormat>
  <Paragraphs>157</Paragraphs>
  <Slides>15</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15</vt:i4>
      </vt:variant>
    </vt:vector>
  </HeadingPairs>
  <TitlesOfParts>
    <vt:vector size="19" baseType="lpstr">
      <vt:lpstr>Arial</vt:lpstr>
      <vt:lpstr>Calibri</vt:lpstr>
      <vt:lpstr>Calibri Light</vt:lpstr>
      <vt:lpstr>Office Theme</vt:lpstr>
      <vt:lpstr>Gespreksverslag vervolgsessie RIO</vt:lpstr>
      <vt:lpstr>Agenda 22-2-2021</vt:lpstr>
      <vt:lpstr>Aanwezigheid</vt:lpstr>
      <vt:lpstr>Status SEM Proof Of Concept</vt:lpstr>
      <vt:lpstr>Ontwikkelingen &amp; Voortgang DUO</vt:lpstr>
      <vt:lpstr>Ontwikkelingen &amp; Voortgang DUO</vt:lpstr>
      <vt:lpstr>Toepasbaarheid DUO binnen SEM ecosysteem</vt:lpstr>
      <vt:lpstr>Vervolgafspraken</vt:lpstr>
      <vt:lpstr>Bijlage</vt:lpstr>
      <vt:lpstr>Belangrijke links/informatie</vt:lpstr>
      <vt:lpstr>Verslag 24-9-2020</vt:lpstr>
      <vt:lpstr>Inhoud</vt:lpstr>
      <vt:lpstr>Gespreksverslag</vt:lpstr>
      <vt:lpstr>Acties</vt:lpstr>
      <vt:lpstr>Achtergrondinformatie digitale keten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Marcel Untied</cp:lastModifiedBy>
  <cp:revision>125</cp:revision>
  <dcterms:created xsi:type="dcterms:W3CDTF">2020-04-21T09:43:53Z</dcterms:created>
  <dcterms:modified xsi:type="dcterms:W3CDTF">2021-02-24T18:11:51Z</dcterms:modified>
</cp:coreProperties>
</file>