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70"/>
  </p:normalViewPr>
  <p:slideViewPr>
    <p:cSldViewPr snapToGrid="0" snapToObjects="1">
      <p:cViewPr>
        <p:scale>
          <a:sx n="123" d="100"/>
          <a:sy n="12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4B8A-0A09-9C4E-B491-266E302238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B88A02D-7F19-1040-A47E-C93F449D2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BF8F7A1-7CEA-2747-8A8A-7B7FF5828F0A}"/>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5" name="Footer Placeholder 4">
            <a:extLst>
              <a:ext uri="{FF2B5EF4-FFF2-40B4-BE49-F238E27FC236}">
                <a16:creationId xmlns:a16="http://schemas.microsoft.com/office/drawing/2014/main" id="{F2AA5074-0CD8-A94A-99C0-EACC3182F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CC5893-F0E1-DF41-B887-C2D68C5EC85B}"/>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344081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A56E-9474-8F48-96AC-BFDF33F08C9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A91225D-48F3-CC4E-B716-8A5349B0BCD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E60C2B4-BBCA-3E47-B9A7-D7CD05A68132}"/>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5" name="Footer Placeholder 4">
            <a:extLst>
              <a:ext uri="{FF2B5EF4-FFF2-40B4-BE49-F238E27FC236}">
                <a16:creationId xmlns:a16="http://schemas.microsoft.com/office/drawing/2014/main" id="{DE14F908-4695-FB4E-87C0-8CE57B645F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5EBF75-CCC3-334D-A399-F4AF7277B08E}"/>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3408527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464515-FE1D-A944-A4B7-D8CF2739692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2542893-6F8E-2843-8EBE-EF2BDE8097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F7EBB1E-0B7E-404E-A48B-427E1F280C28}"/>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5" name="Footer Placeholder 4">
            <a:extLst>
              <a:ext uri="{FF2B5EF4-FFF2-40B4-BE49-F238E27FC236}">
                <a16:creationId xmlns:a16="http://schemas.microsoft.com/office/drawing/2014/main" id="{B3E9563F-776E-B84B-8552-65F6438456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F15560-E684-D945-9D1A-2E59EF4D7995}"/>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112066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76B6-9B5D-3740-869D-57961B8E755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6172324-D392-1D48-AA92-6CE37E7955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E96EF1-EBEE-EE4E-8A32-BB7D1D339F35}"/>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5" name="Footer Placeholder 4">
            <a:extLst>
              <a:ext uri="{FF2B5EF4-FFF2-40B4-BE49-F238E27FC236}">
                <a16:creationId xmlns:a16="http://schemas.microsoft.com/office/drawing/2014/main" id="{2CF51576-BDDB-2943-A528-BF30A10047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6741DC-4626-6144-B43A-EBB485DC7AAA}"/>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4275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7205-0A60-FC43-8E52-C3FC1D91C5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EFED303-588D-AE4E-AE2A-27C7667DC9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E2909C-A4A9-9C4F-BC21-BA42B76D1147}"/>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5" name="Footer Placeholder 4">
            <a:extLst>
              <a:ext uri="{FF2B5EF4-FFF2-40B4-BE49-F238E27FC236}">
                <a16:creationId xmlns:a16="http://schemas.microsoft.com/office/drawing/2014/main" id="{80AC2A0C-537C-A245-8154-7D85F6480D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D251A1-54AC-CD42-AF1C-24EFB85C9665}"/>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89452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706B-76E9-EF4E-8DC7-779BFAA4BE3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B244144-771A-4F4F-8D6F-919A1FA047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E6BA9E6-D852-8E46-81E3-C905E8878D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723A79F-C42A-9643-A699-C2B49B5DFFCE}"/>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6" name="Footer Placeholder 5">
            <a:extLst>
              <a:ext uri="{FF2B5EF4-FFF2-40B4-BE49-F238E27FC236}">
                <a16:creationId xmlns:a16="http://schemas.microsoft.com/office/drawing/2014/main" id="{2A0D4B78-A9B4-7E4B-8535-18CD8732C4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10A17E7-4481-3848-AF3F-6F2B43BB0691}"/>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282407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C6E0-2FB9-CE47-A602-26FA18E6A7C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B05500D-AE0E-8F49-A3E3-99C23DB34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E98B0A1-690A-A248-B6C8-F2E2929997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D28BC9B-8C0C-4047-9D8A-452C4809AF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A1F877-2B4A-514F-9765-EB96A47009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01A68B16-A956-8945-BA00-5E82266E44D7}"/>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8" name="Footer Placeholder 7">
            <a:extLst>
              <a:ext uri="{FF2B5EF4-FFF2-40B4-BE49-F238E27FC236}">
                <a16:creationId xmlns:a16="http://schemas.microsoft.com/office/drawing/2014/main" id="{2E903CA4-3584-AC4B-9196-183B6B792F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238C741-9139-294C-A6DD-7C72F8BF0DAD}"/>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385040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223C-6E42-F442-8ED7-13B976BCE10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B612141-411A-584D-AA80-A20A29972FCC}"/>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4" name="Footer Placeholder 3">
            <a:extLst>
              <a:ext uri="{FF2B5EF4-FFF2-40B4-BE49-F238E27FC236}">
                <a16:creationId xmlns:a16="http://schemas.microsoft.com/office/drawing/2014/main" id="{F9C32C4A-7F61-FB4A-BBCA-C2E25E2509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0CC5D45-E1A2-9C42-9023-49515F4959F8}"/>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386294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BB233C-8DAE-0D41-B021-EC8672177F14}"/>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3" name="Footer Placeholder 2">
            <a:extLst>
              <a:ext uri="{FF2B5EF4-FFF2-40B4-BE49-F238E27FC236}">
                <a16:creationId xmlns:a16="http://schemas.microsoft.com/office/drawing/2014/main" id="{7987A24E-B546-844D-82FA-CD4D844300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7970C1-24C5-8D44-9587-27873F231539}"/>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184815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B5C5-7E8C-E141-99FD-A8A79D6B70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A231B86-8585-C649-9B4C-EFEA5D5B6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25E9F58-4F21-7F48-B77E-C64131153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5B119C-4937-C44E-9467-EDCCAC615C9F}"/>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6" name="Footer Placeholder 5">
            <a:extLst>
              <a:ext uri="{FF2B5EF4-FFF2-40B4-BE49-F238E27FC236}">
                <a16:creationId xmlns:a16="http://schemas.microsoft.com/office/drawing/2014/main" id="{252F6D7D-20D5-8C4E-A560-5EAEB379EC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25A032-DEDA-F242-A290-679FB646DBCE}"/>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273369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30584-7F01-874A-B955-B7D5C7CABF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336DC65-8FD9-5845-9FBA-86862029E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3C302E4-5FC8-164E-8984-F1B8625D4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82646E-41AD-2744-B1A5-5DC7EE39E883}"/>
              </a:ext>
            </a:extLst>
          </p:cNvPr>
          <p:cNvSpPr>
            <a:spLocks noGrp="1"/>
          </p:cNvSpPr>
          <p:nvPr>
            <p:ph type="dt" sz="half" idx="10"/>
          </p:nvPr>
        </p:nvSpPr>
        <p:spPr/>
        <p:txBody>
          <a:bodyPr/>
          <a:lstStyle/>
          <a:p>
            <a:fld id="{741C3F2C-F8CD-C948-B72F-23C411A183E6}" type="datetimeFigureOut">
              <a:rPr lang="en-GB" smtClean="0"/>
              <a:t>08/07/2020</a:t>
            </a:fld>
            <a:endParaRPr lang="en-GB"/>
          </a:p>
        </p:txBody>
      </p:sp>
      <p:sp>
        <p:nvSpPr>
          <p:cNvPr id="6" name="Footer Placeholder 5">
            <a:extLst>
              <a:ext uri="{FF2B5EF4-FFF2-40B4-BE49-F238E27FC236}">
                <a16:creationId xmlns:a16="http://schemas.microsoft.com/office/drawing/2014/main" id="{19FF24F1-C402-0642-8973-DE58843645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27DEC3-D31E-6B48-B490-ED57FEC0567F}"/>
              </a:ext>
            </a:extLst>
          </p:cNvPr>
          <p:cNvSpPr>
            <a:spLocks noGrp="1"/>
          </p:cNvSpPr>
          <p:nvPr>
            <p:ph type="sldNum" sz="quarter" idx="12"/>
          </p:nvPr>
        </p:nvSpPr>
        <p:spPr/>
        <p:txBody>
          <a:bodyPr/>
          <a:lstStyle/>
          <a:p>
            <a:fld id="{BCD12FE6-05D4-5247-AD85-5C6A48DB47F9}" type="slidenum">
              <a:rPr lang="en-GB" smtClean="0"/>
              <a:t>‹#›</a:t>
            </a:fld>
            <a:endParaRPr lang="en-GB"/>
          </a:p>
        </p:txBody>
      </p:sp>
    </p:spTree>
    <p:extLst>
      <p:ext uri="{BB962C8B-B14F-4D97-AF65-F5344CB8AC3E}">
        <p14:creationId xmlns:p14="http://schemas.microsoft.com/office/powerpoint/2010/main" val="365579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AC61D8-DD2C-D449-9C2F-6FDF4708A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38444AF-5261-1643-91D8-69EDE7C222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527CE85-A028-4F4A-8B62-0BE919505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C3F2C-F8CD-C948-B72F-23C411A183E6}" type="datetimeFigureOut">
              <a:rPr lang="en-GB" smtClean="0"/>
              <a:t>08/07/2020</a:t>
            </a:fld>
            <a:endParaRPr lang="en-GB"/>
          </a:p>
        </p:txBody>
      </p:sp>
      <p:sp>
        <p:nvSpPr>
          <p:cNvPr id="5" name="Footer Placeholder 4">
            <a:extLst>
              <a:ext uri="{FF2B5EF4-FFF2-40B4-BE49-F238E27FC236}">
                <a16:creationId xmlns:a16="http://schemas.microsoft.com/office/drawing/2014/main" id="{7C8B105C-69FF-1146-9B0E-E76EE5AE1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429D713-1636-EA42-9289-F70FB6F76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D12FE6-05D4-5247-AD85-5C6A48DB47F9}" type="slidenum">
              <a:rPr lang="en-GB" smtClean="0"/>
              <a:t>‹#›</a:t>
            </a:fld>
            <a:endParaRPr lang="en-GB"/>
          </a:p>
        </p:txBody>
      </p:sp>
    </p:spTree>
    <p:extLst>
      <p:ext uri="{BB962C8B-B14F-4D97-AF65-F5344CB8AC3E}">
        <p14:creationId xmlns:p14="http://schemas.microsoft.com/office/powerpoint/2010/main" val="2318144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github.com/stichtingsem/technology-prototyp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ichtingsem.stoplight.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3.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4.png"/><Relationship Id="rId9" Type="http://schemas.openxmlformats.org/officeDocument/2006/relationships/image" Target="../media/image6.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46CE-A4FD-4249-8DDB-67715521C9E7}"/>
              </a:ext>
            </a:extLst>
          </p:cNvPr>
          <p:cNvSpPr>
            <a:spLocks noGrp="1"/>
          </p:cNvSpPr>
          <p:nvPr>
            <p:ph type="ctrTitle"/>
          </p:nvPr>
        </p:nvSpPr>
        <p:spPr>
          <a:xfrm>
            <a:off x="2365663" y="1107757"/>
            <a:ext cx="9144000" cy="2387600"/>
          </a:xfrm>
        </p:spPr>
        <p:txBody>
          <a:bodyPr/>
          <a:lstStyle/>
          <a:p>
            <a:r>
              <a:rPr lang="en-GB" dirty="0"/>
              <a:t>Technology Track Update</a:t>
            </a:r>
          </a:p>
        </p:txBody>
      </p:sp>
      <p:sp>
        <p:nvSpPr>
          <p:cNvPr id="3" name="Subtitle 2">
            <a:extLst>
              <a:ext uri="{FF2B5EF4-FFF2-40B4-BE49-F238E27FC236}">
                <a16:creationId xmlns:a16="http://schemas.microsoft.com/office/drawing/2014/main" id="{516CE143-3ACC-D645-96F3-E99A21C6B8D9}"/>
              </a:ext>
            </a:extLst>
          </p:cNvPr>
          <p:cNvSpPr>
            <a:spLocks noGrp="1"/>
          </p:cNvSpPr>
          <p:nvPr>
            <p:ph type="subTitle" idx="1"/>
          </p:nvPr>
        </p:nvSpPr>
        <p:spPr>
          <a:xfrm>
            <a:off x="2365663" y="3587432"/>
            <a:ext cx="9144000" cy="1655762"/>
          </a:xfrm>
        </p:spPr>
        <p:txBody>
          <a:bodyPr/>
          <a:lstStyle/>
          <a:p>
            <a:r>
              <a:rPr lang="en-GB" dirty="0"/>
              <a:t>What’s been happening, what should happen next …</a:t>
            </a:r>
          </a:p>
        </p:txBody>
      </p:sp>
      <p:sp>
        <p:nvSpPr>
          <p:cNvPr id="4" name="Rectangle 3">
            <a:extLst>
              <a:ext uri="{FF2B5EF4-FFF2-40B4-BE49-F238E27FC236}">
                <a16:creationId xmlns:a16="http://schemas.microsoft.com/office/drawing/2014/main" id="{EA679288-FF16-8F46-B695-9488910284DC}"/>
              </a:ext>
            </a:extLst>
          </p:cNvPr>
          <p:cNvSpPr/>
          <p:nvPr/>
        </p:nvSpPr>
        <p:spPr>
          <a:xfrm>
            <a:off x="2413988" y="5257800"/>
            <a:ext cx="7663380" cy="492443"/>
          </a:xfrm>
          <a:prstGeom prst="rect">
            <a:avLst/>
          </a:prstGeom>
        </p:spPr>
        <p:txBody>
          <a:bodyPr wrap="none">
            <a:spAutoFit/>
          </a:bodyPr>
          <a:lstStyle/>
          <a:p>
            <a:r>
              <a:rPr lang="en-GB" sz="2600" dirty="0">
                <a:hlinkClick r:id="rId2"/>
              </a:rPr>
              <a:t>https://github.com/stichtingsem/technology-prototype</a:t>
            </a:r>
            <a:endParaRPr lang="en-GB" sz="2600" dirty="0"/>
          </a:p>
        </p:txBody>
      </p:sp>
      <p:pic>
        <p:nvPicPr>
          <p:cNvPr id="5" name="Picture 4">
            <a:extLst>
              <a:ext uri="{FF2B5EF4-FFF2-40B4-BE49-F238E27FC236}">
                <a16:creationId xmlns:a16="http://schemas.microsoft.com/office/drawing/2014/main" id="{8EEBC2AC-2683-1448-9D49-EDD1E04F7310}"/>
              </a:ext>
            </a:extLst>
          </p:cNvPr>
          <p:cNvPicPr>
            <a:picLocks noChangeAspect="1"/>
          </p:cNvPicPr>
          <p:nvPr/>
        </p:nvPicPr>
        <p:blipFill>
          <a:blip r:embed="rId3"/>
          <a:stretch>
            <a:fillRect/>
          </a:stretch>
        </p:blipFill>
        <p:spPr>
          <a:xfrm>
            <a:off x="1117599" y="2504611"/>
            <a:ext cx="1819565" cy="1819565"/>
          </a:xfrm>
          <a:prstGeom prst="rect">
            <a:avLst/>
          </a:prstGeom>
        </p:spPr>
      </p:pic>
    </p:spTree>
    <p:extLst>
      <p:ext uri="{BB962C8B-B14F-4D97-AF65-F5344CB8AC3E}">
        <p14:creationId xmlns:p14="http://schemas.microsoft.com/office/powerpoint/2010/main" val="3061903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a:bodyPr>
          <a:lstStyle/>
          <a:p>
            <a:r>
              <a:rPr lang="en-US" kern="1200" dirty="0">
                <a:solidFill>
                  <a:schemeClr val="tx1"/>
                </a:solidFill>
                <a:latin typeface="+mj-lt"/>
                <a:ea typeface="+mj-ea"/>
                <a:cs typeface="+mj-cs"/>
              </a:rPr>
              <a:t>Architecture - Security</a:t>
            </a:r>
          </a:p>
        </p:txBody>
      </p:sp>
      <p:sp>
        <p:nvSpPr>
          <p:cNvPr id="5" name="TextBox 4">
            <a:extLst>
              <a:ext uri="{FF2B5EF4-FFF2-40B4-BE49-F238E27FC236}">
                <a16:creationId xmlns:a16="http://schemas.microsoft.com/office/drawing/2014/main" id="{3B8EA364-4A13-F047-B9F0-FCF3A2CF46AB}"/>
              </a:ext>
            </a:extLst>
          </p:cNvPr>
          <p:cNvSpPr txBox="1"/>
          <p:nvPr/>
        </p:nvSpPr>
        <p:spPr>
          <a:xfrm>
            <a:off x="838199" y="1081341"/>
            <a:ext cx="10833849" cy="5170646"/>
          </a:xfrm>
          <a:prstGeom prst="rect">
            <a:avLst/>
          </a:prstGeom>
          <a:noFill/>
        </p:spPr>
        <p:txBody>
          <a:bodyPr wrap="square" rtlCol="0">
            <a:spAutoFit/>
          </a:bodyPr>
          <a:lstStyle/>
          <a:p>
            <a:pPr marL="285750" indent="-285750">
              <a:buFont typeface="Arial" panose="020B0604020202020204" pitchFamily="34" charset="0"/>
              <a:buChar char="•"/>
            </a:pPr>
            <a:r>
              <a:rPr lang="en-GB" sz="2200" dirty="0"/>
              <a:t>We will use </a:t>
            </a:r>
            <a:r>
              <a:rPr lang="en-GB" sz="2200" b="1" dirty="0" err="1"/>
              <a:t>Oauth</a:t>
            </a:r>
            <a:r>
              <a:rPr lang="en-GB" sz="2200" b="1" dirty="0"/>
              <a:t> </a:t>
            </a:r>
            <a:r>
              <a:rPr lang="en-GB" sz="2200" dirty="0"/>
              <a:t>and</a:t>
            </a:r>
            <a:r>
              <a:rPr lang="en-GB" sz="2200" b="1" dirty="0"/>
              <a:t> </a:t>
            </a:r>
            <a:r>
              <a:rPr lang="en-GB" sz="2200" b="1" dirty="0" err="1"/>
              <a:t>Openid</a:t>
            </a:r>
            <a:r>
              <a:rPr lang="en-GB" sz="2200" b="1" dirty="0"/>
              <a:t>-connect</a:t>
            </a:r>
          </a:p>
          <a:p>
            <a:pPr marL="285750" indent="-285750">
              <a:buFont typeface="Arial" panose="020B0604020202020204" pitchFamily="34" charset="0"/>
              <a:buChar char="•"/>
            </a:pPr>
            <a:r>
              <a:rPr lang="en-GB" sz="2200" dirty="0"/>
              <a:t>Control over the connection of services and the scopes requested for data exchange always in the </a:t>
            </a:r>
            <a:r>
              <a:rPr lang="en-GB" sz="2200" b="1" dirty="0"/>
              <a:t>control of the school</a:t>
            </a:r>
            <a:endParaRPr lang="en-GB" sz="2200" dirty="0"/>
          </a:p>
          <a:p>
            <a:pPr marL="285750" indent="-285750">
              <a:buFont typeface="Arial" panose="020B0604020202020204" pitchFamily="34" charset="0"/>
              <a:buChar char="•"/>
            </a:pPr>
            <a:r>
              <a:rPr lang="en-GB" sz="2200" dirty="0"/>
              <a:t>The </a:t>
            </a:r>
            <a:r>
              <a:rPr lang="en-GB" sz="2200" b="1" dirty="0" err="1"/>
              <a:t>IdP</a:t>
            </a:r>
            <a:r>
              <a:rPr lang="en-GB" sz="2200" b="1" dirty="0"/>
              <a:t> for the school is essential </a:t>
            </a:r>
            <a:r>
              <a:rPr lang="en-GB" sz="2200" dirty="0"/>
              <a:t>used to identify users and their organizations (tenant), and providing </a:t>
            </a:r>
            <a:r>
              <a:rPr lang="en-GB" sz="2200" dirty="0" err="1"/>
              <a:t>IdP</a:t>
            </a:r>
            <a:r>
              <a:rPr lang="en-GB" sz="2200" dirty="0"/>
              <a:t> scopes (e.g. to the </a:t>
            </a:r>
            <a:r>
              <a:rPr lang="en-GB" sz="2200" dirty="0" err="1"/>
              <a:t>IdP</a:t>
            </a:r>
            <a:r>
              <a:rPr lang="en-GB" sz="2200" dirty="0"/>
              <a:t> they are an Administrator)</a:t>
            </a:r>
          </a:p>
          <a:p>
            <a:pPr marL="285750" indent="-285750">
              <a:buFont typeface="Arial" panose="020B0604020202020204" pitchFamily="34" charset="0"/>
              <a:buChar char="•"/>
            </a:pPr>
            <a:r>
              <a:rPr lang="en-GB" sz="2200" dirty="0"/>
              <a:t>It is essential that we have a clear definition of what an </a:t>
            </a:r>
            <a:r>
              <a:rPr lang="en-GB" sz="2200" b="1" dirty="0"/>
              <a:t>Organization</a:t>
            </a:r>
            <a:r>
              <a:rPr lang="en-GB" sz="2200" dirty="0"/>
              <a:t> is – this has been passed to the functional / administration track</a:t>
            </a:r>
          </a:p>
          <a:p>
            <a:pPr marL="285750" indent="-285750">
              <a:buFont typeface="Arial" panose="020B0604020202020204" pitchFamily="34" charset="0"/>
              <a:buChar char="•"/>
            </a:pPr>
            <a:r>
              <a:rPr lang="en-GB" sz="2200" b="1" dirty="0"/>
              <a:t>The initial setup of a service is crucial</a:t>
            </a:r>
            <a:r>
              <a:rPr lang="en-GB" sz="2200" dirty="0"/>
              <a:t> – e.g. the addition of a new Marketplace – we need to solve the ‘first administrator’ issue, where it is essential we securely identify which identity is able to administer that service on behalf of the organization, discussion ongoing re. ”trust” of </a:t>
            </a:r>
            <a:r>
              <a:rPr lang="en-GB" sz="2200" dirty="0" err="1"/>
              <a:t>IdP</a:t>
            </a:r>
            <a:r>
              <a:rPr lang="en-GB" sz="2200" dirty="0"/>
              <a:t> to provide these roles to the ecosystem.</a:t>
            </a:r>
          </a:p>
          <a:p>
            <a:pPr marL="285750" indent="-285750">
              <a:buFont typeface="Arial" panose="020B0604020202020204" pitchFamily="34" charset="0"/>
              <a:buChar char="•"/>
            </a:pPr>
            <a:r>
              <a:rPr lang="en-GB" sz="2200" dirty="0"/>
              <a:t>We have identified that if there was a central </a:t>
            </a:r>
            <a:r>
              <a:rPr lang="en-GB" sz="2200" b="1" dirty="0"/>
              <a:t>”discovery” service </a:t>
            </a:r>
            <a:r>
              <a:rPr lang="en-GB" sz="2200" dirty="0"/>
              <a:t>available, that allowed a school to make available some basic information:  What its organizations are, where and what it’s </a:t>
            </a:r>
            <a:r>
              <a:rPr lang="en-GB" sz="2200" dirty="0" err="1"/>
              <a:t>IdP</a:t>
            </a:r>
            <a:r>
              <a:rPr lang="en-GB" sz="2200" dirty="0"/>
              <a:t> is, what and where it’s SIS is – this would simplify setup and reduce manual steps / errors.  </a:t>
            </a:r>
            <a:r>
              <a:rPr lang="en-GB" sz="2200" i="1" dirty="0"/>
              <a:t>This is a service to speed up setup, not an operational one.</a:t>
            </a:r>
          </a:p>
        </p:txBody>
      </p:sp>
    </p:spTree>
    <p:extLst>
      <p:ext uri="{BB962C8B-B14F-4D97-AF65-F5344CB8AC3E}">
        <p14:creationId xmlns:p14="http://schemas.microsoft.com/office/powerpoint/2010/main" val="156240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a:bodyPr>
          <a:lstStyle/>
          <a:p>
            <a:r>
              <a:rPr lang="en-US" kern="1200" dirty="0">
                <a:solidFill>
                  <a:schemeClr val="tx1"/>
                </a:solidFill>
                <a:latin typeface="+mj-lt"/>
                <a:ea typeface="+mj-ea"/>
                <a:cs typeface="+mj-cs"/>
              </a:rPr>
              <a:t>Architecture – Security – Prototype scope</a:t>
            </a:r>
          </a:p>
        </p:txBody>
      </p:sp>
      <p:sp>
        <p:nvSpPr>
          <p:cNvPr id="5" name="TextBox 4">
            <a:extLst>
              <a:ext uri="{FF2B5EF4-FFF2-40B4-BE49-F238E27FC236}">
                <a16:creationId xmlns:a16="http://schemas.microsoft.com/office/drawing/2014/main" id="{3B8EA364-4A13-F047-B9F0-FCF3A2CF46AB}"/>
              </a:ext>
            </a:extLst>
          </p:cNvPr>
          <p:cNvSpPr txBox="1"/>
          <p:nvPr/>
        </p:nvSpPr>
        <p:spPr>
          <a:xfrm>
            <a:off x="838199" y="1486586"/>
            <a:ext cx="10833849" cy="2800767"/>
          </a:xfrm>
          <a:prstGeom prst="rect">
            <a:avLst/>
          </a:prstGeom>
          <a:noFill/>
        </p:spPr>
        <p:txBody>
          <a:bodyPr wrap="square" rtlCol="0">
            <a:spAutoFit/>
          </a:bodyPr>
          <a:lstStyle/>
          <a:p>
            <a:pPr marL="285750" indent="-285750">
              <a:buFont typeface="Arial" panose="020B0604020202020204" pitchFamily="34" charset="0"/>
              <a:buChar char="•"/>
            </a:pPr>
            <a:r>
              <a:rPr lang="en-GB" sz="2200" dirty="0"/>
              <a:t>Focus on a generic concept of an ‘Organization’ at this stage</a:t>
            </a:r>
          </a:p>
          <a:p>
            <a:pPr marL="285750" indent="-285750">
              <a:buFont typeface="Arial" panose="020B0604020202020204" pitchFamily="34" charset="0"/>
              <a:buChar char="•"/>
            </a:pPr>
            <a:r>
              <a:rPr lang="en-GB" sz="2200" dirty="0"/>
              <a:t>Build example of API for requesting access to a service APIs</a:t>
            </a:r>
          </a:p>
          <a:p>
            <a:pPr marL="742950" lvl="1" indent="-285750">
              <a:buFont typeface="Arial" panose="020B0604020202020204" pitchFamily="34" charset="0"/>
              <a:buChar char="•"/>
            </a:pPr>
            <a:r>
              <a:rPr lang="en-GB" sz="2200" dirty="0"/>
              <a:t>Define this registration API – can we re-use the </a:t>
            </a:r>
            <a:r>
              <a:rPr lang="en-GB" sz="2200" dirty="0" err="1"/>
              <a:t>Oauth</a:t>
            </a:r>
            <a:r>
              <a:rPr lang="en-GB" sz="2200" dirty="0"/>
              <a:t> registration API</a:t>
            </a:r>
          </a:p>
          <a:p>
            <a:pPr marL="742950" lvl="1" indent="-285750">
              <a:buFont typeface="Arial" panose="020B0604020202020204" pitchFamily="34" charset="0"/>
              <a:buChar char="•"/>
            </a:pPr>
            <a:r>
              <a:rPr lang="en-GB" sz="2200" dirty="0"/>
              <a:t>Show how the Administrator can see and approve the request</a:t>
            </a:r>
          </a:p>
          <a:p>
            <a:pPr marL="742950" lvl="1" indent="-285750">
              <a:buFont typeface="Arial" panose="020B0604020202020204" pitchFamily="34" charset="0"/>
              <a:buChar char="•"/>
            </a:pPr>
            <a:r>
              <a:rPr lang="en-GB" sz="2200" dirty="0"/>
              <a:t>Subscriber then gets a token it can use to interact with the API</a:t>
            </a:r>
          </a:p>
          <a:p>
            <a:pPr marL="742950" lvl="1" indent="-285750">
              <a:buFont typeface="Arial" panose="020B0604020202020204" pitchFamily="34" charset="0"/>
              <a:buChar char="•"/>
            </a:pPr>
            <a:r>
              <a:rPr lang="en-GB" sz="2200" dirty="0"/>
              <a:t>Use SIS as the example</a:t>
            </a:r>
          </a:p>
          <a:p>
            <a:pPr marL="285750" indent="-285750">
              <a:buFont typeface="Arial" panose="020B0604020202020204" pitchFamily="34" charset="0"/>
              <a:buChar char="•"/>
            </a:pPr>
            <a:r>
              <a:rPr lang="en-GB" sz="2200" dirty="0"/>
              <a:t>All other API requests in the prototype will use dummy tokens</a:t>
            </a:r>
          </a:p>
          <a:p>
            <a:pPr marL="285750" indent="-285750">
              <a:buFont typeface="Arial" panose="020B0604020202020204" pitchFamily="34" charset="0"/>
              <a:buChar char="•"/>
            </a:pPr>
            <a:endParaRPr lang="en-GB" sz="2200" dirty="0"/>
          </a:p>
        </p:txBody>
      </p:sp>
    </p:spTree>
    <p:extLst>
      <p:ext uri="{BB962C8B-B14F-4D97-AF65-F5344CB8AC3E}">
        <p14:creationId xmlns:p14="http://schemas.microsoft.com/office/powerpoint/2010/main" val="116274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a:bodyPr>
          <a:lstStyle/>
          <a:p>
            <a:r>
              <a:rPr lang="en-US" kern="1200" dirty="0">
                <a:solidFill>
                  <a:schemeClr val="tx1"/>
                </a:solidFill>
                <a:latin typeface="+mj-lt"/>
                <a:ea typeface="+mj-ea"/>
                <a:cs typeface="+mj-cs"/>
              </a:rPr>
              <a:t>What’s next</a:t>
            </a:r>
          </a:p>
        </p:txBody>
      </p:sp>
      <p:sp>
        <p:nvSpPr>
          <p:cNvPr id="3" name="TextBox 2">
            <a:extLst>
              <a:ext uri="{FF2B5EF4-FFF2-40B4-BE49-F238E27FC236}">
                <a16:creationId xmlns:a16="http://schemas.microsoft.com/office/drawing/2014/main" id="{60323393-88DE-374E-9981-14DDD055C297}"/>
              </a:ext>
            </a:extLst>
          </p:cNvPr>
          <p:cNvSpPr txBox="1"/>
          <p:nvPr/>
        </p:nvSpPr>
        <p:spPr>
          <a:xfrm>
            <a:off x="838199" y="1154077"/>
            <a:ext cx="10833849" cy="5232202"/>
          </a:xfrm>
          <a:prstGeom prst="rect">
            <a:avLst/>
          </a:prstGeom>
          <a:noFill/>
        </p:spPr>
        <p:txBody>
          <a:bodyPr wrap="square" rtlCol="0">
            <a:spAutoFit/>
          </a:bodyPr>
          <a:lstStyle/>
          <a:p>
            <a:pPr marL="285750" indent="-285750">
              <a:buFont typeface="Arial" panose="020B0604020202020204" pitchFamily="34" charset="0"/>
              <a:buChar char="•"/>
            </a:pPr>
            <a:r>
              <a:rPr lang="en-GB" sz="2000" dirty="0"/>
              <a:t>We have agreed that the API’s will be documented in </a:t>
            </a:r>
            <a:r>
              <a:rPr lang="en-GB" sz="2000" dirty="0" err="1"/>
              <a:t>OpenAPI</a:t>
            </a:r>
            <a:r>
              <a:rPr lang="en-GB" sz="2000" dirty="0"/>
              <a:t> v3</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There is a live documentation site that will be updated as we create each API definition</a:t>
            </a:r>
          </a:p>
          <a:p>
            <a:pPr marL="742950" lvl="1" indent="-285750">
              <a:buFont typeface="Arial" panose="020B0604020202020204" pitchFamily="34" charset="0"/>
              <a:buChar char="•"/>
            </a:pPr>
            <a:r>
              <a:rPr lang="en-GB" sz="2400" dirty="0">
                <a:hlinkClick r:id="rId2"/>
              </a:rPr>
              <a:t>https://stichtingsem.stoplight.io/</a:t>
            </a:r>
            <a:endParaRPr lang="en-GB" sz="2400" dirty="0"/>
          </a:p>
          <a:p>
            <a:pPr lvl="1"/>
            <a:endParaRPr lang="en-GB" sz="2400" dirty="0"/>
          </a:p>
          <a:p>
            <a:pPr marL="285750" indent="-285750">
              <a:buFont typeface="Arial" panose="020B0604020202020204" pitchFamily="34" charset="0"/>
              <a:buChar char="•"/>
            </a:pPr>
            <a:r>
              <a:rPr lang="en-GB" sz="2000" dirty="0"/>
              <a:t>We have broken all the work into </a:t>
            </a:r>
            <a:r>
              <a:rPr lang="en-GB" sz="2000" dirty="0" err="1"/>
              <a:t>Github</a:t>
            </a:r>
            <a:r>
              <a:rPr lang="en-GB" sz="2000" dirty="0"/>
              <a:t> issues, and members of the track have self-assigned themselves – over coming weeks we will (hopefully) have time to gather in these smaller groups and define initial version of each of the exchanges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I will continue to co-ordinate, and be involved in as many of those groups as possible</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Once we have API </a:t>
            </a:r>
            <a:r>
              <a:rPr lang="en-GB" sz="2000" dirty="0" err="1"/>
              <a:t>definitinons</a:t>
            </a:r>
            <a:r>
              <a:rPr lang="en-GB" sz="2000" dirty="0"/>
              <a:t> for key exchanges, we will build a walking skeleton of each service to demonstrate how the exchanges work end to end (likely into August)</a:t>
            </a:r>
          </a:p>
          <a:p>
            <a:pPr marL="285750" indent="-285750">
              <a:buFont typeface="Arial" panose="020B0604020202020204" pitchFamily="34" charset="0"/>
              <a:buChar char="•"/>
            </a:pPr>
            <a:endParaRPr lang="en-GB" sz="2000" dirty="0"/>
          </a:p>
          <a:p>
            <a:r>
              <a:rPr lang="en-GB" sz="2600" b="1" dirty="0"/>
              <a:t>Questions?</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1690616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444204" y="640081"/>
            <a:ext cx="3141664" cy="5574451"/>
          </a:xfrm>
        </p:spPr>
        <p:txBody>
          <a:bodyPr vert="horz" lIns="91440" tIns="45720" rIns="91440" bIns="45720" rtlCol="0" anchor="ctr">
            <a:normAutofit/>
          </a:bodyPr>
          <a:lstStyle/>
          <a:p>
            <a:r>
              <a:rPr lang="en-US" kern="1200" dirty="0">
                <a:solidFill>
                  <a:schemeClr val="tx1"/>
                </a:solidFill>
                <a:latin typeface="+mj-lt"/>
                <a:ea typeface="+mj-ea"/>
                <a:cs typeface="+mj-cs"/>
              </a:rPr>
              <a:t>Who we are</a:t>
            </a:r>
          </a:p>
        </p:txBody>
      </p:sp>
      <p:pic>
        <p:nvPicPr>
          <p:cNvPr id="5" name="Content Placeholder 4" descr="A picture containing knife&#10;&#10;Description automatically generated">
            <a:extLst>
              <a:ext uri="{FF2B5EF4-FFF2-40B4-BE49-F238E27FC236}">
                <a16:creationId xmlns:a16="http://schemas.microsoft.com/office/drawing/2014/main" id="{14F55B26-3AA0-DE47-95F4-D30C9C566A26}"/>
              </a:ext>
            </a:extLst>
          </p:cNvPr>
          <p:cNvPicPr>
            <a:picLocks noGrp="1" noChangeAspect="1"/>
          </p:cNvPicPr>
          <p:nvPr>
            <p:ph idx="1"/>
          </p:nvPr>
        </p:nvPicPr>
        <p:blipFill>
          <a:blip r:embed="rId2"/>
          <a:stretch>
            <a:fillRect/>
          </a:stretch>
        </p:blipFill>
        <p:spPr>
          <a:xfrm>
            <a:off x="863600" y="635000"/>
            <a:ext cx="3517900" cy="914400"/>
          </a:xfrm>
        </p:spPr>
      </p:pic>
      <p:pic>
        <p:nvPicPr>
          <p:cNvPr id="7" name="Picture 6" descr="A close up of a person&#10;&#10;Description automatically generated">
            <a:extLst>
              <a:ext uri="{FF2B5EF4-FFF2-40B4-BE49-F238E27FC236}">
                <a16:creationId xmlns:a16="http://schemas.microsoft.com/office/drawing/2014/main" id="{ECD402D8-7F43-1F49-8E48-42522ACCF003}"/>
              </a:ext>
            </a:extLst>
          </p:cNvPr>
          <p:cNvPicPr>
            <a:picLocks noChangeAspect="1"/>
          </p:cNvPicPr>
          <p:nvPr/>
        </p:nvPicPr>
        <p:blipFill>
          <a:blip r:embed="rId3"/>
          <a:stretch>
            <a:fillRect/>
          </a:stretch>
        </p:blipFill>
        <p:spPr>
          <a:xfrm>
            <a:off x="781050" y="1644650"/>
            <a:ext cx="3517900" cy="1168400"/>
          </a:xfrm>
          <a:prstGeom prst="rect">
            <a:avLst/>
          </a:prstGeom>
        </p:spPr>
      </p:pic>
      <p:pic>
        <p:nvPicPr>
          <p:cNvPr id="9" name="Picture 8" descr="A picture containing object, clock, drawing&#10;&#10;Description automatically generated">
            <a:extLst>
              <a:ext uri="{FF2B5EF4-FFF2-40B4-BE49-F238E27FC236}">
                <a16:creationId xmlns:a16="http://schemas.microsoft.com/office/drawing/2014/main" id="{606FBE8E-7FF2-5C42-9741-F846EF238958}"/>
              </a:ext>
            </a:extLst>
          </p:cNvPr>
          <p:cNvPicPr>
            <a:picLocks noChangeAspect="1"/>
          </p:cNvPicPr>
          <p:nvPr/>
        </p:nvPicPr>
        <p:blipFill>
          <a:blip r:embed="rId4"/>
          <a:stretch>
            <a:fillRect/>
          </a:stretch>
        </p:blipFill>
        <p:spPr>
          <a:xfrm>
            <a:off x="863600" y="2857500"/>
            <a:ext cx="2730500" cy="1130300"/>
          </a:xfrm>
          <a:prstGeom prst="rect">
            <a:avLst/>
          </a:prstGeom>
        </p:spPr>
      </p:pic>
      <p:pic>
        <p:nvPicPr>
          <p:cNvPr id="11" name="Picture 10" descr="A close up of a mans face&#10;&#10;Description automatically generated">
            <a:extLst>
              <a:ext uri="{FF2B5EF4-FFF2-40B4-BE49-F238E27FC236}">
                <a16:creationId xmlns:a16="http://schemas.microsoft.com/office/drawing/2014/main" id="{F1A425EF-6372-BD44-87A4-D1A840F88A4F}"/>
              </a:ext>
            </a:extLst>
          </p:cNvPr>
          <p:cNvPicPr>
            <a:picLocks noChangeAspect="1"/>
          </p:cNvPicPr>
          <p:nvPr/>
        </p:nvPicPr>
        <p:blipFill>
          <a:blip r:embed="rId5"/>
          <a:stretch>
            <a:fillRect/>
          </a:stretch>
        </p:blipFill>
        <p:spPr>
          <a:xfrm>
            <a:off x="863600" y="4051300"/>
            <a:ext cx="3352800" cy="990600"/>
          </a:xfrm>
          <a:prstGeom prst="rect">
            <a:avLst/>
          </a:prstGeom>
        </p:spPr>
      </p:pic>
      <p:pic>
        <p:nvPicPr>
          <p:cNvPr id="13" name="Picture 12" descr="A close up of a logo&#10;&#10;Description automatically generated">
            <a:extLst>
              <a:ext uri="{FF2B5EF4-FFF2-40B4-BE49-F238E27FC236}">
                <a16:creationId xmlns:a16="http://schemas.microsoft.com/office/drawing/2014/main" id="{8F393BC6-832D-0D44-A07E-849654509A7E}"/>
              </a:ext>
            </a:extLst>
          </p:cNvPr>
          <p:cNvPicPr>
            <a:picLocks noChangeAspect="1"/>
          </p:cNvPicPr>
          <p:nvPr/>
        </p:nvPicPr>
        <p:blipFill>
          <a:blip r:embed="rId6"/>
          <a:stretch>
            <a:fillRect/>
          </a:stretch>
        </p:blipFill>
        <p:spPr>
          <a:xfrm>
            <a:off x="863600" y="5130800"/>
            <a:ext cx="3251200" cy="1054100"/>
          </a:xfrm>
          <a:prstGeom prst="rect">
            <a:avLst/>
          </a:prstGeom>
        </p:spPr>
      </p:pic>
      <p:pic>
        <p:nvPicPr>
          <p:cNvPr id="15" name="Picture 14" descr="A person with collar shirt&#10;&#10;Description automatically generated">
            <a:extLst>
              <a:ext uri="{FF2B5EF4-FFF2-40B4-BE49-F238E27FC236}">
                <a16:creationId xmlns:a16="http://schemas.microsoft.com/office/drawing/2014/main" id="{3B076B66-7853-9D48-BC4C-B34819C6E8DC}"/>
              </a:ext>
            </a:extLst>
          </p:cNvPr>
          <p:cNvPicPr>
            <a:picLocks noChangeAspect="1"/>
          </p:cNvPicPr>
          <p:nvPr/>
        </p:nvPicPr>
        <p:blipFill>
          <a:blip r:embed="rId7"/>
          <a:stretch>
            <a:fillRect/>
          </a:stretch>
        </p:blipFill>
        <p:spPr>
          <a:xfrm>
            <a:off x="4419600" y="1715154"/>
            <a:ext cx="3141664" cy="1078482"/>
          </a:xfrm>
          <a:prstGeom prst="rect">
            <a:avLst/>
          </a:prstGeom>
        </p:spPr>
      </p:pic>
      <p:pic>
        <p:nvPicPr>
          <p:cNvPr id="17" name="Picture 16" descr="A picture containing knife&#10;&#10;Description automatically generated">
            <a:extLst>
              <a:ext uri="{FF2B5EF4-FFF2-40B4-BE49-F238E27FC236}">
                <a16:creationId xmlns:a16="http://schemas.microsoft.com/office/drawing/2014/main" id="{8BBA36C5-9217-854E-9B7F-64ACFCE51A90}"/>
              </a:ext>
            </a:extLst>
          </p:cNvPr>
          <p:cNvPicPr>
            <a:picLocks noChangeAspect="1"/>
          </p:cNvPicPr>
          <p:nvPr/>
        </p:nvPicPr>
        <p:blipFill>
          <a:blip r:embed="rId8"/>
          <a:stretch>
            <a:fillRect/>
          </a:stretch>
        </p:blipFill>
        <p:spPr>
          <a:xfrm>
            <a:off x="4381500" y="3049308"/>
            <a:ext cx="3479800" cy="938492"/>
          </a:xfrm>
          <a:prstGeom prst="rect">
            <a:avLst/>
          </a:prstGeom>
        </p:spPr>
      </p:pic>
      <p:pic>
        <p:nvPicPr>
          <p:cNvPr id="19" name="Picture 18" descr="A picture containing knife&#10;&#10;Description automatically generated">
            <a:extLst>
              <a:ext uri="{FF2B5EF4-FFF2-40B4-BE49-F238E27FC236}">
                <a16:creationId xmlns:a16="http://schemas.microsoft.com/office/drawing/2014/main" id="{DF9E94B8-BE03-444D-A9F5-FBC02A1DAB64}"/>
              </a:ext>
            </a:extLst>
          </p:cNvPr>
          <p:cNvPicPr>
            <a:picLocks noChangeAspect="1"/>
          </p:cNvPicPr>
          <p:nvPr/>
        </p:nvPicPr>
        <p:blipFill>
          <a:blip r:embed="rId9"/>
          <a:stretch>
            <a:fillRect/>
          </a:stretch>
        </p:blipFill>
        <p:spPr>
          <a:xfrm>
            <a:off x="4191000" y="5130800"/>
            <a:ext cx="3670300" cy="1054100"/>
          </a:xfrm>
          <a:prstGeom prst="rect">
            <a:avLst/>
          </a:prstGeom>
        </p:spPr>
      </p:pic>
      <p:pic>
        <p:nvPicPr>
          <p:cNvPr id="21" name="Picture 20" descr="A close up of a logo&#10;&#10;Description automatically generated">
            <a:extLst>
              <a:ext uri="{FF2B5EF4-FFF2-40B4-BE49-F238E27FC236}">
                <a16:creationId xmlns:a16="http://schemas.microsoft.com/office/drawing/2014/main" id="{144A8D23-5003-F244-BB53-386397450137}"/>
              </a:ext>
            </a:extLst>
          </p:cNvPr>
          <p:cNvPicPr>
            <a:picLocks noChangeAspect="1"/>
          </p:cNvPicPr>
          <p:nvPr/>
        </p:nvPicPr>
        <p:blipFill>
          <a:blip r:embed="rId10"/>
          <a:stretch>
            <a:fillRect/>
          </a:stretch>
        </p:blipFill>
        <p:spPr>
          <a:xfrm>
            <a:off x="4292600" y="4051300"/>
            <a:ext cx="3568700" cy="990600"/>
          </a:xfrm>
          <a:prstGeom prst="rect">
            <a:avLst/>
          </a:prstGeom>
        </p:spPr>
      </p:pic>
      <p:pic>
        <p:nvPicPr>
          <p:cNvPr id="23" name="Picture 22" descr="A picture containing knife&#10;&#10;Description automatically generated">
            <a:extLst>
              <a:ext uri="{FF2B5EF4-FFF2-40B4-BE49-F238E27FC236}">
                <a16:creationId xmlns:a16="http://schemas.microsoft.com/office/drawing/2014/main" id="{6B27083E-1ED2-D444-A514-C2E2F4CE74C0}"/>
              </a:ext>
            </a:extLst>
          </p:cNvPr>
          <p:cNvPicPr>
            <a:picLocks noChangeAspect="1"/>
          </p:cNvPicPr>
          <p:nvPr/>
        </p:nvPicPr>
        <p:blipFill>
          <a:blip r:embed="rId11"/>
          <a:stretch>
            <a:fillRect/>
          </a:stretch>
        </p:blipFill>
        <p:spPr>
          <a:xfrm>
            <a:off x="4457700" y="635000"/>
            <a:ext cx="3403600" cy="914400"/>
          </a:xfrm>
          <a:prstGeom prst="rect">
            <a:avLst/>
          </a:prstGeom>
        </p:spPr>
      </p:pic>
    </p:spTree>
    <p:extLst>
      <p:ext uri="{BB962C8B-B14F-4D97-AF65-F5344CB8AC3E}">
        <p14:creationId xmlns:p14="http://schemas.microsoft.com/office/powerpoint/2010/main" val="2066513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200" y="64746"/>
            <a:ext cx="7143974" cy="1274780"/>
          </a:xfrm>
        </p:spPr>
        <p:txBody>
          <a:bodyPr vert="horz" lIns="91440" tIns="45720" rIns="91440" bIns="45720" rtlCol="0" anchor="ctr">
            <a:normAutofit/>
          </a:bodyPr>
          <a:lstStyle/>
          <a:p>
            <a:r>
              <a:rPr lang="en-US" kern="1200" dirty="0">
                <a:solidFill>
                  <a:schemeClr val="tx1"/>
                </a:solidFill>
                <a:latin typeface="+mj-lt"/>
                <a:ea typeface="+mj-ea"/>
                <a:cs typeface="+mj-cs"/>
              </a:rPr>
              <a:t>What we’ve been doing</a:t>
            </a:r>
          </a:p>
        </p:txBody>
      </p:sp>
      <p:sp>
        <p:nvSpPr>
          <p:cNvPr id="4" name="Content Placeholder 3">
            <a:extLst>
              <a:ext uri="{FF2B5EF4-FFF2-40B4-BE49-F238E27FC236}">
                <a16:creationId xmlns:a16="http://schemas.microsoft.com/office/drawing/2014/main" id="{3FFD15BA-156B-9A4F-8A99-0B5CF2122555}"/>
              </a:ext>
            </a:extLst>
          </p:cNvPr>
          <p:cNvSpPr>
            <a:spLocks noGrp="1"/>
          </p:cNvSpPr>
          <p:nvPr>
            <p:ph idx="1"/>
          </p:nvPr>
        </p:nvSpPr>
        <p:spPr>
          <a:xfrm>
            <a:off x="838200" y="1339526"/>
            <a:ext cx="3604708" cy="702422"/>
          </a:xfrm>
        </p:spPr>
        <p:txBody>
          <a:bodyPr>
            <a:normAutofit/>
          </a:bodyPr>
          <a:lstStyle/>
          <a:p>
            <a:pPr marL="0" indent="0">
              <a:buNone/>
            </a:pPr>
            <a:r>
              <a:rPr lang="en-GB" sz="2400" dirty="0"/>
              <a:t>Breaking up the work</a:t>
            </a:r>
          </a:p>
        </p:txBody>
      </p:sp>
      <p:sp>
        <p:nvSpPr>
          <p:cNvPr id="16" name="Content Placeholder 3">
            <a:extLst>
              <a:ext uri="{FF2B5EF4-FFF2-40B4-BE49-F238E27FC236}">
                <a16:creationId xmlns:a16="http://schemas.microsoft.com/office/drawing/2014/main" id="{04C47416-8A62-7D4D-8166-52BDA1A63BFC}"/>
              </a:ext>
            </a:extLst>
          </p:cNvPr>
          <p:cNvSpPr txBox="1">
            <a:spLocks/>
          </p:cNvSpPr>
          <p:nvPr/>
        </p:nvSpPr>
        <p:spPr>
          <a:xfrm>
            <a:off x="4519108" y="1339526"/>
            <a:ext cx="3604708" cy="702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Architecture - Exchanges</a:t>
            </a:r>
          </a:p>
        </p:txBody>
      </p:sp>
      <p:sp>
        <p:nvSpPr>
          <p:cNvPr id="18" name="Content Placeholder 3">
            <a:extLst>
              <a:ext uri="{FF2B5EF4-FFF2-40B4-BE49-F238E27FC236}">
                <a16:creationId xmlns:a16="http://schemas.microsoft.com/office/drawing/2014/main" id="{0A21F5AA-8A61-1440-8CEB-5760E6825913}"/>
              </a:ext>
            </a:extLst>
          </p:cNvPr>
          <p:cNvSpPr txBox="1">
            <a:spLocks/>
          </p:cNvSpPr>
          <p:nvPr/>
        </p:nvSpPr>
        <p:spPr>
          <a:xfrm>
            <a:off x="8393654" y="1339526"/>
            <a:ext cx="3604708" cy="702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Architecture - Security</a:t>
            </a:r>
          </a:p>
        </p:txBody>
      </p:sp>
      <p:pic>
        <p:nvPicPr>
          <p:cNvPr id="10" name="Picture 9" descr="A screenshot of a social media post&#10;&#10;Description automatically generated">
            <a:extLst>
              <a:ext uri="{FF2B5EF4-FFF2-40B4-BE49-F238E27FC236}">
                <a16:creationId xmlns:a16="http://schemas.microsoft.com/office/drawing/2014/main" id="{27754DAB-B337-0F45-8F4D-769D6528F1AC}"/>
              </a:ext>
            </a:extLst>
          </p:cNvPr>
          <p:cNvPicPr>
            <a:picLocks noChangeAspect="1"/>
          </p:cNvPicPr>
          <p:nvPr/>
        </p:nvPicPr>
        <p:blipFill>
          <a:blip r:embed="rId2"/>
          <a:stretch>
            <a:fillRect/>
          </a:stretch>
        </p:blipFill>
        <p:spPr>
          <a:xfrm>
            <a:off x="8200016" y="1850789"/>
            <a:ext cx="3649694" cy="2874572"/>
          </a:xfrm>
          <a:prstGeom prst="rect">
            <a:avLst/>
          </a:prstGeom>
        </p:spPr>
      </p:pic>
      <p:pic>
        <p:nvPicPr>
          <p:cNvPr id="14" name="Picture 13" descr="A screenshot of a social media post&#10;&#10;Description automatically generated">
            <a:extLst>
              <a:ext uri="{FF2B5EF4-FFF2-40B4-BE49-F238E27FC236}">
                <a16:creationId xmlns:a16="http://schemas.microsoft.com/office/drawing/2014/main" id="{87C326F2-E9F3-FA41-A7C9-DB18C280F9B0}"/>
              </a:ext>
            </a:extLst>
          </p:cNvPr>
          <p:cNvPicPr>
            <a:picLocks noChangeAspect="1"/>
          </p:cNvPicPr>
          <p:nvPr/>
        </p:nvPicPr>
        <p:blipFill>
          <a:blip r:embed="rId3"/>
          <a:stretch>
            <a:fillRect/>
          </a:stretch>
        </p:blipFill>
        <p:spPr>
          <a:xfrm>
            <a:off x="4369455" y="1850789"/>
            <a:ext cx="3453090" cy="2651414"/>
          </a:xfrm>
          <a:prstGeom prst="rect">
            <a:avLst/>
          </a:prstGeom>
        </p:spPr>
      </p:pic>
      <p:pic>
        <p:nvPicPr>
          <p:cNvPr id="22" name="Picture 21" descr="A screenshot of a social media post&#10;&#10;Description automatically generated">
            <a:extLst>
              <a:ext uri="{FF2B5EF4-FFF2-40B4-BE49-F238E27FC236}">
                <a16:creationId xmlns:a16="http://schemas.microsoft.com/office/drawing/2014/main" id="{0B2D5C56-EC32-7546-9CC8-CC290A87AA0D}"/>
              </a:ext>
            </a:extLst>
          </p:cNvPr>
          <p:cNvPicPr>
            <a:picLocks noChangeAspect="1"/>
          </p:cNvPicPr>
          <p:nvPr/>
        </p:nvPicPr>
        <p:blipFill>
          <a:blip r:embed="rId4"/>
          <a:stretch>
            <a:fillRect/>
          </a:stretch>
        </p:blipFill>
        <p:spPr>
          <a:xfrm>
            <a:off x="568362" y="1850789"/>
            <a:ext cx="3421357" cy="2152681"/>
          </a:xfrm>
          <a:prstGeom prst="rect">
            <a:avLst/>
          </a:prstGeom>
        </p:spPr>
      </p:pic>
      <p:pic>
        <p:nvPicPr>
          <p:cNvPr id="24" name="Content Placeholder 4" descr="A picture containing knife&#10;&#10;Description automatically generated">
            <a:extLst>
              <a:ext uri="{FF2B5EF4-FFF2-40B4-BE49-F238E27FC236}">
                <a16:creationId xmlns:a16="http://schemas.microsoft.com/office/drawing/2014/main" id="{F719D60D-6846-694E-83BF-27243C30E3A3}"/>
              </a:ext>
            </a:extLst>
          </p:cNvPr>
          <p:cNvPicPr>
            <a:picLocks noChangeAspect="1"/>
          </p:cNvPicPr>
          <p:nvPr/>
        </p:nvPicPr>
        <p:blipFill>
          <a:blip r:embed="rId5"/>
          <a:stretch>
            <a:fillRect/>
          </a:stretch>
        </p:blipFill>
        <p:spPr>
          <a:xfrm>
            <a:off x="569292" y="4380857"/>
            <a:ext cx="1913351" cy="497333"/>
          </a:xfrm>
          <a:prstGeom prst="rect">
            <a:avLst/>
          </a:prstGeom>
        </p:spPr>
      </p:pic>
      <p:pic>
        <p:nvPicPr>
          <p:cNvPr id="25" name="Picture 24" descr="A close up of a person&#10;&#10;Description automatically generated">
            <a:extLst>
              <a:ext uri="{FF2B5EF4-FFF2-40B4-BE49-F238E27FC236}">
                <a16:creationId xmlns:a16="http://schemas.microsoft.com/office/drawing/2014/main" id="{136955B4-AFA3-BC40-A59A-0B75167560D4}"/>
              </a:ext>
            </a:extLst>
          </p:cNvPr>
          <p:cNvPicPr>
            <a:picLocks noChangeAspect="1"/>
          </p:cNvPicPr>
          <p:nvPr/>
        </p:nvPicPr>
        <p:blipFill>
          <a:blip r:embed="rId6"/>
          <a:stretch>
            <a:fillRect/>
          </a:stretch>
        </p:blipFill>
        <p:spPr>
          <a:xfrm>
            <a:off x="493093" y="4737452"/>
            <a:ext cx="1913350" cy="635481"/>
          </a:xfrm>
          <a:prstGeom prst="rect">
            <a:avLst/>
          </a:prstGeom>
        </p:spPr>
      </p:pic>
      <p:pic>
        <p:nvPicPr>
          <p:cNvPr id="26" name="Picture 25" descr="A picture containing object, clock, drawing&#10;&#10;Description automatically generated">
            <a:extLst>
              <a:ext uri="{FF2B5EF4-FFF2-40B4-BE49-F238E27FC236}">
                <a16:creationId xmlns:a16="http://schemas.microsoft.com/office/drawing/2014/main" id="{2634867C-D275-1340-B196-0BC6715C9324}"/>
              </a:ext>
            </a:extLst>
          </p:cNvPr>
          <p:cNvPicPr>
            <a:picLocks noChangeAspect="1"/>
          </p:cNvPicPr>
          <p:nvPr/>
        </p:nvPicPr>
        <p:blipFill>
          <a:blip r:embed="rId7"/>
          <a:stretch>
            <a:fillRect/>
          </a:stretch>
        </p:blipFill>
        <p:spPr>
          <a:xfrm>
            <a:off x="543523" y="5217750"/>
            <a:ext cx="1314306" cy="544061"/>
          </a:xfrm>
          <a:prstGeom prst="rect">
            <a:avLst/>
          </a:prstGeom>
        </p:spPr>
      </p:pic>
      <p:pic>
        <p:nvPicPr>
          <p:cNvPr id="27" name="Picture 26" descr="A close up of a mans face&#10;&#10;Description automatically generated">
            <a:extLst>
              <a:ext uri="{FF2B5EF4-FFF2-40B4-BE49-F238E27FC236}">
                <a16:creationId xmlns:a16="http://schemas.microsoft.com/office/drawing/2014/main" id="{ADF726A4-3C87-3246-87EA-4F0AE9189009}"/>
              </a:ext>
            </a:extLst>
          </p:cNvPr>
          <p:cNvPicPr>
            <a:picLocks noChangeAspect="1"/>
          </p:cNvPicPr>
          <p:nvPr/>
        </p:nvPicPr>
        <p:blipFill>
          <a:blip r:embed="rId8"/>
          <a:stretch>
            <a:fillRect/>
          </a:stretch>
        </p:blipFill>
        <p:spPr>
          <a:xfrm>
            <a:off x="537992" y="5740804"/>
            <a:ext cx="1823553" cy="538777"/>
          </a:xfrm>
          <a:prstGeom prst="rect">
            <a:avLst/>
          </a:prstGeom>
        </p:spPr>
      </p:pic>
      <p:pic>
        <p:nvPicPr>
          <p:cNvPr id="28" name="Picture 27" descr="A close up of a logo&#10;&#10;Description automatically generated">
            <a:extLst>
              <a:ext uri="{FF2B5EF4-FFF2-40B4-BE49-F238E27FC236}">
                <a16:creationId xmlns:a16="http://schemas.microsoft.com/office/drawing/2014/main" id="{FE97522D-81BB-494B-89E1-6AAE38C4B818}"/>
              </a:ext>
            </a:extLst>
          </p:cNvPr>
          <p:cNvPicPr>
            <a:picLocks noChangeAspect="1"/>
          </p:cNvPicPr>
          <p:nvPr/>
        </p:nvPicPr>
        <p:blipFill>
          <a:blip r:embed="rId9"/>
          <a:stretch>
            <a:fillRect/>
          </a:stretch>
        </p:blipFill>
        <p:spPr>
          <a:xfrm>
            <a:off x="537992" y="6183042"/>
            <a:ext cx="1768294" cy="573314"/>
          </a:xfrm>
          <a:prstGeom prst="rect">
            <a:avLst/>
          </a:prstGeom>
        </p:spPr>
      </p:pic>
      <p:pic>
        <p:nvPicPr>
          <p:cNvPr id="29" name="Picture 28" descr="A person with collar shirt&#10;&#10;Description automatically generated">
            <a:extLst>
              <a:ext uri="{FF2B5EF4-FFF2-40B4-BE49-F238E27FC236}">
                <a16:creationId xmlns:a16="http://schemas.microsoft.com/office/drawing/2014/main" id="{DD925FEE-E1E0-8C4F-A9E1-468D8D35A188}"/>
              </a:ext>
            </a:extLst>
          </p:cNvPr>
          <p:cNvPicPr>
            <a:picLocks noChangeAspect="1"/>
          </p:cNvPicPr>
          <p:nvPr/>
        </p:nvPicPr>
        <p:blipFill>
          <a:blip r:embed="rId10"/>
          <a:stretch>
            <a:fillRect/>
          </a:stretch>
        </p:blipFill>
        <p:spPr>
          <a:xfrm>
            <a:off x="2237497" y="4695041"/>
            <a:ext cx="1708718" cy="586575"/>
          </a:xfrm>
          <a:prstGeom prst="rect">
            <a:avLst/>
          </a:prstGeom>
        </p:spPr>
      </p:pic>
      <p:pic>
        <p:nvPicPr>
          <p:cNvPr id="30" name="Picture 29" descr="A picture containing knife&#10;&#10;Description automatically generated">
            <a:extLst>
              <a:ext uri="{FF2B5EF4-FFF2-40B4-BE49-F238E27FC236}">
                <a16:creationId xmlns:a16="http://schemas.microsoft.com/office/drawing/2014/main" id="{CE7E81E3-540D-9F4B-A567-CE106A3F8643}"/>
              </a:ext>
            </a:extLst>
          </p:cNvPr>
          <p:cNvPicPr>
            <a:picLocks noChangeAspect="1"/>
          </p:cNvPicPr>
          <p:nvPr/>
        </p:nvPicPr>
        <p:blipFill>
          <a:blip r:embed="rId11"/>
          <a:stretch>
            <a:fillRect/>
          </a:stretch>
        </p:blipFill>
        <p:spPr>
          <a:xfrm>
            <a:off x="2292842" y="5210334"/>
            <a:ext cx="1892627" cy="510436"/>
          </a:xfrm>
          <a:prstGeom prst="rect">
            <a:avLst/>
          </a:prstGeom>
        </p:spPr>
      </p:pic>
      <p:pic>
        <p:nvPicPr>
          <p:cNvPr id="31" name="Picture 30" descr="A picture containing knife&#10;&#10;Description automatically generated">
            <a:extLst>
              <a:ext uri="{FF2B5EF4-FFF2-40B4-BE49-F238E27FC236}">
                <a16:creationId xmlns:a16="http://schemas.microsoft.com/office/drawing/2014/main" id="{C9F6C676-C239-404D-84CC-BDCF04DC6530}"/>
              </a:ext>
            </a:extLst>
          </p:cNvPr>
          <p:cNvPicPr>
            <a:picLocks noChangeAspect="1"/>
          </p:cNvPicPr>
          <p:nvPr/>
        </p:nvPicPr>
        <p:blipFill>
          <a:blip r:embed="rId12"/>
          <a:stretch>
            <a:fillRect/>
          </a:stretch>
        </p:blipFill>
        <p:spPr>
          <a:xfrm>
            <a:off x="2237497" y="6246881"/>
            <a:ext cx="1996238" cy="573314"/>
          </a:xfrm>
          <a:prstGeom prst="rect">
            <a:avLst/>
          </a:prstGeom>
        </p:spPr>
      </p:pic>
      <p:pic>
        <p:nvPicPr>
          <p:cNvPr id="32" name="Picture 31" descr="A close up of a logo&#10;&#10;Description automatically generated">
            <a:extLst>
              <a:ext uri="{FF2B5EF4-FFF2-40B4-BE49-F238E27FC236}">
                <a16:creationId xmlns:a16="http://schemas.microsoft.com/office/drawing/2014/main" id="{196B76A1-33BE-D743-B785-EFBEA4B76454}"/>
              </a:ext>
            </a:extLst>
          </p:cNvPr>
          <p:cNvPicPr>
            <a:picLocks noChangeAspect="1"/>
          </p:cNvPicPr>
          <p:nvPr/>
        </p:nvPicPr>
        <p:blipFill>
          <a:blip r:embed="rId13"/>
          <a:stretch>
            <a:fillRect/>
          </a:stretch>
        </p:blipFill>
        <p:spPr>
          <a:xfrm>
            <a:off x="2320480" y="5719054"/>
            <a:ext cx="1940979" cy="538777"/>
          </a:xfrm>
          <a:prstGeom prst="rect">
            <a:avLst/>
          </a:prstGeom>
        </p:spPr>
      </p:pic>
      <p:pic>
        <p:nvPicPr>
          <p:cNvPr id="33" name="Picture 32" descr="A picture containing knife&#10;&#10;Description automatically generated">
            <a:extLst>
              <a:ext uri="{FF2B5EF4-FFF2-40B4-BE49-F238E27FC236}">
                <a16:creationId xmlns:a16="http://schemas.microsoft.com/office/drawing/2014/main" id="{F7539945-55AB-7247-BDBF-F9AC80595877}"/>
              </a:ext>
            </a:extLst>
          </p:cNvPr>
          <p:cNvPicPr>
            <a:picLocks noChangeAspect="1"/>
          </p:cNvPicPr>
          <p:nvPr/>
        </p:nvPicPr>
        <p:blipFill>
          <a:blip r:embed="rId14"/>
          <a:stretch>
            <a:fillRect/>
          </a:stretch>
        </p:blipFill>
        <p:spPr>
          <a:xfrm>
            <a:off x="2295404" y="4318720"/>
            <a:ext cx="1851184" cy="497333"/>
          </a:xfrm>
          <a:prstGeom prst="rect">
            <a:avLst/>
          </a:prstGeom>
        </p:spPr>
      </p:pic>
      <p:pic>
        <p:nvPicPr>
          <p:cNvPr id="34" name="Picture 33" descr="A close up of a mans face&#10;&#10;Description automatically generated">
            <a:extLst>
              <a:ext uri="{FF2B5EF4-FFF2-40B4-BE49-F238E27FC236}">
                <a16:creationId xmlns:a16="http://schemas.microsoft.com/office/drawing/2014/main" id="{AC1A2257-946A-7B42-ACDD-1C1644C5F39F}"/>
              </a:ext>
            </a:extLst>
          </p:cNvPr>
          <p:cNvPicPr>
            <a:picLocks noChangeAspect="1"/>
          </p:cNvPicPr>
          <p:nvPr/>
        </p:nvPicPr>
        <p:blipFill>
          <a:blip r:embed="rId8"/>
          <a:stretch>
            <a:fillRect/>
          </a:stretch>
        </p:blipFill>
        <p:spPr>
          <a:xfrm>
            <a:off x="5056180" y="5850852"/>
            <a:ext cx="1823553" cy="538777"/>
          </a:xfrm>
          <a:prstGeom prst="rect">
            <a:avLst/>
          </a:prstGeom>
        </p:spPr>
      </p:pic>
      <p:pic>
        <p:nvPicPr>
          <p:cNvPr id="35" name="Picture 34" descr="A picture containing knife&#10;&#10;Description automatically generated">
            <a:extLst>
              <a:ext uri="{FF2B5EF4-FFF2-40B4-BE49-F238E27FC236}">
                <a16:creationId xmlns:a16="http://schemas.microsoft.com/office/drawing/2014/main" id="{2480CC7D-9A50-AD44-8B30-656983918F11}"/>
              </a:ext>
            </a:extLst>
          </p:cNvPr>
          <p:cNvPicPr>
            <a:picLocks noChangeAspect="1"/>
          </p:cNvPicPr>
          <p:nvPr/>
        </p:nvPicPr>
        <p:blipFill>
          <a:blip r:embed="rId11"/>
          <a:stretch>
            <a:fillRect/>
          </a:stretch>
        </p:blipFill>
        <p:spPr>
          <a:xfrm>
            <a:off x="5042365" y="5353519"/>
            <a:ext cx="1892627" cy="510436"/>
          </a:xfrm>
          <a:prstGeom prst="rect">
            <a:avLst/>
          </a:prstGeom>
        </p:spPr>
      </p:pic>
      <p:pic>
        <p:nvPicPr>
          <p:cNvPr id="36" name="Picture 35" descr="A picture containing knife&#10;&#10;Description automatically generated">
            <a:extLst>
              <a:ext uri="{FF2B5EF4-FFF2-40B4-BE49-F238E27FC236}">
                <a16:creationId xmlns:a16="http://schemas.microsoft.com/office/drawing/2014/main" id="{8B582003-65D0-E244-B999-E3C9CE77A617}"/>
              </a:ext>
            </a:extLst>
          </p:cNvPr>
          <p:cNvPicPr>
            <a:picLocks noChangeAspect="1"/>
          </p:cNvPicPr>
          <p:nvPr/>
        </p:nvPicPr>
        <p:blipFill>
          <a:blip r:embed="rId14"/>
          <a:stretch>
            <a:fillRect/>
          </a:stretch>
        </p:blipFill>
        <p:spPr>
          <a:xfrm>
            <a:off x="5042365" y="4916901"/>
            <a:ext cx="1851184" cy="497333"/>
          </a:xfrm>
          <a:prstGeom prst="rect">
            <a:avLst/>
          </a:prstGeom>
        </p:spPr>
      </p:pic>
      <p:pic>
        <p:nvPicPr>
          <p:cNvPr id="37" name="Picture 36" descr="A close up of a mans face&#10;&#10;Description automatically generated">
            <a:extLst>
              <a:ext uri="{FF2B5EF4-FFF2-40B4-BE49-F238E27FC236}">
                <a16:creationId xmlns:a16="http://schemas.microsoft.com/office/drawing/2014/main" id="{4CB15B93-A616-3E45-A3A5-7B8A129BBFDD}"/>
              </a:ext>
            </a:extLst>
          </p:cNvPr>
          <p:cNvPicPr>
            <a:picLocks noChangeAspect="1"/>
          </p:cNvPicPr>
          <p:nvPr/>
        </p:nvPicPr>
        <p:blipFill>
          <a:blip r:embed="rId8"/>
          <a:stretch>
            <a:fillRect/>
          </a:stretch>
        </p:blipFill>
        <p:spPr>
          <a:xfrm>
            <a:off x="9272580" y="5850852"/>
            <a:ext cx="1823553" cy="538777"/>
          </a:xfrm>
          <a:prstGeom prst="rect">
            <a:avLst/>
          </a:prstGeom>
        </p:spPr>
      </p:pic>
      <p:pic>
        <p:nvPicPr>
          <p:cNvPr id="38" name="Picture 37" descr="A picture containing knife&#10;&#10;Description automatically generated">
            <a:extLst>
              <a:ext uri="{FF2B5EF4-FFF2-40B4-BE49-F238E27FC236}">
                <a16:creationId xmlns:a16="http://schemas.microsoft.com/office/drawing/2014/main" id="{D84CAA85-14C5-E74E-9793-32C91FC7AAC9}"/>
              </a:ext>
            </a:extLst>
          </p:cNvPr>
          <p:cNvPicPr>
            <a:picLocks noChangeAspect="1"/>
          </p:cNvPicPr>
          <p:nvPr/>
        </p:nvPicPr>
        <p:blipFill>
          <a:blip r:embed="rId11"/>
          <a:stretch>
            <a:fillRect/>
          </a:stretch>
        </p:blipFill>
        <p:spPr>
          <a:xfrm>
            <a:off x="9258765" y="5353519"/>
            <a:ext cx="1892627" cy="510436"/>
          </a:xfrm>
          <a:prstGeom prst="rect">
            <a:avLst/>
          </a:prstGeom>
        </p:spPr>
      </p:pic>
      <p:pic>
        <p:nvPicPr>
          <p:cNvPr id="39" name="Picture 38" descr="A picture containing knife&#10;&#10;Description automatically generated">
            <a:extLst>
              <a:ext uri="{FF2B5EF4-FFF2-40B4-BE49-F238E27FC236}">
                <a16:creationId xmlns:a16="http://schemas.microsoft.com/office/drawing/2014/main" id="{1E9A3D64-1D14-6540-893B-6EF43EA0EB01}"/>
              </a:ext>
            </a:extLst>
          </p:cNvPr>
          <p:cNvPicPr>
            <a:picLocks noChangeAspect="1"/>
          </p:cNvPicPr>
          <p:nvPr/>
        </p:nvPicPr>
        <p:blipFill>
          <a:blip r:embed="rId14"/>
          <a:stretch>
            <a:fillRect/>
          </a:stretch>
        </p:blipFill>
        <p:spPr>
          <a:xfrm>
            <a:off x="9258765" y="4916901"/>
            <a:ext cx="1851184" cy="497333"/>
          </a:xfrm>
          <a:prstGeom prst="rect">
            <a:avLst/>
          </a:prstGeom>
        </p:spPr>
      </p:pic>
    </p:spTree>
    <p:extLst>
      <p:ext uri="{BB962C8B-B14F-4D97-AF65-F5344CB8AC3E}">
        <p14:creationId xmlns:p14="http://schemas.microsoft.com/office/powerpoint/2010/main" val="348593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a:bodyPr>
          <a:lstStyle/>
          <a:p>
            <a:r>
              <a:rPr lang="en-US" kern="1200" dirty="0">
                <a:solidFill>
                  <a:schemeClr val="tx1"/>
                </a:solidFill>
                <a:latin typeface="+mj-lt"/>
                <a:ea typeface="+mj-ea"/>
                <a:cs typeface="+mj-cs"/>
              </a:rPr>
              <a:t>Breaking up the work - Architecture</a:t>
            </a:r>
          </a:p>
        </p:txBody>
      </p:sp>
      <p:pic>
        <p:nvPicPr>
          <p:cNvPr id="9" name="Picture 8" descr="A screenshot of a cell phone&#10;&#10;Description automatically generated">
            <a:extLst>
              <a:ext uri="{FF2B5EF4-FFF2-40B4-BE49-F238E27FC236}">
                <a16:creationId xmlns:a16="http://schemas.microsoft.com/office/drawing/2014/main" id="{E18F6704-FBF9-DF44-A054-9A8607733245}"/>
              </a:ext>
            </a:extLst>
          </p:cNvPr>
          <p:cNvPicPr>
            <a:picLocks noChangeAspect="1"/>
          </p:cNvPicPr>
          <p:nvPr/>
        </p:nvPicPr>
        <p:blipFill>
          <a:blip r:embed="rId2"/>
          <a:stretch>
            <a:fillRect/>
          </a:stretch>
        </p:blipFill>
        <p:spPr>
          <a:xfrm>
            <a:off x="1103728" y="1508578"/>
            <a:ext cx="10477500" cy="3289300"/>
          </a:xfrm>
          <a:prstGeom prst="rect">
            <a:avLst/>
          </a:prstGeom>
        </p:spPr>
      </p:pic>
    </p:spTree>
    <p:extLst>
      <p:ext uri="{BB962C8B-B14F-4D97-AF65-F5344CB8AC3E}">
        <p14:creationId xmlns:p14="http://schemas.microsoft.com/office/powerpoint/2010/main" val="359664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200" y="64746"/>
            <a:ext cx="7143974" cy="1274780"/>
          </a:xfrm>
        </p:spPr>
        <p:txBody>
          <a:bodyPr vert="horz" lIns="91440" tIns="45720" rIns="91440" bIns="45720" rtlCol="0" anchor="ctr">
            <a:normAutofit/>
          </a:bodyPr>
          <a:lstStyle/>
          <a:p>
            <a:r>
              <a:rPr lang="en-US" kern="1200" dirty="0">
                <a:solidFill>
                  <a:schemeClr val="tx1"/>
                </a:solidFill>
                <a:latin typeface="+mj-lt"/>
                <a:ea typeface="+mj-ea"/>
                <a:cs typeface="+mj-cs"/>
              </a:rPr>
              <a:t>Breaking up the work – Data </a:t>
            </a:r>
          </a:p>
        </p:txBody>
      </p:sp>
      <p:pic>
        <p:nvPicPr>
          <p:cNvPr id="7" name="Picture 6" descr="A screenshot of a cell phone&#10;&#10;Description automatically generated">
            <a:extLst>
              <a:ext uri="{FF2B5EF4-FFF2-40B4-BE49-F238E27FC236}">
                <a16:creationId xmlns:a16="http://schemas.microsoft.com/office/drawing/2014/main" id="{E9C3E33D-F253-5D42-A58E-66509B34352C}"/>
              </a:ext>
            </a:extLst>
          </p:cNvPr>
          <p:cNvPicPr>
            <a:picLocks noChangeAspect="1"/>
          </p:cNvPicPr>
          <p:nvPr/>
        </p:nvPicPr>
        <p:blipFill>
          <a:blip r:embed="rId2"/>
          <a:stretch>
            <a:fillRect/>
          </a:stretch>
        </p:blipFill>
        <p:spPr>
          <a:xfrm>
            <a:off x="980141" y="1873572"/>
            <a:ext cx="10464800" cy="4368800"/>
          </a:xfrm>
          <a:prstGeom prst="rect">
            <a:avLst/>
          </a:prstGeom>
        </p:spPr>
      </p:pic>
    </p:spTree>
    <p:extLst>
      <p:ext uri="{BB962C8B-B14F-4D97-AF65-F5344CB8AC3E}">
        <p14:creationId xmlns:p14="http://schemas.microsoft.com/office/powerpoint/2010/main" val="321668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409440" y="1690737"/>
            <a:ext cx="3422331" cy="2024920"/>
          </a:xfrm>
        </p:spPr>
        <p:txBody>
          <a:bodyPr vert="horz" lIns="91440" tIns="45720" rIns="91440" bIns="45720" rtlCol="0" anchor="ctr">
            <a:normAutofit/>
          </a:bodyPr>
          <a:lstStyle/>
          <a:p>
            <a:r>
              <a:rPr lang="en-US" kern="1200" dirty="0">
                <a:solidFill>
                  <a:schemeClr val="tx1"/>
                </a:solidFill>
                <a:latin typeface="+mj-lt"/>
                <a:ea typeface="+mj-ea"/>
                <a:cs typeface="+mj-cs"/>
              </a:rPr>
              <a:t>Breaking up the work - Exchanges</a:t>
            </a:r>
          </a:p>
        </p:txBody>
      </p:sp>
      <p:sp>
        <p:nvSpPr>
          <p:cNvPr id="16" name="Content Placeholder 3">
            <a:extLst>
              <a:ext uri="{FF2B5EF4-FFF2-40B4-BE49-F238E27FC236}">
                <a16:creationId xmlns:a16="http://schemas.microsoft.com/office/drawing/2014/main" id="{04C47416-8A62-7D4D-8166-52BDA1A63BFC}"/>
              </a:ext>
            </a:extLst>
          </p:cNvPr>
          <p:cNvSpPr txBox="1">
            <a:spLocks/>
          </p:cNvSpPr>
          <p:nvPr/>
        </p:nvSpPr>
        <p:spPr>
          <a:xfrm>
            <a:off x="4615927" y="1349474"/>
            <a:ext cx="3604708" cy="702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Data</a:t>
            </a:r>
          </a:p>
        </p:txBody>
      </p:sp>
      <p:sp>
        <p:nvSpPr>
          <p:cNvPr id="18" name="Content Placeholder 3">
            <a:extLst>
              <a:ext uri="{FF2B5EF4-FFF2-40B4-BE49-F238E27FC236}">
                <a16:creationId xmlns:a16="http://schemas.microsoft.com/office/drawing/2014/main" id="{0A21F5AA-8A61-1440-8CEB-5760E6825913}"/>
              </a:ext>
            </a:extLst>
          </p:cNvPr>
          <p:cNvSpPr txBox="1">
            <a:spLocks/>
          </p:cNvSpPr>
          <p:nvPr/>
        </p:nvSpPr>
        <p:spPr>
          <a:xfrm>
            <a:off x="8393654" y="1339526"/>
            <a:ext cx="3604708" cy="702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Exchanges</a:t>
            </a:r>
          </a:p>
        </p:txBody>
      </p:sp>
      <p:pic>
        <p:nvPicPr>
          <p:cNvPr id="5" name="Picture 4" descr="A screenshot of a cell phone&#10;&#10;Description automatically generated">
            <a:extLst>
              <a:ext uri="{FF2B5EF4-FFF2-40B4-BE49-F238E27FC236}">
                <a16:creationId xmlns:a16="http://schemas.microsoft.com/office/drawing/2014/main" id="{DA733B86-279B-9646-B40F-EECF04201DDC}"/>
              </a:ext>
            </a:extLst>
          </p:cNvPr>
          <p:cNvPicPr>
            <a:picLocks noChangeAspect="1"/>
          </p:cNvPicPr>
          <p:nvPr/>
        </p:nvPicPr>
        <p:blipFill>
          <a:blip r:embed="rId2"/>
          <a:stretch>
            <a:fillRect/>
          </a:stretch>
        </p:blipFill>
        <p:spPr>
          <a:xfrm>
            <a:off x="4509726" y="0"/>
            <a:ext cx="7272834" cy="6858000"/>
          </a:xfrm>
          <a:prstGeom prst="rect">
            <a:avLst/>
          </a:prstGeom>
        </p:spPr>
      </p:pic>
    </p:spTree>
    <p:extLst>
      <p:ext uri="{BB962C8B-B14F-4D97-AF65-F5344CB8AC3E}">
        <p14:creationId xmlns:p14="http://schemas.microsoft.com/office/powerpoint/2010/main" val="154776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a:bodyPr>
          <a:lstStyle/>
          <a:p>
            <a:r>
              <a:rPr lang="en-US" kern="1200" dirty="0">
                <a:solidFill>
                  <a:schemeClr val="tx1"/>
                </a:solidFill>
                <a:latin typeface="+mj-lt"/>
                <a:ea typeface="+mj-ea"/>
                <a:cs typeface="+mj-cs"/>
              </a:rPr>
              <a:t>Architecture - Exchanges</a:t>
            </a:r>
          </a:p>
        </p:txBody>
      </p:sp>
      <p:pic>
        <p:nvPicPr>
          <p:cNvPr id="4" name="Picture 3" descr="A screenshot of a cell phone&#10;&#10;Description automatically generated">
            <a:extLst>
              <a:ext uri="{FF2B5EF4-FFF2-40B4-BE49-F238E27FC236}">
                <a16:creationId xmlns:a16="http://schemas.microsoft.com/office/drawing/2014/main" id="{0FE685B3-7836-9440-AD0F-28FB65237FA2}"/>
              </a:ext>
            </a:extLst>
          </p:cNvPr>
          <p:cNvPicPr>
            <a:picLocks noChangeAspect="1"/>
          </p:cNvPicPr>
          <p:nvPr/>
        </p:nvPicPr>
        <p:blipFill>
          <a:blip r:embed="rId2"/>
          <a:stretch>
            <a:fillRect/>
          </a:stretch>
        </p:blipFill>
        <p:spPr>
          <a:xfrm>
            <a:off x="1536700" y="1664372"/>
            <a:ext cx="9118600" cy="3873500"/>
          </a:xfrm>
          <a:prstGeom prst="rect">
            <a:avLst/>
          </a:prstGeom>
        </p:spPr>
      </p:pic>
    </p:spTree>
    <p:extLst>
      <p:ext uri="{BB962C8B-B14F-4D97-AF65-F5344CB8AC3E}">
        <p14:creationId xmlns:p14="http://schemas.microsoft.com/office/powerpoint/2010/main" val="416986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a:bodyPr>
          <a:lstStyle/>
          <a:p>
            <a:r>
              <a:rPr lang="en-US" kern="1200" dirty="0">
                <a:solidFill>
                  <a:schemeClr val="tx1"/>
                </a:solidFill>
                <a:latin typeface="+mj-lt"/>
                <a:ea typeface="+mj-ea"/>
                <a:cs typeface="+mj-cs"/>
              </a:rPr>
              <a:t>Architecture – Exchanges … Visual</a:t>
            </a:r>
          </a:p>
        </p:txBody>
      </p:sp>
      <p:sp>
        <p:nvSpPr>
          <p:cNvPr id="3" name="Rounded Rectangle 2">
            <a:extLst>
              <a:ext uri="{FF2B5EF4-FFF2-40B4-BE49-F238E27FC236}">
                <a16:creationId xmlns:a16="http://schemas.microsoft.com/office/drawing/2014/main" id="{A79F6418-2A01-A14E-8263-796255A1A374}"/>
              </a:ext>
            </a:extLst>
          </p:cNvPr>
          <p:cNvSpPr/>
          <p:nvPr/>
        </p:nvSpPr>
        <p:spPr>
          <a:xfrm>
            <a:off x="881230" y="1269404"/>
            <a:ext cx="3076687" cy="4593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Provider</a:t>
            </a:r>
          </a:p>
          <a:p>
            <a:r>
              <a:rPr lang="en-GB" dirty="0"/>
              <a:t>(e.g. SIS)   </a:t>
            </a:r>
          </a:p>
        </p:txBody>
      </p:sp>
      <p:sp>
        <p:nvSpPr>
          <p:cNvPr id="5" name="Rectangle 4">
            <a:extLst>
              <a:ext uri="{FF2B5EF4-FFF2-40B4-BE49-F238E27FC236}">
                <a16:creationId xmlns:a16="http://schemas.microsoft.com/office/drawing/2014/main" id="{47A4AB96-FDED-5741-BC32-C4DE1FF22C5A}"/>
              </a:ext>
            </a:extLst>
          </p:cNvPr>
          <p:cNvSpPr/>
          <p:nvPr/>
        </p:nvSpPr>
        <p:spPr>
          <a:xfrm>
            <a:off x="3442447" y="2302138"/>
            <a:ext cx="1807285" cy="5916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Web-Hook API</a:t>
            </a:r>
          </a:p>
        </p:txBody>
      </p:sp>
      <p:sp>
        <p:nvSpPr>
          <p:cNvPr id="6" name="Rectangle 5">
            <a:extLst>
              <a:ext uri="{FF2B5EF4-FFF2-40B4-BE49-F238E27FC236}">
                <a16:creationId xmlns:a16="http://schemas.microsoft.com/office/drawing/2014/main" id="{F27D9777-886C-0444-905A-695015D88371}"/>
              </a:ext>
            </a:extLst>
          </p:cNvPr>
          <p:cNvSpPr/>
          <p:nvPr/>
        </p:nvSpPr>
        <p:spPr>
          <a:xfrm>
            <a:off x="3442447" y="1489936"/>
            <a:ext cx="1807285" cy="59167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[Security/Setup]</a:t>
            </a:r>
          </a:p>
        </p:txBody>
      </p:sp>
      <p:sp>
        <p:nvSpPr>
          <p:cNvPr id="7" name="Rectangle 6">
            <a:extLst>
              <a:ext uri="{FF2B5EF4-FFF2-40B4-BE49-F238E27FC236}">
                <a16:creationId xmlns:a16="http://schemas.microsoft.com/office/drawing/2014/main" id="{C6F51194-07EC-CE45-B7A0-72431890BA39}"/>
              </a:ext>
            </a:extLst>
          </p:cNvPr>
          <p:cNvSpPr/>
          <p:nvPr/>
        </p:nvSpPr>
        <p:spPr>
          <a:xfrm>
            <a:off x="3442446" y="3806627"/>
            <a:ext cx="1807285" cy="59167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Event API</a:t>
            </a:r>
          </a:p>
        </p:txBody>
      </p:sp>
      <p:sp>
        <p:nvSpPr>
          <p:cNvPr id="8" name="Rectangle 7">
            <a:extLst>
              <a:ext uri="{FF2B5EF4-FFF2-40B4-BE49-F238E27FC236}">
                <a16:creationId xmlns:a16="http://schemas.microsoft.com/office/drawing/2014/main" id="{C84DD192-27AC-8341-9C7F-C2AA12ECAA43}"/>
              </a:ext>
            </a:extLst>
          </p:cNvPr>
          <p:cNvSpPr/>
          <p:nvPr/>
        </p:nvSpPr>
        <p:spPr>
          <a:xfrm>
            <a:off x="3442446" y="4726409"/>
            <a:ext cx="1807285" cy="4251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Entity API 1</a:t>
            </a:r>
          </a:p>
        </p:txBody>
      </p:sp>
      <p:sp>
        <p:nvSpPr>
          <p:cNvPr id="9" name="Rectangle 8">
            <a:extLst>
              <a:ext uri="{FF2B5EF4-FFF2-40B4-BE49-F238E27FC236}">
                <a16:creationId xmlns:a16="http://schemas.microsoft.com/office/drawing/2014/main" id="{71801E6D-89CB-784C-B3A3-2C5BC9FD42D4}"/>
              </a:ext>
            </a:extLst>
          </p:cNvPr>
          <p:cNvSpPr/>
          <p:nvPr/>
        </p:nvSpPr>
        <p:spPr>
          <a:xfrm>
            <a:off x="3442447" y="5167277"/>
            <a:ext cx="1807285" cy="4251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Entity API … N</a:t>
            </a:r>
          </a:p>
        </p:txBody>
      </p:sp>
      <p:sp>
        <p:nvSpPr>
          <p:cNvPr id="10" name="Rounded Rectangle 9">
            <a:extLst>
              <a:ext uri="{FF2B5EF4-FFF2-40B4-BE49-F238E27FC236}">
                <a16:creationId xmlns:a16="http://schemas.microsoft.com/office/drawing/2014/main" id="{3426F89B-F007-904E-B9AD-C8FBF157B832}"/>
              </a:ext>
            </a:extLst>
          </p:cNvPr>
          <p:cNvSpPr/>
          <p:nvPr/>
        </p:nvSpPr>
        <p:spPr>
          <a:xfrm>
            <a:off x="8553225" y="1253267"/>
            <a:ext cx="3076687" cy="459351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Subscriber</a:t>
            </a:r>
          </a:p>
        </p:txBody>
      </p:sp>
      <p:sp>
        <p:nvSpPr>
          <p:cNvPr id="11" name="Rectangle 10">
            <a:extLst>
              <a:ext uri="{FF2B5EF4-FFF2-40B4-BE49-F238E27FC236}">
                <a16:creationId xmlns:a16="http://schemas.microsoft.com/office/drawing/2014/main" id="{D25B48FA-C9D5-F147-9A22-F0E15FEDF5B9}"/>
              </a:ext>
            </a:extLst>
          </p:cNvPr>
          <p:cNvSpPr/>
          <p:nvPr/>
        </p:nvSpPr>
        <p:spPr>
          <a:xfrm>
            <a:off x="7261410" y="3001390"/>
            <a:ext cx="2195457" cy="5916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Web-Hook Receiver</a:t>
            </a:r>
          </a:p>
        </p:txBody>
      </p:sp>
      <p:sp>
        <p:nvSpPr>
          <p:cNvPr id="15" name="Snip Single Corner of Rectangle 14">
            <a:extLst>
              <a:ext uri="{FF2B5EF4-FFF2-40B4-BE49-F238E27FC236}">
                <a16:creationId xmlns:a16="http://schemas.microsoft.com/office/drawing/2014/main" id="{3D1EFA13-5B4A-AC45-8804-368EB735F770}"/>
              </a:ext>
            </a:extLst>
          </p:cNvPr>
          <p:cNvSpPr/>
          <p:nvPr/>
        </p:nvSpPr>
        <p:spPr>
          <a:xfrm>
            <a:off x="2150631" y="2673273"/>
            <a:ext cx="670564" cy="591670"/>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Event</a:t>
            </a:r>
          </a:p>
        </p:txBody>
      </p:sp>
      <p:sp>
        <p:nvSpPr>
          <p:cNvPr id="16" name="Snip Single Corner of Rectangle 15">
            <a:extLst>
              <a:ext uri="{FF2B5EF4-FFF2-40B4-BE49-F238E27FC236}">
                <a16:creationId xmlns:a16="http://schemas.microsoft.com/office/drawing/2014/main" id="{F1900DA2-C37C-4A4A-975D-183870F730E0}"/>
              </a:ext>
            </a:extLst>
          </p:cNvPr>
          <p:cNvSpPr/>
          <p:nvPr/>
        </p:nvSpPr>
        <p:spPr>
          <a:xfrm>
            <a:off x="2155118" y="3254186"/>
            <a:ext cx="670564" cy="591670"/>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Event</a:t>
            </a:r>
          </a:p>
        </p:txBody>
      </p:sp>
      <p:sp>
        <p:nvSpPr>
          <p:cNvPr id="17" name="Snip Single Corner of Rectangle 16">
            <a:extLst>
              <a:ext uri="{FF2B5EF4-FFF2-40B4-BE49-F238E27FC236}">
                <a16:creationId xmlns:a16="http://schemas.microsoft.com/office/drawing/2014/main" id="{FBFA18A2-E327-9545-94A0-FF47D61803AE}"/>
              </a:ext>
            </a:extLst>
          </p:cNvPr>
          <p:cNvSpPr/>
          <p:nvPr/>
        </p:nvSpPr>
        <p:spPr>
          <a:xfrm>
            <a:off x="2150631" y="3845854"/>
            <a:ext cx="670564" cy="591670"/>
          </a:xfrm>
          <a:prstGeom prst="snip1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rPr>
              <a:t>Event</a:t>
            </a:r>
          </a:p>
        </p:txBody>
      </p:sp>
      <p:cxnSp>
        <p:nvCxnSpPr>
          <p:cNvPr id="19" name="Straight Arrow Connector 18">
            <a:extLst>
              <a:ext uri="{FF2B5EF4-FFF2-40B4-BE49-F238E27FC236}">
                <a16:creationId xmlns:a16="http://schemas.microsoft.com/office/drawing/2014/main" id="{11E81D8A-6C08-BC4A-86DC-0F53538D9CB5}"/>
              </a:ext>
            </a:extLst>
          </p:cNvPr>
          <p:cNvCxnSpPr/>
          <p:nvPr/>
        </p:nvCxnSpPr>
        <p:spPr>
          <a:xfrm flipH="1">
            <a:off x="5249731" y="2614115"/>
            <a:ext cx="330349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06B31CB-09DA-3D4B-8977-8652C98B9790}"/>
              </a:ext>
            </a:extLst>
          </p:cNvPr>
          <p:cNvSpPr txBox="1"/>
          <p:nvPr/>
        </p:nvSpPr>
        <p:spPr>
          <a:xfrm>
            <a:off x="5813615" y="2030958"/>
            <a:ext cx="2506532" cy="584775"/>
          </a:xfrm>
          <a:prstGeom prst="rect">
            <a:avLst/>
          </a:prstGeom>
          <a:noFill/>
        </p:spPr>
        <p:txBody>
          <a:bodyPr wrap="square" rtlCol="0">
            <a:spAutoFit/>
          </a:bodyPr>
          <a:lstStyle/>
          <a:p>
            <a:pPr algn="ctr"/>
            <a:r>
              <a:rPr lang="en-GB" sz="1600" dirty="0"/>
              <a:t>Registration of Web–Hook Receiver</a:t>
            </a:r>
          </a:p>
        </p:txBody>
      </p:sp>
      <p:cxnSp>
        <p:nvCxnSpPr>
          <p:cNvPr id="21" name="Straight Arrow Connector 20">
            <a:extLst>
              <a:ext uri="{FF2B5EF4-FFF2-40B4-BE49-F238E27FC236}">
                <a16:creationId xmlns:a16="http://schemas.microsoft.com/office/drawing/2014/main" id="{BE026282-2731-BE4F-8B2A-074452E9FAB5}"/>
              </a:ext>
            </a:extLst>
          </p:cNvPr>
          <p:cNvCxnSpPr>
            <a:cxnSpLocks/>
            <a:endCxn id="11" idx="1"/>
          </p:cNvCxnSpPr>
          <p:nvPr/>
        </p:nvCxnSpPr>
        <p:spPr>
          <a:xfrm>
            <a:off x="3957917" y="3297225"/>
            <a:ext cx="330349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6DE2C87-4511-9446-9E67-29CBF164EB06}"/>
              </a:ext>
            </a:extLst>
          </p:cNvPr>
          <p:cNvSpPr txBox="1"/>
          <p:nvPr/>
        </p:nvSpPr>
        <p:spPr>
          <a:xfrm>
            <a:off x="4610544" y="3004837"/>
            <a:ext cx="2506532" cy="338554"/>
          </a:xfrm>
          <a:prstGeom prst="rect">
            <a:avLst/>
          </a:prstGeom>
          <a:noFill/>
        </p:spPr>
        <p:txBody>
          <a:bodyPr wrap="square" rtlCol="0">
            <a:spAutoFit/>
          </a:bodyPr>
          <a:lstStyle/>
          <a:p>
            <a:pPr algn="ctr"/>
            <a:r>
              <a:rPr lang="en-GB" sz="1600" dirty="0"/>
              <a:t>POST of Event data</a:t>
            </a:r>
          </a:p>
        </p:txBody>
      </p:sp>
      <p:cxnSp>
        <p:nvCxnSpPr>
          <p:cNvPr id="25" name="Straight Arrow Connector 24">
            <a:extLst>
              <a:ext uri="{FF2B5EF4-FFF2-40B4-BE49-F238E27FC236}">
                <a16:creationId xmlns:a16="http://schemas.microsoft.com/office/drawing/2014/main" id="{EE349205-AD45-DF44-B106-DEFEBD70932B}"/>
              </a:ext>
            </a:extLst>
          </p:cNvPr>
          <p:cNvCxnSpPr>
            <a:cxnSpLocks/>
            <a:endCxn id="7" idx="3"/>
          </p:cNvCxnSpPr>
          <p:nvPr/>
        </p:nvCxnSpPr>
        <p:spPr>
          <a:xfrm flipH="1">
            <a:off x="5249731" y="4102461"/>
            <a:ext cx="3442448"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17EE5F6-5A22-C34D-97B6-42FA38B9B351}"/>
              </a:ext>
            </a:extLst>
          </p:cNvPr>
          <p:cNvSpPr txBox="1"/>
          <p:nvPr/>
        </p:nvSpPr>
        <p:spPr>
          <a:xfrm>
            <a:off x="5813615" y="3729164"/>
            <a:ext cx="2506532" cy="338554"/>
          </a:xfrm>
          <a:prstGeom prst="rect">
            <a:avLst/>
          </a:prstGeom>
          <a:noFill/>
        </p:spPr>
        <p:txBody>
          <a:bodyPr wrap="square" rtlCol="0">
            <a:spAutoFit/>
          </a:bodyPr>
          <a:lstStyle/>
          <a:p>
            <a:pPr algn="ctr"/>
            <a:r>
              <a:rPr lang="en-GB" sz="1600" dirty="0"/>
              <a:t>Query past events</a:t>
            </a:r>
          </a:p>
        </p:txBody>
      </p:sp>
      <p:cxnSp>
        <p:nvCxnSpPr>
          <p:cNvPr id="29" name="Straight Arrow Connector 28">
            <a:extLst>
              <a:ext uri="{FF2B5EF4-FFF2-40B4-BE49-F238E27FC236}">
                <a16:creationId xmlns:a16="http://schemas.microsoft.com/office/drawing/2014/main" id="{4D5CC855-49DB-D741-A18D-3BEAAE2936A2}"/>
              </a:ext>
            </a:extLst>
          </p:cNvPr>
          <p:cNvCxnSpPr>
            <a:cxnSpLocks/>
          </p:cNvCxnSpPr>
          <p:nvPr/>
        </p:nvCxnSpPr>
        <p:spPr>
          <a:xfrm flipH="1">
            <a:off x="5249731" y="4974621"/>
            <a:ext cx="3442448"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945E5A-6CB1-B546-84C6-89D9F3EB1A34}"/>
              </a:ext>
            </a:extLst>
          </p:cNvPr>
          <p:cNvSpPr txBox="1"/>
          <p:nvPr/>
        </p:nvSpPr>
        <p:spPr>
          <a:xfrm>
            <a:off x="5815403" y="4598284"/>
            <a:ext cx="2506532" cy="338554"/>
          </a:xfrm>
          <a:prstGeom prst="rect">
            <a:avLst/>
          </a:prstGeom>
          <a:noFill/>
        </p:spPr>
        <p:txBody>
          <a:bodyPr wrap="square" rtlCol="0">
            <a:spAutoFit/>
          </a:bodyPr>
          <a:lstStyle/>
          <a:p>
            <a:pPr algn="ctr"/>
            <a:r>
              <a:rPr lang="en-GB" sz="1600" dirty="0"/>
              <a:t>Get specific data entities</a:t>
            </a:r>
          </a:p>
        </p:txBody>
      </p:sp>
      <p:cxnSp>
        <p:nvCxnSpPr>
          <p:cNvPr id="31" name="Straight Arrow Connector 30">
            <a:extLst>
              <a:ext uri="{FF2B5EF4-FFF2-40B4-BE49-F238E27FC236}">
                <a16:creationId xmlns:a16="http://schemas.microsoft.com/office/drawing/2014/main" id="{94DB1BDE-481E-CE43-BC36-7814E49EBBA2}"/>
              </a:ext>
            </a:extLst>
          </p:cNvPr>
          <p:cNvCxnSpPr>
            <a:cxnSpLocks/>
          </p:cNvCxnSpPr>
          <p:nvPr/>
        </p:nvCxnSpPr>
        <p:spPr>
          <a:xfrm flipH="1">
            <a:off x="5249731" y="5399748"/>
            <a:ext cx="3442448"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1F98A13C-F36D-204E-8A15-33F87F9194F5}"/>
              </a:ext>
            </a:extLst>
          </p:cNvPr>
          <p:cNvCxnSpPr>
            <a:stCxn id="15" idx="0"/>
          </p:cNvCxnSpPr>
          <p:nvPr/>
        </p:nvCxnSpPr>
        <p:spPr>
          <a:xfrm>
            <a:off x="2821195" y="2969108"/>
            <a:ext cx="1136722" cy="317359"/>
          </a:xfrm>
          <a:prstGeom prst="curvedConnector3">
            <a:avLst/>
          </a:prstGeom>
          <a:ln w="1905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B11478DA-E163-5B4E-B731-4F88A72F27FD}"/>
              </a:ext>
            </a:extLst>
          </p:cNvPr>
          <p:cNvCxnSpPr>
            <a:cxnSpLocks/>
            <a:stCxn id="16" idx="0"/>
          </p:cNvCxnSpPr>
          <p:nvPr/>
        </p:nvCxnSpPr>
        <p:spPr>
          <a:xfrm flipV="1">
            <a:off x="2825682" y="3275710"/>
            <a:ext cx="1132235" cy="274311"/>
          </a:xfrm>
          <a:prstGeom prst="curvedConnector3">
            <a:avLst/>
          </a:prstGeom>
          <a:ln w="1905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F7D8F561-9954-7E46-91A6-38C820889CFB}"/>
              </a:ext>
            </a:extLst>
          </p:cNvPr>
          <p:cNvCxnSpPr>
            <a:cxnSpLocks/>
            <a:stCxn id="17" idx="0"/>
          </p:cNvCxnSpPr>
          <p:nvPr/>
        </p:nvCxnSpPr>
        <p:spPr>
          <a:xfrm flipV="1">
            <a:off x="2821195" y="3287358"/>
            <a:ext cx="1136722" cy="854331"/>
          </a:xfrm>
          <a:prstGeom prst="curvedConnector3">
            <a:avLst/>
          </a:prstGeom>
          <a:ln w="19050">
            <a:solidFill>
              <a:schemeClr val="bg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F94B5E90-5328-444A-ADF6-754B539E77D3}"/>
              </a:ext>
            </a:extLst>
          </p:cNvPr>
          <p:cNvCxnSpPr>
            <a:cxnSpLocks/>
            <a:stCxn id="7" idx="1"/>
            <a:endCxn id="17" idx="1"/>
          </p:cNvCxnSpPr>
          <p:nvPr/>
        </p:nvCxnSpPr>
        <p:spPr>
          <a:xfrm rot="10800000" flipV="1">
            <a:off x="2485914" y="4102462"/>
            <a:ext cx="956533" cy="335062"/>
          </a:xfrm>
          <a:prstGeom prst="curvedConnector4">
            <a:avLst>
              <a:gd name="adj1" fmla="val 32474"/>
              <a:gd name="adj2" fmla="val 168226"/>
            </a:avLst>
          </a:prstGeom>
          <a:ln w="19050">
            <a:solidFill>
              <a:schemeClr val="bg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448F603-0871-B94D-B898-5587A0B6A774}"/>
              </a:ext>
            </a:extLst>
          </p:cNvPr>
          <p:cNvSpPr txBox="1"/>
          <p:nvPr/>
        </p:nvSpPr>
        <p:spPr>
          <a:xfrm>
            <a:off x="3813274" y="5638371"/>
            <a:ext cx="797270" cy="276999"/>
          </a:xfrm>
          <a:prstGeom prst="rect">
            <a:avLst/>
          </a:prstGeom>
          <a:noFill/>
        </p:spPr>
        <p:txBody>
          <a:bodyPr wrap="none" rtlCol="0">
            <a:spAutoFit/>
          </a:bodyPr>
          <a:lstStyle/>
          <a:p>
            <a:r>
              <a:rPr lang="en-GB" sz="1200" b="1" dirty="0"/>
              <a:t>All HTTPS</a:t>
            </a:r>
          </a:p>
        </p:txBody>
      </p:sp>
      <p:sp>
        <p:nvSpPr>
          <p:cNvPr id="50" name="TextBox 49">
            <a:extLst>
              <a:ext uri="{FF2B5EF4-FFF2-40B4-BE49-F238E27FC236}">
                <a16:creationId xmlns:a16="http://schemas.microsoft.com/office/drawing/2014/main" id="{47EF2B41-39E9-174F-8414-A01404786A83}"/>
              </a:ext>
            </a:extLst>
          </p:cNvPr>
          <p:cNvSpPr txBox="1"/>
          <p:nvPr/>
        </p:nvSpPr>
        <p:spPr>
          <a:xfrm>
            <a:off x="7894909" y="5585920"/>
            <a:ext cx="797270" cy="276999"/>
          </a:xfrm>
          <a:prstGeom prst="rect">
            <a:avLst/>
          </a:prstGeom>
          <a:noFill/>
        </p:spPr>
        <p:txBody>
          <a:bodyPr wrap="none" rtlCol="0">
            <a:spAutoFit/>
          </a:bodyPr>
          <a:lstStyle/>
          <a:p>
            <a:r>
              <a:rPr lang="en-GB" sz="1200" b="1" dirty="0"/>
              <a:t>All HTTPS</a:t>
            </a:r>
          </a:p>
        </p:txBody>
      </p:sp>
    </p:spTree>
    <p:extLst>
      <p:ext uri="{BB962C8B-B14F-4D97-AF65-F5344CB8AC3E}">
        <p14:creationId xmlns:p14="http://schemas.microsoft.com/office/powerpoint/2010/main" val="930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6606-1981-3440-899F-8350A5E4F8F3}"/>
              </a:ext>
            </a:extLst>
          </p:cNvPr>
          <p:cNvSpPr>
            <a:spLocks noGrp="1"/>
          </p:cNvSpPr>
          <p:nvPr>
            <p:ph type="title"/>
          </p:nvPr>
        </p:nvSpPr>
        <p:spPr>
          <a:xfrm>
            <a:off x="838199" y="64746"/>
            <a:ext cx="10294257" cy="1274780"/>
          </a:xfrm>
        </p:spPr>
        <p:txBody>
          <a:bodyPr vert="horz" lIns="91440" tIns="45720" rIns="91440" bIns="45720" rtlCol="0" anchor="ctr">
            <a:normAutofit fontScale="90000"/>
          </a:bodyPr>
          <a:lstStyle/>
          <a:p>
            <a:r>
              <a:rPr lang="en-US" kern="1200" dirty="0">
                <a:solidFill>
                  <a:schemeClr val="tx1"/>
                </a:solidFill>
                <a:latin typeface="+mj-lt"/>
                <a:ea typeface="+mj-ea"/>
                <a:cs typeface="+mj-cs"/>
              </a:rPr>
              <a:t>Architecture – Exchanges – Why is this better?</a:t>
            </a:r>
          </a:p>
        </p:txBody>
      </p:sp>
      <p:sp>
        <p:nvSpPr>
          <p:cNvPr id="3" name="TextBox 2">
            <a:extLst>
              <a:ext uri="{FF2B5EF4-FFF2-40B4-BE49-F238E27FC236}">
                <a16:creationId xmlns:a16="http://schemas.microsoft.com/office/drawing/2014/main" id="{60323393-88DE-374E-9981-14DDD055C297}"/>
              </a:ext>
            </a:extLst>
          </p:cNvPr>
          <p:cNvSpPr txBox="1"/>
          <p:nvPr/>
        </p:nvSpPr>
        <p:spPr>
          <a:xfrm>
            <a:off x="838199" y="1081341"/>
            <a:ext cx="10833849" cy="5632311"/>
          </a:xfrm>
          <a:prstGeom prst="rect">
            <a:avLst/>
          </a:prstGeom>
          <a:noFill/>
        </p:spPr>
        <p:txBody>
          <a:bodyPr wrap="square" rtlCol="0">
            <a:spAutoFit/>
          </a:bodyPr>
          <a:lstStyle/>
          <a:p>
            <a:pPr marL="285750" indent="-285750">
              <a:buFont typeface="Arial" panose="020B0604020202020204" pitchFamily="34" charset="0"/>
              <a:buChar char="•"/>
            </a:pPr>
            <a:r>
              <a:rPr lang="en-GB" sz="2000" dirty="0"/>
              <a:t>Approach is modern with simple technology</a:t>
            </a:r>
          </a:p>
          <a:p>
            <a:pPr marL="285750" indent="-285750">
              <a:buFont typeface="Arial" panose="020B0604020202020204" pitchFamily="34" charset="0"/>
              <a:buChar char="•"/>
            </a:pPr>
            <a:r>
              <a:rPr lang="en-GB" sz="2000" dirty="0"/>
              <a:t>Subscribers can choose how they want to receive the data with any combination of:</a:t>
            </a:r>
          </a:p>
          <a:p>
            <a:pPr marL="742950" lvl="1" indent="-285750">
              <a:buFont typeface="Arial" panose="020B0604020202020204" pitchFamily="34" charset="0"/>
              <a:buChar char="•"/>
            </a:pPr>
            <a:r>
              <a:rPr lang="en-GB" sz="2000" b="1" dirty="0"/>
              <a:t>Real time </a:t>
            </a:r>
            <a:r>
              <a:rPr lang="en-GB" sz="2000" dirty="0"/>
              <a:t>via web-hook</a:t>
            </a:r>
          </a:p>
          <a:p>
            <a:pPr marL="742950" lvl="1" indent="-285750">
              <a:buFont typeface="Arial" panose="020B0604020202020204" pitchFamily="34" charset="0"/>
              <a:buChar char="•"/>
            </a:pPr>
            <a:r>
              <a:rPr lang="en-GB" sz="2000" b="1" dirty="0"/>
              <a:t>Poll</a:t>
            </a:r>
            <a:r>
              <a:rPr lang="en-GB" sz="2000" dirty="0"/>
              <a:t> for changed data via the event API</a:t>
            </a:r>
          </a:p>
          <a:p>
            <a:pPr marL="742950" lvl="1" indent="-285750">
              <a:buFont typeface="Arial" panose="020B0604020202020204" pitchFamily="34" charset="0"/>
              <a:buChar char="•"/>
            </a:pPr>
            <a:r>
              <a:rPr lang="en-GB" sz="2000" b="1" dirty="0"/>
              <a:t>Request</a:t>
            </a:r>
            <a:r>
              <a:rPr lang="en-GB" sz="2000" dirty="0"/>
              <a:t> specific entities on demand</a:t>
            </a:r>
          </a:p>
          <a:p>
            <a:pPr marL="285750" indent="-285750">
              <a:buFont typeface="Arial" panose="020B0604020202020204" pitchFamily="34" charset="0"/>
              <a:buChar char="•"/>
            </a:pPr>
            <a:r>
              <a:rPr lang="en-GB" sz="2000" dirty="0"/>
              <a:t>The real time approach allows us to spread the data exchange load across the day, no longer costly loads over night.</a:t>
            </a:r>
          </a:p>
          <a:p>
            <a:pPr marL="285750" indent="-285750">
              <a:buFont typeface="Arial" panose="020B0604020202020204" pitchFamily="34" charset="0"/>
              <a:buChar char="•"/>
            </a:pPr>
            <a:r>
              <a:rPr lang="en-GB" sz="2000" dirty="0"/>
              <a:t>Designed for reliability; you can always ask for data you have missed (if your platform was down), or in the case of inconsistent data ask the provider for it directly. </a:t>
            </a:r>
          </a:p>
          <a:p>
            <a:pPr marL="285750" indent="-285750">
              <a:buFont typeface="Arial" panose="020B0604020202020204" pitchFamily="34" charset="0"/>
              <a:buChar char="•"/>
            </a:pPr>
            <a:r>
              <a:rPr lang="en-GB" sz="2000" dirty="0"/>
              <a:t>Assumption is that subscribers cache data for performance and resilience (if provider is down), however providers will likely rate limit Entity API’s to avoid direct coupling (e.g. a LA calling the MP on every student login)</a:t>
            </a:r>
          </a:p>
          <a:p>
            <a:pPr marL="285750" indent="-285750">
              <a:buFont typeface="Arial" panose="020B0604020202020204" pitchFamily="34" charset="0"/>
              <a:buChar char="•"/>
            </a:pPr>
            <a:r>
              <a:rPr lang="en-GB" sz="2000" dirty="0"/>
              <a:t>For sensitive data the event can should only a notification of what happened, requiring the subscriber to call back and ask for it.  This ensures that no data can be pushed to a participant who shouldn’t have it – provider (school) always in control.</a:t>
            </a:r>
          </a:p>
          <a:p>
            <a:pPr marL="285750" indent="-285750">
              <a:buFont typeface="Arial" panose="020B0604020202020204" pitchFamily="34" charset="0"/>
              <a:buChar char="•"/>
            </a:pPr>
            <a:r>
              <a:rPr lang="en-GB" sz="2000" dirty="0"/>
              <a:t>Providers can limit access to specific data entities (e.g. fields on a user object – like address data) via </a:t>
            </a:r>
            <a:r>
              <a:rPr lang="en-GB" sz="2000" dirty="0" err="1"/>
              <a:t>Oauth</a:t>
            </a:r>
            <a:r>
              <a:rPr lang="en-GB" sz="2000" dirty="0"/>
              <a:t> scopes that need to be approved when the connection is made between subscriber and provider – very fine grained control possible, with revocation.</a:t>
            </a:r>
          </a:p>
        </p:txBody>
      </p:sp>
    </p:spTree>
    <p:extLst>
      <p:ext uri="{BB962C8B-B14F-4D97-AF65-F5344CB8AC3E}">
        <p14:creationId xmlns:p14="http://schemas.microsoft.com/office/powerpoint/2010/main" val="4109807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804</Words>
  <Application>Microsoft Macintosh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Technology Track Update</vt:lpstr>
      <vt:lpstr>Who we are</vt:lpstr>
      <vt:lpstr>What we’ve been doing</vt:lpstr>
      <vt:lpstr>Breaking up the work - Architecture</vt:lpstr>
      <vt:lpstr>Breaking up the work – Data </vt:lpstr>
      <vt:lpstr>Breaking up the work - Exchanges</vt:lpstr>
      <vt:lpstr>Architecture - Exchanges</vt:lpstr>
      <vt:lpstr>Architecture – Exchanges … Visual</vt:lpstr>
      <vt:lpstr>Architecture – Exchanges – Why is this better?</vt:lpstr>
      <vt:lpstr>Architecture - Security</vt:lpstr>
      <vt:lpstr>Architecture – Security – Prototype scope</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Track Update</dc:title>
  <dc:creator>Cunningham, Clifton</dc:creator>
  <cp:lastModifiedBy>Cunningham, Clifton</cp:lastModifiedBy>
  <cp:revision>23</cp:revision>
  <dcterms:created xsi:type="dcterms:W3CDTF">2020-07-08T05:48:44Z</dcterms:created>
  <dcterms:modified xsi:type="dcterms:W3CDTF">2020-07-08T06:57:27Z</dcterms:modified>
</cp:coreProperties>
</file>