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1" r:id="rId3"/>
    <p:sldId id="327" r:id="rId4"/>
    <p:sldId id="329" r:id="rId5"/>
    <p:sldId id="330" r:id="rId6"/>
    <p:sldId id="331" r:id="rId7"/>
    <p:sldId id="332" r:id="rId8"/>
    <p:sldId id="335" r:id="rId9"/>
    <p:sldId id="333" r:id="rId10"/>
    <p:sldId id="336" r:id="rId11"/>
    <p:sldId id="339" r:id="rId12"/>
    <p:sldId id="337" r:id="rId13"/>
    <p:sldId id="355" r:id="rId14"/>
    <p:sldId id="340" r:id="rId15"/>
    <p:sldId id="344" r:id="rId16"/>
    <p:sldId id="342" r:id="rId17"/>
    <p:sldId id="343" r:id="rId18"/>
    <p:sldId id="347" r:id="rId19"/>
    <p:sldId id="345" r:id="rId20"/>
    <p:sldId id="346" r:id="rId21"/>
    <p:sldId id="348" r:id="rId22"/>
    <p:sldId id="349" r:id="rId23"/>
    <p:sldId id="350" r:id="rId24"/>
    <p:sldId id="356" r:id="rId25"/>
    <p:sldId id="351" r:id="rId26"/>
    <p:sldId id="352" r:id="rId27"/>
    <p:sldId id="353" r:id="rId28"/>
    <p:sldId id="32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F02C26-8E89-452B-8F33-90AD26CF459B}">
          <p14:sldIdLst>
            <p14:sldId id="256"/>
            <p14:sldId id="311"/>
            <p14:sldId id="327"/>
            <p14:sldId id="329"/>
            <p14:sldId id="330"/>
            <p14:sldId id="331"/>
            <p14:sldId id="332"/>
            <p14:sldId id="335"/>
            <p14:sldId id="333"/>
            <p14:sldId id="336"/>
            <p14:sldId id="339"/>
            <p14:sldId id="337"/>
            <p14:sldId id="355"/>
            <p14:sldId id="340"/>
            <p14:sldId id="344"/>
            <p14:sldId id="342"/>
            <p14:sldId id="343"/>
            <p14:sldId id="347"/>
            <p14:sldId id="345"/>
            <p14:sldId id="346"/>
            <p14:sldId id="348"/>
            <p14:sldId id="349"/>
            <p14:sldId id="350"/>
            <p14:sldId id="356"/>
            <p14:sldId id="351"/>
            <p14:sldId id="352"/>
            <p14:sldId id="353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3"/>
    <a:srgbClr val="CFDBE6"/>
    <a:srgbClr val="CFDBFF"/>
    <a:srgbClr val="8FAFD5"/>
    <a:srgbClr val="00C057"/>
    <a:srgbClr val="FF33CC"/>
    <a:srgbClr val="7BC109"/>
    <a:srgbClr val="FFCDF3"/>
    <a:srgbClr val="FBD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0411" autoAdjust="0"/>
  </p:normalViewPr>
  <p:slideViewPr>
    <p:cSldViewPr>
      <p:cViewPr>
        <p:scale>
          <a:sx n="75" d="100"/>
          <a:sy n="75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F1759-0442-472E-9A6D-8D67F36EBCA4}" type="doc">
      <dgm:prSet loTypeId="urn:microsoft.com/office/officeart/2005/8/layout/cycle6" loCatId="cycle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70197C82-C148-43EA-860D-BF319B4BD68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dirty="0"/>
            <a:t>Analytics</a:t>
          </a:r>
        </a:p>
      </dgm:t>
    </dgm:pt>
    <dgm:pt modelId="{A0B71DCA-61A4-47AF-9933-56C52A72B51A}" type="parTrans" cxnId="{384AC7FC-52DC-4F4A-BEB0-D459E61681E9}">
      <dgm:prSet/>
      <dgm:spPr/>
      <dgm:t>
        <a:bodyPr/>
        <a:lstStyle/>
        <a:p>
          <a:endParaRPr lang="en-US"/>
        </a:p>
      </dgm:t>
    </dgm:pt>
    <dgm:pt modelId="{620391DD-E6C2-47A3-8BA8-F59B401312A3}" type="sibTrans" cxnId="{384AC7FC-52DC-4F4A-BEB0-D459E61681E9}">
      <dgm:prSet/>
      <dgm:spPr/>
      <dgm:t>
        <a:bodyPr/>
        <a:lstStyle/>
        <a:p>
          <a:endParaRPr lang="en-US"/>
        </a:p>
      </dgm:t>
    </dgm:pt>
    <dgm:pt modelId="{B9014482-170C-4A56-9C4C-F8A65C1CBBF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Development</a:t>
          </a:r>
        </a:p>
      </dgm:t>
    </dgm:pt>
    <dgm:pt modelId="{72DC2470-8FD9-48B0-8BF0-184950F8B135}" type="parTrans" cxnId="{F1935B39-F0FF-4582-B5EA-1D22072D8A08}">
      <dgm:prSet/>
      <dgm:spPr/>
      <dgm:t>
        <a:bodyPr/>
        <a:lstStyle/>
        <a:p>
          <a:endParaRPr lang="en-US"/>
        </a:p>
      </dgm:t>
    </dgm:pt>
    <dgm:pt modelId="{BFC1C5C5-89B0-4AE5-B692-938C5E4FC1C8}" type="sibTrans" cxnId="{F1935B39-F0FF-4582-B5EA-1D22072D8A08}">
      <dgm:prSet/>
      <dgm:spPr/>
      <dgm:t>
        <a:bodyPr/>
        <a:lstStyle/>
        <a:p>
          <a:endParaRPr lang="en-US"/>
        </a:p>
      </dgm:t>
    </dgm:pt>
    <dgm:pt modelId="{818E5390-A85D-421E-8A51-9B0962F04522}">
      <dgm:prSet phldrT="[Text]" custT="1"/>
      <dgm:spPr/>
      <dgm:t>
        <a:bodyPr/>
        <a:lstStyle/>
        <a:p>
          <a:r>
            <a:rPr lang="en-US" sz="2000" dirty="0"/>
            <a:t>Research</a:t>
          </a:r>
        </a:p>
      </dgm:t>
    </dgm:pt>
    <dgm:pt modelId="{E508960B-4EB4-490A-958E-CEB46AB64BEB}" type="parTrans" cxnId="{0C3BBE8C-B8C6-4F60-855A-CCFF56D7416F}">
      <dgm:prSet/>
      <dgm:spPr/>
      <dgm:t>
        <a:bodyPr/>
        <a:lstStyle/>
        <a:p>
          <a:endParaRPr lang="en-US"/>
        </a:p>
      </dgm:t>
    </dgm:pt>
    <dgm:pt modelId="{2AEC1C31-7148-4DFA-A63C-5F7BEAF93B89}" type="sibTrans" cxnId="{0C3BBE8C-B8C6-4F60-855A-CCFF56D7416F}">
      <dgm:prSet/>
      <dgm:spPr/>
      <dgm:t>
        <a:bodyPr/>
        <a:lstStyle/>
        <a:p>
          <a:endParaRPr lang="en-US"/>
        </a:p>
      </dgm:t>
    </dgm:pt>
    <dgm:pt modelId="{5CE766BB-FA43-4C57-9012-9C17FE73862A}" type="pres">
      <dgm:prSet presAssocID="{6B1F1759-0442-472E-9A6D-8D67F36EBCA4}" presName="cycle" presStyleCnt="0">
        <dgm:presLayoutVars>
          <dgm:dir/>
          <dgm:resizeHandles val="exact"/>
        </dgm:presLayoutVars>
      </dgm:prSet>
      <dgm:spPr/>
    </dgm:pt>
    <dgm:pt modelId="{B5A5020D-698F-41FD-9D65-36B174CBCF28}" type="pres">
      <dgm:prSet presAssocID="{70197C82-C148-43EA-860D-BF319B4BD68E}" presName="node" presStyleLbl="node1" presStyleIdx="0" presStyleCnt="3" custScaleX="82479" custScaleY="71867">
        <dgm:presLayoutVars>
          <dgm:bulletEnabled val="1"/>
        </dgm:presLayoutVars>
      </dgm:prSet>
      <dgm:spPr/>
    </dgm:pt>
    <dgm:pt modelId="{05DCFDA7-1243-4D86-89B4-8C5E12EA6C02}" type="pres">
      <dgm:prSet presAssocID="{70197C82-C148-43EA-860D-BF319B4BD68E}" presName="spNode" presStyleCnt="0"/>
      <dgm:spPr/>
    </dgm:pt>
    <dgm:pt modelId="{7AD6796A-D24D-4D42-A7EA-FEEF14E3F198}" type="pres">
      <dgm:prSet presAssocID="{620391DD-E6C2-47A3-8BA8-F59B401312A3}" presName="sibTrans" presStyleLbl="sibTrans1D1" presStyleIdx="0" presStyleCnt="3"/>
      <dgm:spPr/>
    </dgm:pt>
    <dgm:pt modelId="{B26D7DCA-AC9B-4187-BF4A-CECE11F9F711}" type="pres">
      <dgm:prSet presAssocID="{B9014482-170C-4A56-9C4C-F8A65C1CBBF5}" presName="node" presStyleLbl="node1" presStyleIdx="1" presStyleCnt="3" custScaleX="74594" custScaleY="69389" custRadScaleRad="98949" custRadScaleInc="271">
        <dgm:presLayoutVars>
          <dgm:bulletEnabled val="1"/>
        </dgm:presLayoutVars>
      </dgm:prSet>
      <dgm:spPr/>
    </dgm:pt>
    <dgm:pt modelId="{00EE847D-701A-4C1D-8DC4-97F8A7D9A38F}" type="pres">
      <dgm:prSet presAssocID="{B9014482-170C-4A56-9C4C-F8A65C1CBBF5}" presName="spNode" presStyleCnt="0"/>
      <dgm:spPr/>
    </dgm:pt>
    <dgm:pt modelId="{2EC8A832-836B-4D60-8FB4-1FE89E7D03A9}" type="pres">
      <dgm:prSet presAssocID="{BFC1C5C5-89B0-4AE5-B692-938C5E4FC1C8}" presName="sibTrans" presStyleLbl="sibTrans1D1" presStyleIdx="1" presStyleCnt="3"/>
      <dgm:spPr/>
    </dgm:pt>
    <dgm:pt modelId="{8A31301F-3802-4052-80F8-8AEBDE58A182}" type="pres">
      <dgm:prSet presAssocID="{818E5390-A85D-421E-8A51-9B0962F04522}" presName="node" presStyleLbl="node1" presStyleIdx="2" presStyleCnt="3" custScaleX="78118" custScaleY="69389">
        <dgm:presLayoutVars>
          <dgm:bulletEnabled val="1"/>
        </dgm:presLayoutVars>
      </dgm:prSet>
      <dgm:spPr/>
    </dgm:pt>
    <dgm:pt modelId="{CE37B520-082E-4D3B-A88D-66617F7D0AA8}" type="pres">
      <dgm:prSet presAssocID="{818E5390-A85D-421E-8A51-9B0962F04522}" presName="spNode" presStyleCnt="0"/>
      <dgm:spPr/>
    </dgm:pt>
    <dgm:pt modelId="{97AD1E21-4EA1-4A59-ABF8-D7A50FA1E517}" type="pres">
      <dgm:prSet presAssocID="{2AEC1C31-7148-4DFA-A63C-5F7BEAF93B89}" presName="sibTrans" presStyleLbl="sibTrans1D1" presStyleIdx="2" presStyleCnt="3"/>
      <dgm:spPr/>
    </dgm:pt>
  </dgm:ptLst>
  <dgm:cxnLst>
    <dgm:cxn modelId="{23AA4418-2891-4F8C-A6FC-B27A307C1008}" type="presOf" srcId="{70197C82-C148-43EA-860D-BF319B4BD68E}" destId="{B5A5020D-698F-41FD-9D65-36B174CBCF28}" srcOrd="0" destOrd="0" presId="urn:microsoft.com/office/officeart/2005/8/layout/cycle6"/>
    <dgm:cxn modelId="{F1935B39-F0FF-4582-B5EA-1D22072D8A08}" srcId="{6B1F1759-0442-472E-9A6D-8D67F36EBCA4}" destId="{B9014482-170C-4A56-9C4C-F8A65C1CBBF5}" srcOrd="1" destOrd="0" parTransId="{72DC2470-8FD9-48B0-8BF0-184950F8B135}" sibTransId="{BFC1C5C5-89B0-4AE5-B692-938C5E4FC1C8}"/>
    <dgm:cxn modelId="{57B8915D-3F5A-48EF-9F47-3E2CF6482878}" type="presOf" srcId="{620391DD-E6C2-47A3-8BA8-F59B401312A3}" destId="{7AD6796A-D24D-4D42-A7EA-FEEF14E3F198}" srcOrd="0" destOrd="0" presId="urn:microsoft.com/office/officeart/2005/8/layout/cycle6"/>
    <dgm:cxn modelId="{48FE4D52-4A31-4329-8492-881629DA5A37}" type="presOf" srcId="{2AEC1C31-7148-4DFA-A63C-5F7BEAF93B89}" destId="{97AD1E21-4EA1-4A59-ABF8-D7A50FA1E517}" srcOrd="0" destOrd="0" presId="urn:microsoft.com/office/officeart/2005/8/layout/cycle6"/>
    <dgm:cxn modelId="{CF22D986-59E9-4505-997E-CD9899D56D37}" type="presOf" srcId="{818E5390-A85D-421E-8A51-9B0962F04522}" destId="{8A31301F-3802-4052-80F8-8AEBDE58A182}" srcOrd="0" destOrd="0" presId="urn:microsoft.com/office/officeart/2005/8/layout/cycle6"/>
    <dgm:cxn modelId="{1920C288-D263-488E-BB1D-5F3361B778C6}" type="presOf" srcId="{B9014482-170C-4A56-9C4C-F8A65C1CBBF5}" destId="{B26D7DCA-AC9B-4187-BF4A-CECE11F9F711}" srcOrd="0" destOrd="0" presId="urn:microsoft.com/office/officeart/2005/8/layout/cycle6"/>
    <dgm:cxn modelId="{0C3BBE8C-B8C6-4F60-855A-CCFF56D7416F}" srcId="{6B1F1759-0442-472E-9A6D-8D67F36EBCA4}" destId="{818E5390-A85D-421E-8A51-9B0962F04522}" srcOrd="2" destOrd="0" parTransId="{E508960B-4EB4-490A-958E-CEB46AB64BEB}" sibTransId="{2AEC1C31-7148-4DFA-A63C-5F7BEAF93B89}"/>
    <dgm:cxn modelId="{12B14296-D879-4BE8-8E8B-9959DDAB7627}" type="presOf" srcId="{6B1F1759-0442-472E-9A6D-8D67F36EBCA4}" destId="{5CE766BB-FA43-4C57-9012-9C17FE73862A}" srcOrd="0" destOrd="0" presId="urn:microsoft.com/office/officeart/2005/8/layout/cycle6"/>
    <dgm:cxn modelId="{A90353CD-57D2-42B4-9FB4-16A69DFAFBF9}" type="presOf" srcId="{BFC1C5C5-89B0-4AE5-B692-938C5E4FC1C8}" destId="{2EC8A832-836B-4D60-8FB4-1FE89E7D03A9}" srcOrd="0" destOrd="0" presId="urn:microsoft.com/office/officeart/2005/8/layout/cycle6"/>
    <dgm:cxn modelId="{384AC7FC-52DC-4F4A-BEB0-D459E61681E9}" srcId="{6B1F1759-0442-472E-9A6D-8D67F36EBCA4}" destId="{70197C82-C148-43EA-860D-BF319B4BD68E}" srcOrd="0" destOrd="0" parTransId="{A0B71DCA-61A4-47AF-9933-56C52A72B51A}" sibTransId="{620391DD-E6C2-47A3-8BA8-F59B401312A3}"/>
    <dgm:cxn modelId="{628AE92C-41F3-48E5-950A-C3D9381F5AA2}" type="presParOf" srcId="{5CE766BB-FA43-4C57-9012-9C17FE73862A}" destId="{B5A5020D-698F-41FD-9D65-36B174CBCF28}" srcOrd="0" destOrd="0" presId="urn:microsoft.com/office/officeart/2005/8/layout/cycle6"/>
    <dgm:cxn modelId="{538016ED-C5CD-45C7-B864-3A102058ABEF}" type="presParOf" srcId="{5CE766BB-FA43-4C57-9012-9C17FE73862A}" destId="{05DCFDA7-1243-4D86-89B4-8C5E12EA6C02}" srcOrd="1" destOrd="0" presId="urn:microsoft.com/office/officeart/2005/8/layout/cycle6"/>
    <dgm:cxn modelId="{4BBF3A58-D0AA-4873-923D-A76396B0E530}" type="presParOf" srcId="{5CE766BB-FA43-4C57-9012-9C17FE73862A}" destId="{7AD6796A-D24D-4D42-A7EA-FEEF14E3F198}" srcOrd="2" destOrd="0" presId="urn:microsoft.com/office/officeart/2005/8/layout/cycle6"/>
    <dgm:cxn modelId="{98B56F3E-9873-46ED-8456-956276FB5C7A}" type="presParOf" srcId="{5CE766BB-FA43-4C57-9012-9C17FE73862A}" destId="{B26D7DCA-AC9B-4187-BF4A-CECE11F9F711}" srcOrd="3" destOrd="0" presId="urn:microsoft.com/office/officeart/2005/8/layout/cycle6"/>
    <dgm:cxn modelId="{9F4FC02A-7509-445A-BEA3-E5FD157A11D5}" type="presParOf" srcId="{5CE766BB-FA43-4C57-9012-9C17FE73862A}" destId="{00EE847D-701A-4C1D-8DC4-97F8A7D9A38F}" srcOrd="4" destOrd="0" presId="urn:microsoft.com/office/officeart/2005/8/layout/cycle6"/>
    <dgm:cxn modelId="{F5C4C9B5-EDE2-4F1D-AD25-63DDE2B4C957}" type="presParOf" srcId="{5CE766BB-FA43-4C57-9012-9C17FE73862A}" destId="{2EC8A832-836B-4D60-8FB4-1FE89E7D03A9}" srcOrd="5" destOrd="0" presId="urn:microsoft.com/office/officeart/2005/8/layout/cycle6"/>
    <dgm:cxn modelId="{9D7244A6-B30B-44D8-A8A9-C24CADBF3D43}" type="presParOf" srcId="{5CE766BB-FA43-4C57-9012-9C17FE73862A}" destId="{8A31301F-3802-4052-80F8-8AEBDE58A182}" srcOrd="6" destOrd="0" presId="urn:microsoft.com/office/officeart/2005/8/layout/cycle6"/>
    <dgm:cxn modelId="{1BA8B4A7-7EA8-4AFB-8B11-D6B854FAF641}" type="presParOf" srcId="{5CE766BB-FA43-4C57-9012-9C17FE73862A}" destId="{CE37B520-082E-4D3B-A88D-66617F7D0AA8}" srcOrd="7" destOrd="0" presId="urn:microsoft.com/office/officeart/2005/8/layout/cycle6"/>
    <dgm:cxn modelId="{FC64E684-24FB-439F-AEEB-C0DFE82D9487}" type="presParOf" srcId="{5CE766BB-FA43-4C57-9012-9C17FE73862A}" destId="{97AD1E21-4EA1-4A59-ABF8-D7A50FA1E517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F08C51-8E1B-4BDC-BA45-4AA3ACF0754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0"/>
      <dgm:spPr/>
    </dgm:pt>
    <dgm:pt modelId="{E865936A-8239-4A96-AA4B-9D796DD43438}" type="pres">
      <dgm:prSet presAssocID="{3DF08C51-8E1B-4BDC-BA45-4AA3ACF0754B}" presName="Name0" presStyleCnt="0">
        <dgm:presLayoutVars>
          <dgm:dir/>
          <dgm:resizeHandles val="exact"/>
        </dgm:presLayoutVars>
      </dgm:prSet>
      <dgm:spPr/>
    </dgm:pt>
  </dgm:ptLst>
  <dgm:cxnLst>
    <dgm:cxn modelId="{42EC5E94-FFB1-484E-8612-A7F565A4C4B7}" type="presOf" srcId="{3DF08C51-8E1B-4BDC-BA45-4AA3ACF0754B}" destId="{E865936A-8239-4A96-AA4B-9D796DD4343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D09815-B272-4C6F-BFE1-03932232B03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5414A5-1EAD-41F0-8A8D-9B526328CA33}">
      <dgm:prSet phldrT="[Text]"/>
      <dgm:spPr/>
      <dgm:t>
        <a:bodyPr/>
        <a:lstStyle/>
        <a:p>
          <a:r>
            <a:rPr lang="en-US" dirty="0"/>
            <a:t>Key factors leading to default</a:t>
          </a:r>
        </a:p>
      </dgm:t>
    </dgm:pt>
    <dgm:pt modelId="{10571C37-D968-480F-9151-58E3BAC6CB99}" type="parTrans" cxnId="{2345FEDC-8874-4C67-B217-CCA6A0172541}">
      <dgm:prSet/>
      <dgm:spPr/>
      <dgm:t>
        <a:bodyPr/>
        <a:lstStyle/>
        <a:p>
          <a:endParaRPr lang="en-US"/>
        </a:p>
      </dgm:t>
    </dgm:pt>
    <dgm:pt modelId="{B93FB342-ACEB-492E-B937-BD0D6B231266}" type="sibTrans" cxnId="{2345FEDC-8874-4C67-B217-CCA6A0172541}">
      <dgm:prSet/>
      <dgm:spPr/>
      <dgm:t>
        <a:bodyPr/>
        <a:lstStyle/>
        <a:p>
          <a:endParaRPr lang="en-US"/>
        </a:p>
      </dgm:t>
    </dgm:pt>
    <dgm:pt modelId="{18469591-5C41-4C74-B846-0F4DB91D6E23}">
      <dgm:prSet phldrT="[Text]"/>
      <dgm:spPr/>
      <dgm:t>
        <a:bodyPr/>
        <a:lstStyle/>
        <a:p>
          <a:r>
            <a:rPr lang="en-US" dirty="0"/>
            <a:t>Building predictive model</a:t>
          </a:r>
        </a:p>
      </dgm:t>
    </dgm:pt>
    <dgm:pt modelId="{1EBD56A4-3EE2-4335-AD85-9B5C2857764D}" type="parTrans" cxnId="{6F5B9AA8-A802-49CB-82C3-33539DB5CB24}">
      <dgm:prSet/>
      <dgm:spPr/>
      <dgm:t>
        <a:bodyPr/>
        <a:lstStyle/>
        <a:p>
          <a:endParaRPr lang="en-US"/>
        </a:p>
      </dgm:t>
    </dgm:pt>
    <dgm:pt modelId="{F486C7ED-9B47-43A4-B1A8-84FD402CA3BA}" type="sibTrans" cxnId="{6F5B9AA8-A802-49CB-82C3-33539DB5CB24}">
      <dgm:prSet/>
      <dgm:spPr/>
      <dgm:t>
        <a:bodyPr/>
        <a:lstStyle/>
        <a:p>
          <a:endParaRPr lang="en-US"/>
        </a:p>
      </dgm:t>
    </dgm:pt>
    <dgm:pt modelId="{7888FA26-6514-4FD4-9CDE-693488CBB0AC}">
      <dgm:prSet phldrT="[Text]"/>
      <dgm:spPr/>
      <dgm:t>
        <a:bodyPr/>
        <a:lstStyle/>
        <a:p>
          <a:r>
            <a:rPr lang="en-US" dirty="0"/>
            <a:t>Interactive web interface</a:t>
          </a:r>
        </a:p>
      </dgm:t>
    </dgm:pt>
    <dgm:pt modelId="{3DCF1826-630B-4A96-9CDA-8837333D834D}" type="parTrans" cxnId="{4512C95D-0E6C-4E35-ACD3-D59B0D9608D3}">
      <dgm:prSet/>
      <dgm:spPr/>
      <dgm:t>
        <a:bodyPr/>
        <a:lstStyle/>
        <a:p>
          <a:endParaRPr lang="en-US"/>
        </a:p>
      </dgm:t>
    </dgm:pt>
    <dgm:pt modelId="{EDA0DEE3-DD0C-4358-BFBB-1B06B5574F65}" type="sibTrans" cxnId="{4512C95D-0E6C-4E35-ACD3-D59B0D9608D3}">
      <dgm:prSet/>
      <dgm:spPr/>
      <dgm:t>
        <a:bodyPr/>
        <a:lstStyle/>
        <a:p>
          <a:endParaRPr lang="en-US"/>
        </a:p>
      </dgm:t>
    </dgm:pt>
    <dgm:pt modelId="{F829D5DC-B5F3-47D9-B506-C8C2B909E3B9}" type="pres">
      <dgm:prSet presAssocID="{D8D09815-B272-4C6F-BFE1-03932232B03F}" presName="Name0" presStyleCnt="0">
        <dgm:presLayoutVars>
          <dgm:chMax val="7"/>
          <dgm:chPref val="7"/>
          <dgm:dir/>
        </dgm:presLayoutVars>
      </dgm:prSet>
      <dgm:spPr/>
    </dgm:pt>
    <dgm:pt modelId="{3559D81D-5DCC-47B6-9437-56B2B9D8CCAF}" type="pres">
      <dgm:prSet presAssocID="{D8D09815-B272-4C6F-BFE1-03932232B03F}" presName="Name1" presStyleCnt="0"/>
      <dgm:spPr/>
    </dgm:pt>
    <dgm:pt modelId="{11C96A14-B27D-4571-A1B3-AB1C6A997478}" type="pres">
      <dgm:prSet presAssocID="{D8D09815-B272-4C6F-BFE1-03932232B03F}" presName="cycle" presStyleCnt="0"/>
      <dgm:spPr/>
    </dgm:pt>
    <dgm:pt modelId="{A008E789-C6C9-4497-9072-519EB783D1D1}" type="pres">
      <dgm:prSet presAssocID="{D8D09815-B272-4C6F-BFE1-03932232B03F}" presName="srcNode" presStyleLbl="node1" presStyleIdx="0" presStyleCnt="3"/>
      <dgm:spPr/>
    </dgm:pt>
    <dgm:pt modelId="{3A7F9B9B-7D05-48B0-A0CC-1CD5D899D580}" type="pres">
      <dgm:prSet presAssocID="{D8D09815-B272-4C6F-BFE1-03932232B03F}" presName="conn" presStyleLbl="parChTrans1D2" presStyleIdx="0" presStyleCnt="1"/>
      <dgm:spPr/>
    </dgm:pt>
    <dgm:pt modelId="{2DAF8EFE-2726-4895-B08F-585E72C3A617}" type="pres">
      <dgm:prSet presAssocID="{D8D09815-B272-4C6F-BFE1-03932232B03F}" presName="extraNode" presStyleLbl="node1" presStyleIdx="0" presStyleCnt="3"/>
      <dgm:spPr/>
    </dgm:pt>
    <dgm:pt modelId="{A7A39EB2-74F2-4F5E-94D3-BC2C54587AE3}" type="pres">
      <dgm:prSet presAssocID="{D8D09815-B272-4C6F-BFE1-03932232B03F}" presName="dstNode" presStyleLbl="node1" presStyleIdx="0" presStyleCnt="3"/>
      <dgm:spPr/>
    </dgm:pt>
    <dgm:pt modelId="{B7A02976-7EA6-4A52-82DE-550120BC3A48}" type="pres">
      <dgm:prSet presAssocID="{B65414A5-1EAD-41F0-8A8D-9B526328CA33}" presName="text_1" presStyleLbl="node1" presStyleIdx="0" presStyleCnt="3">
        <dgm:presLayoutVars>
          <dgm:bulletEnabled val="1"/>
        </dgm:presLayoutVars>
      </dgm:prSet>
      <dgm:spPr/>
    </dgm:pt>
    <dgm:pt modelId="{04452FFE-9915-49A1-A4DF-E398D0F92209}" type="pres">
      <dgm:prSet presAssocID="{B65414A5-1EAD-41F0-8A8D-9B526328CA33}" presName="accent_1" presStyleCnt="0"/>
      <dgm:spPr/>
    </dgm:pt>
    <dgm:pt modelId="{93D8D1C9-31DE-4457-ABEF-8E38C8734631}" type="pres">
      <dgm:prSet presAssocID="{B65414A5-1EAD-41F0-8A8D-9B526328CA33}" presName="accentRepeatNode" presStyleLbl="solidFgAcc1" presStyleIdx="0" presStyleCnt="3"/>
      <dgm:spPr/>
    </dgm:pt>
    <dgm:pt modelId="{0B83793D-BE66-4746-9C3F-FB49C2E62524}" type="pres">
      <dgm:prSet presAssocID="{18469591-5C41-4C74-B846-0F4DB91D6E23}" presName="text_2" presStyleLbl="node1" presStyleIdx="1" presStyleCnt="3">
        <dgm:presLayoutVars>
          <dgm:bulletEnabled val="1"/>
        </dgm:presLayoutVars>
      </dgm:prSet>
      <dgm:spPr/>
    </dgm:pt>
    <dgm:pt modelId="{0712C0A8-DFB7-465B-B143-808DE6F4E425}" type="pres">
      <dgm:prSet presAssocID="{18469591-5C41-4C74-B846-0F4DB91D6E23}" presName="accent_2" presStyleCnt="0"/>
      <dgm:spPr/>
    </dgm:pt>
    <dgm:pt modelId="{D242ABA7-653A-44D5-A3E7-3F5F675C28F8}" type="pres">
      <dgm:prSet presAssocID="{18469591-5C41-4C74-B846-0F4DB91D6E23}" presName="accentRepeatNode" presStyleLbl="solidFgAcc1" presStyleIdx="1" presStyleCnt="3"/>
      <dgm:spPr/>
    </dgm:pt>
    <dgm:pt modelId="{21B0D0D8-8713-41D8-A7E7-D9C63E5A8C75}" type="pres">
      <dgm:prSet presAssocID="{7888FA26-6514-4FD4-9CDE-693488CBB0AC}" presName="text_3" presStyleLbl="node1" presStyleIdx="2" presStyleCnt="3">
        <dgm:presLayoutVars>
          <dgm:bulletEnabled val="1"/>
        </dgm:presLayoutVars>
      </dgm:prSet>
      <dgm:spPr/>
    </dgm:pt>
    <dgm:pt modelId="{7DBC829D-C836-4259-9328-F7E8D692A6EB}" type="pres">
      <dgm:prSet presAssocID="{7888FA26-6514-4FD4-9CDE-693488CBB0AC}" presName="accent_3" presStyleCnt="0"/>
      <dgm:spPr/>
    </dgm:pt>
    <dgm:pt modelId="{70664252-87C8-42ED-8D62-2BCDCC0659BE}" type="pres">
      <dgm:prSet presAssocID="{7888FA26-6514-4FD4-9CDE-693488CBB0AC}" presName="accentRepeatNode" presStyleLbl="solidFgAcc1" presStyleIdx="2" presStyleCnt="3"/>
      <dgm:spPr/>
    </dgm:pt>
  </dgm:ptLst>
  <dgm:cxnLst>
    <dgm:cxn modelId="{925AD709-40CB-4484-8BD4-C696AD66117C}" type="presOf" srcId="{18469591-5C41-4C74-B846-0F4DB91D6E23}" destId="{0B83793D-BE66-4746-9C3F-FB49C2E62524}" srcOrd="0" destOrd="0" presId="urn:microsoft.com/office/officeart/2008/layout/VerticalCurvedList"/>
    <dgm:cxn modelId="{D75D2D20-7159-4CD4-8B3A-07500A5DD61B}" type="presOf" srcId="{D8D09815-B272-4C6F-BFE1-03932232B03F}" destId="{F829D5DC-B5F3-47D9-B506-C8C2B909E3B9}" srcOrd="0" destOrd="0" presId="urn:microsoft.com/office/officeart/2008/layout/VerticalCurvedList"/>
    <dgm:cxn modelId="{D828A221-0344-4984-AB61-9FE4698F0056}" type="presOf" srcId="{B93FB342-ACEB-492E-B937-BD0D6B231266}" destId="{3A7F9B9B-7D05-48B0-A0CC-1CD5D899D580}" srcOrd="0" destOrd="0" presId="urn:microsoft.com/office/officeart/2008/layout/VerticalCurvedList"/>
    <dgm:cxn modelId="{4512C95D-0E6C-4E35-ACD3-D59B0D9608D3}" srcId="{D8D09815-B272-4C6F-BFE1-03932232B03F}" destId="{7888FA26-6514-4FD4-9CDE-693488CBB0AC}" srcOrd="2" destOrd="0" parTransId="{3DCF1826-630B-4A96-9CDA-8837333D834D}" sibTransId="{EDA0DEE3-DD0C-4358-BFBB-1B06B5574F65}"/>
    <dgm:cxn modelId="{6F5B9AA8-A802-49CB-82C3-33539DB5CB24}" srcId="{D8D09815-B272-4C6F-BFE1-03932232B03F}" destId="{18469591-5C41-4C74-B846-0F4DB91D6E23}" srcOrd="1" destOrd="0" parTransId="{1EBD56A4-3EE2-4335-AD85-9B5C2857764D}" sibTransId="{F486C7ED-9B47-43A4-B1A8-84FD402CA3BA}"/>
    <dgm:cxn modelId="{FC8502BC-049A-4D95-B8DF-54D15E285487}" type="presOf" srcId="{B65414A5-1EAD-41F0-8A8D-9B526328CA33}" destId="{B7A02976-7EA6-4A52-82DE-550120BC3A48}" srcOrd="0" destOrd="0" presId="urn:microsoft.com/office/officeart/2008/layout/VerticalCurvedList"/>
    <dgm:cxn modelId="{E6E681C4-ED5B-4213-90B2-DE99DFAD83D2}" type="presOf" srcId="{7888FA26-6514-4FD4-9CDE-693488CBB0AC}" destId="{21B0D0D8-8713-41D8-A7E7-D9C63E5A8C75}" srcOrd="0" destOrd="0" presId="urn:microsoft.com/office/officeart/2008/layout/VerticalCurvedList"/>
    <dgm:cxn modelId="{2345FEDC-8874-4C67-B217-CCA6A0172541}" srcId="{D8D09815-B272-4C6F-BFE1-03932232B03F}" destId="{B65414A5-1EAD-41F0-8A8D-9B526328CA33}" srcOrd="0" destOrd="0" parTransId="{10571C37-D968-480F-9151-58E3BAC6CB99}" sibTransId="{B93FB342-ACEB-492E-B937-BD0D6B231266}"/>
    <dgm:cxn modelId="{DB897DF0-40A0-4311-A27C-F7E50E1CCF6F}" type="presParOf" srcId="{F829D5DC-B5F3-47D9-B506-C8C2B909E3B9}" destId="{3559D81D-5DCC-47B6-9437-56B2B9D8CCAF}" srcOrd="0" destOrd="0" presId="urn:microsoft.com/office/officeart/2008/layout/VerticalCurvedList"/>
    <dgm:cxn modelId="{1B7FE09D-D4B2-48AC-9AEA-99B84DBF9CBF}" type="presParOf" srcId="{3559D81D-5DCC-47B6-9437-56B2B9D8CCAF}" destId="{11C96A14-B27D-4571-A1B3-AB1C6A997478}" srcOrd="0" destOrd="0" presId="urn:microsoft.com/office/officeart/2008/layout/VerticalCurvedList"/>
    <dgm:cxn modelId="{C9F5522D-C5AF-49FA-BD75-916C3DD87281}" type="presParOf" srcId="{11C96A14-B27D-4571-A1B3-AB1C6A997478}" destId="{A008E789-C6C9-4497-9072-519EB783D1D1}" srcOrd="0" destOrd="0" presId="urn:microsoft.com/office/officeart/2008/layout/VerticalCurvedList"/>
    <dgm:cxn modelId="{41834452-D71F-4782-BFAF-C8CCF2224401}" type="presParOf" srcId="{11C96A14-B27D-4571-A1B3-AB1C6A997478}" destId="{3A7F9B9B-7D05-48B0-A0CC-1CD5D899D580}" srcOrd="1" destOrd="0" presId="urn:microsoft.com/office/officeart/2008/layout/VerticalCurvedList"/>
    <dgm:cxn modelId="{F2508378-07B7-46CB-B38E-314CDE71C0FC}" type="presParOf" srcId="{11C96A14-B27D-4571-A1B3-AB1C6A997478}" destId="{2DAF8EFE-2726-4895-B08F-585E72C3A617}" srcOrd="2" destOrd="0" presId="urn:microsoft.com/office/officeart/2008/layout/VerticalCurvedList"/>
    <dgm:cxn modelId="{53DEB78A-EF58-4CE3-8723-E22E55F81B12}" type="presParOf" srcId="{11C96A14-B27D-4571-A1B3-AB1C6A997478}" destId="{A7A39EB2-74F2-4F5E-94D3-BC2C54587AE3}" srcOrd="3" destOrd="0" presId="urn:microsoft.com/office/officeart/2008/layout/VerticalCurvedList"/>
    <dgm:cxn modelId="{135D8A0C-EC8D-49A4-8BDD-F41AAD2EB7EE}" type="presParOf" srcId="{3559D81D-5DCC-47B6-9437-56B2B9D8CCAF}" destId="{B7A02976-7EA6-4A52-82DE-550120BC3A48}" srcOrd="1" destOrd="0" presId="urn:microsoft.com/office/officeart/2008/layout/VerticalCurvedList"/>
    <dgm:cxn modelId="{4A492CAC-B8B3-4FEB-9545-2BB0365261A1}" type="presParOf" srcId="{3559D81D-5DCC-47B6-9437-56B2B9D8CCAF}" destId="{04452FFE-9915-49A1-A4DF-E398D0F92209}" srcOrd="2" destOrd="0" presId="urn:microsoft.com/office/officeart/2008/layout/VerticalCurvedList"/>
    <dgm:cxn modelId="{2764EE0B-911E-4534-988A-7B6F9D2A55FB}" type="presParOf" srcId="{04452FFE-9915-49A1-A4DF-E398D0F92209}" destId="{93D8D1C9-31DE-4457-ABEF-8E38C8734631}" srcOrd="0" destOrd="0" presId="urn:microsoft.com/office/officeart/2008/layout/VerticalCurvedList"/>
    <dgm:cxn modelId="{10DE07FD-EDFE-4EAE-A4B8-4C7334277FE3}" type="presParOf" srcId="{3559D81D-5DCC-47B6-9437-56B2B9D8CCAF}" destId="{0B83793D-BE66-4746-9C3F-FB49C2E62524}" srcOrd="3" destOrd="0" presId="urn:microsoft.com/office/officeart/2008/layout/VerticalCurvedList"/>
    <dgm:cxn modelId="{491EF337-69E3-4BFD-B6CC-4EE4393FCBDE}" type="presParOf" srcId="{3559D81D-5DCC-47B6-9437-56B2B9D8CCAF}" destId="{0712C0A8-DFB7-465B-B143-808DE6F4E425}" srcOrd="4" destOrd="0" presId="urn:microsoft.com/office/officeart/2008/layout/VerticalCurvedList"/>
    <dgm:cxn modelId="{A8DF3E1D-6D02-4FCC-9F89-C0CF4CD0E443}" type="presParOf" srcId="{0712C0A8-DFB7-465B-B143-808DE6F4E425}" destId="{D242ABA7-653A-44D5-A3E7-3F5F675C28F8}" srcOrd="0" destOrd="0" presId="urn:microsoft.com/office/officeart/2008/layout/VerticalCurvedList"/>
    <dgm:cxn modelId="{488AD95A-7E08-4C9E-B016-8E04342F73CC}" type="presParOf" srcId="{3559D81D-5DCC-47B6-9437-56B2B9D8CCAF}" destId="{21B0D0D8-8713-41D8-A7E7-D9C63E5A8C75}" srcOrd="5" destOrd="0" presId="urn:microsoft.com/office/officeart/2008/layout/VerticalCurvedList"/>
    <dgm:cxn modelId="{DF733A37-0AAB-4324-9798-1840D060B896}" type="presParOf" srcId="{3559D81D-5DCC-47B6-9437-56B2B9D8CCAF}" destId="{7DBC829D-C836-4259-9328-F7E8D692A6EB}" srcOrd="6" destOrd="0" presId="urn:microsoft.com/office/officeart/2008/layout/VerticalCurvedList"/>
    <dgm:cxn modelId="{6F13387E-5C66-4A0A-83B5-996529DBF1F5}" type="presParOf" srcId="{7DBC829D-C836-4259-9328-F7E8D692A6EB}" destId="{70664252-87C8-42ED-8D62-2BCDCC0659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7DF97A-1B22-4D71-8D60-7F9C34815FA9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3437DA15-0510-4341-BD6E-8BBF17F8971C}">
      <dgm:prSet phldrT="[Text]"/>
      <dgm:spPr/>
      <dgm:t>
        <a:bodyPr/>
        <a:lstStyle/>
        <a:p>
          <a:r>
            <a:rPr lang="en-US" dirty="0"/>
            <a:t>Data Exploration/</a:t>
          </a:r>
        </a:p>
        <a:p>
          <a:r>
            <a:rPr lang="en-US" dirty="0"/>
            <a:t>Data Preprocessing</a:t>
          </a:r>
        </a:p>
      </dgm:t>
    </dgm:pt>
    <dgm:pt modelId="{A3310AFF-850A-4FC1-9A38-B12BA259558F}" type="parTrans" cxnId="{3DEFE5AD-015D-464D-98FD-B7A1B2AEFBBE}">
      <dgm:prSet/>
      <dgm:spPr/>
      <dgm:t>
        <a:bodyPr/>
        <a:lstStyle/>
        <a:p>
          <a:endParaRPr lang="en-US"/>
        </a:p>
      </dgm:t>
    </dgm:pt>
    <dgm:pt modelId="{60AC358C-6B4F-4FD3-81E1-35FDB136A446}" type="sibTrans" cxnId="{3DEFE5AD-015D-464D-98FD-B7A1B2AEFBBE}">
      <dgm:prSet/>
      <dgm:spPr/>
      <dgm:t>
        <a:bodyPr/>
        <a:lstStyle/>
        <a:p>
          <a:endParaRPr lang="en-US"/>
        </a:p>
      </dgm:t>
    </dgm:pt>
    <dgm:pt modelId="{9A011711-BA85-458C-B9FA-C683B3A6AE22}">
      <dgm:prSet phldrT="[Text]"/>
      <dgm:spPr/>
      <dgm:t>
        <a:bodyPr/>
        <a:lstStyle/>
        <a:p>
          <a:r>
            <a:rPr lang="en-US" dirty="0"/>
            <a:t>Model Building/</a:t>
          </a:r>
        </a:p>
        <a:p>
          <a:r>
            <a:rPr lang="en-US" dirty="0"/>
            <a:t>Model Tuning</a:t>
          </a:r>
        </a:p>
      </dgm:t>
    </dgm:pt>
    <dgm:pt modelId="{0BC99FD7-B424-4537-A489-14C0E4BD3C5B}" type="parTrans" cxnId="{C7CB3DBF-2702-4FFD-BDE1-C10A9499768C}">
      <dgm:prSet/>
      <dgm:spPr/>
      <dgm:t>
        <a:bodyPr/>
        <a:lstStyle/>
        <a:p>
          <a:endParaRPr lang="en-US"/>
        </a:p>
      </dgm:t>
    </dgm:pt>
    <dgm:pt modelId="{573CA7BE-1D3E-4BAB-BA93-499811AB5667}" type="sibTrans" cxnId="{C7CB3DBF-2702-4FFD-BDE1-C10A9499768C}">
      <dgm:prSet/>
      <dgm:spPr/>
      <dgm:t>
        <a:bodyPr/>
        <a:lstStyle/>
        <a:p>
          <a:endParaRPr lang="en-US"/>
        </a:p>
      </dgm:t>
    </dgm:pt>
    <dgm:pt modelId="{B00FA410-D3C8-4AB1-BCC6-FE4E109C10C8}">
      <dgm:prSet phldrT="[Text]"/>
      <dgm:spPr/>
      <dgm:t>
        <a:bodyPr/>
        <a:lstStyle/>
        <a:p>
          <a:r>
            <a:rPr lang="en-US" dirty="0"/>
            <a:t>Web App Integration/</a:t>
          </a:r>
        </a:p>
        <a:p>
          <a:r>
            <a:rPr lang="en-US" dirty="0"/>
            <a:t>Product Development</a:t>
          </a:r>
        </a:p>
      </dgm:t>
    </dgm:pt>
    <dgm:pt modelId="{A55E2550-6005-4020-ADBA-9BCF845DA9FB}" type="parTrans" cxnId="{D630FBED-AC45-49F1-B56A-94D4F6DD867D}">
      <dgm:prSet/>
      <dgm:spPr/>
      <dgm:t>
        <a:bodyPr/>
        <a:lstStyle/>
        <a:p>
          <a:endParaRPr lang="en-US"/>
        </a:p>
      </dgm:t>
    </dgm:pt>
    <dgm:pt modelId="{B2EB1522-595F-4EED-8A8F-454E3A2AF809}" type="sibTrans" cxnId="{D630FBED-AC45-49F1-B56A-94D4F6DD867D}">
      <dgm:prSet/>
      <dgm:spPr/>
      <dgm:t>
        <a:bodyPr/>
        <a:lstStyle/>
        <a:p>
          <a:endParaRPr lang="en-US"/>
        </a:p>
      </dgm:t>
    </dgm:pt>
    <dgm:pt modelId="{C7C0AB2E-6489-4AF3-87FB-5327DEDD9902}" type="pres">
      <dgm:prSet presAssocID="{6D7DF97A-1B22-4D71-8D60-7F9C34815FA9}" presName="Name0" presStyleCnt="0">
        <dgm:presLayoutVars>
          <dgm:dir/>
          <dgm:animLvl val="lvl"/>
          <dgm:resizeHandles val="exact"/>
        </dgm:presLayoutVars>
      </dgm:prSet>
      <dgm:spPr/>
    </dgm:pt>
    <dgm:pt modelId="{F9EA3E94-5F85-41D5-8865-AB7FF1CE4390}" type="pres">
      <dgm:prSet presAssocID="{3437DA15-0510-4341-BD6E-8BBF17F8971C}" presName="parTxOnly" presStyleLbl="node1" presStyleIdx="0" presStyleCnt="3" custScaleY="73757">
        <dgm:presLayoutVars>
          <dgm:chMax val="0"/>
          <dgm:chPref val="0"/>
          <dgm:bulletEnabled val="1"/>
        </dgm:presLayoutVars>
      </dgm:prSet>
      <dgm:spPr/>
    </dgm:pt>
    <dgm:pt modelId="{1F8D38EF-25A0-4BE6-9F94-9F921F7C1ADF}" type="pres">
      <dgm:prSet presAssocID="{60AC358C-6B4F-4FD3-81E1-35FDB136A446}" presName="parTxOnlySpace" presStyleCnt="0"/>
      <dgm:spPr/>
    </dgm:pt>
    <dgm:pt modelId="{A484DEFC-A9A5-45C2-A4BA-66A5FF68E2CF}" type="pres">
      <dgm:prSet presAssocID="{9A011711-BA85-458C-B9FA-C683B3A6AE22}" presName="parTxOnly" presStyleLbl="node1" presStyleIdx="1" presStyleCnt="3" custScaleY="73757">
        <dgm:presLayoutVars>
          <dgm:chMax val="0"/>
          <dgm:chPref val="0"/>
          <dgm:bulletEnabled val="1"/>
        </dgm:presLayoutVars>
      </dgm:prSet>
      <dgm:spPr/>
    </dgm:pt>
    <dgm:pt modelId="{6D02CA8B-B693-4D92-88D8-C5076FA6B626}" type="pres">
      <dgm:prSet presAssocID="{573CA7BE-1D3E-4BAB-BA93-499811AB5667}" presName="parTxOnlySpace" presStyleCnt="0"/>
      <dgm:spPr/>
    </dgm:pt>
    <dgm:pt modelId="{58A7FBCB-47F3-4E04-A0CF-2501A9B9C5C5}" type="pres">
      <dgm:prSet presAssocID="{B00FA410-D3C8-4AB1-BCC6-FE4E109C10C8}" presName="parTxOnly" presStyleLbl="node1" presStyleIdx="2" presStyleCnt="3" custScaleY="73757">
        <dgm:presLayoutVars>
          <dgm:chMax val="0"/>
          <dgm:chPref val="0"/>
          <dgm:bulletEnabled val="1"/>
        </dgm:presLayoutVars>
      </dgm:prSet>
      <dgm:spPr/>
    </dgm:pt>
  </dgm:ptLst>
  <dgm:cxnLst>
    <dgm:cxn modelId="{B0AA3040-8D80-4000-BF06-0CD6AB86DD1C}" type="presOf" srcId="{B00FA410-D3C8-4AB1-BCC6-FE4E109C10C8}" destId="{58A7FBCB-47F3-4E04-A0CF-2501A9B9C5C5}" srcOrd="0" destOrd="0" presId="urn:microsoft.com/office/officeart/2005/8/layout/chevron1"/>
    <dgm:cxn modelId="{11A36453-87AA-4E57-BB17-8BA4EBA45BF8}" type="presOf" srcId="{9A011711-BA85-458C-B9FA-C683B3A6AE22}" destId="{A484DEFC-A9A5-45C2-A4BA-66A5FF68E2CF}" srcOrd="0" destOrd="0" presId="urn:microsoft.com/office/officeart/2005/8/layout/chevron1"/>
    <dgm:cxn modelId="{DEE7007B-596A-4B5C-95A4-605106E46CB9}" type="presOf" srcId="{3437DA15-0510-4341-BD6E-8BBF17F8971C}" destId="{F9EA3E94-5F85-41D5-8865-AB7FF1CE4390}" srcOrd="0" destOrd="0" presId="urn:microsoft.com/office/officeart/2005/8/layout/chevron1"/>
    <dgm:cxn modelId="{3DEFE5AD-015D-464D-98FD-B7A1B2AEFBBE}" srcId="{6D7DF97A-1B22-4D71-8D60-7F9C34815FA9}" destId="{3437DA15-0510-4341-BD6E-8BBF17F8971C}" srcOrd="0" destOrd="0" parTransId="{A3310AFF-850A-4FC1-9A38-B12BA259558F}" sibTransId="{60AC358C-6B4F-4FD3-81E1-35FDB136A446}"/>
    <dgm:cxn modelId="{C7CB3DBF-2702-4FFD-BDE1-C10A9499768C}" srcId="{6D7DF97A-1B22-4D71-8D60-7F9C34815FA9}" destId="{9A011711-BA85-458C-B9FA-C683B3A6AE22}" srcOrd="1" destOrd="0" parTransId="{0BC99FD7-B424-4537-A489-14C0E4BD3C5B}" sibTransId="{573CA7BE-1D3E-4BAB-BA93-499811AB5667}"/>
    <dgm:cxn modelId="{D630FBED-AC45-49F1-B56A-94D4F6DD867D}" srcId="{6D7DF97A-1B22-4D71-8D60-7F9C34815FA9}" destId="{B00FA410-D3C8-4AB1-BCC6-FE4E109C10C8}" srcOrd="2" destOrd="0" parTransId="{A55E2550-6005-4020-ADBA-9BCF845DA9FB}" sibTransId="{B2EB1522-595F-4EED-8A8F-454E3A2AF809}"/>
    <dgm:cxn modelId="{30C10EF7-1611-4CBC-9105-120F28ABA1F0}" type="presOf" srcId="{6D7DF97A-1B22-4D71-8D60-7F9C34815FA9}" destId="{C7C0AB2E-6489-4AF3-87FB-5327DEDD9902}" srcOrd="0" destOrd="0" presId="urn:microsoft.com/office/officeart/2005/8/layout/chevron1"/>
    <dgm:cxn modelId="{BAF45D2C-11E2-43BE-800B-A9F48529B134}" type="presParOf" srcId="{C7C0AB2E-6489-4AF3-87FB-5327DEDD9902}" destId="{F9EA3E94-5F85-41D5-8865-AB7FF1CE4390}" srcOrd="0" destOrd="0" presId="urn:microsoft.com/office/officeart/2005/8/layout/chevron1"/>
    <dgm:cxn modelId="{ACB1B19F-0D6B-4D59-9F47-1CA9D1424859}" type="presParOf" srcId="{C7C0AB2E-6489-4AF3-87FB-5327DEDD9902}" destId="{1F8D38EF-25A0-4BE6-9F94-9F921F7C1ADF}" srcOrd="1" destOrd="0" presId="urn:microsoft.com/office/officeart/2005/8/layout/chevron1"/>
    <dgm:cxn modelId="{C8F286BB-D7D2-44F3-8E90-E8151414CB51}" type="presParOf" srcId="{C7C0AB2E-6489-4AF3-87FB-5327DEDD9902}" destId="{A484DEFC-A9A5-45C2-A4BA-66A5FF68E2CF}" srcOrd="2" destOrd="0" presId="urn:microsoft.com/office/officeart/2005/8/layout/chevron1"/>
    <dgm:cxn modelId="{F30E162F-91ED-4F7D-8597-1E298DFEAA1D}" type="presParOf" srcId="{C7C0AB2E-6489-4AF3-87FB-5327DEDD9902}" destId="{6D02CA8B-B693-4D92-88D8-C5076FA6B626}" srcOrd="3" destOrd="0" presId="urn:microsoft.com/office/officeart/2005/8/layout/chevron1"/>
    <dgm:cxn modelId="{E2CE3EAE-79F2-4AFE-9187-B1B4ADC44AFF}" type="presParOf" srcId="{C7C0AB2E-6489-4AF3-87FB-5327DEDD9902}" destId="{58A7FBCB-47F3-4E04-A0CF-2501A9B9C5C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AA146-4C1F-40FF-BD94-9B074EA13E3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83ABE8-C7E8-4123-9681-FDDE9E5DD46A}">
      <dgm:prSet phldrT="[Text]"/>
      <dgm:spPr/>
      <dgm:t>
        <a:bodyPr/>
        <a:lstStyle/>
        <a:p>
          <a:r>
            <a:rPr lang="en-US" dirty="0"/>
            <a:t>More feature engineering</a:t>
          </a:r>
        </a:p>
      </dgm:t>
    </dgm:pt>
    <dgm:pt modelId="{803AE497-5B55-4474-9EB6-43EF5327FB6D}" type="parTrans" cxnId="{54226F80-75EE-41D6-8591-BBED9A1E9BE1}">
      <dgm:prSet/>
      <dgm:spPr/>
      <dgm:t>
        <a:bodyPr/>
        <a:lstStyle/>
        <a:p>
          <a:endParaRPr lang="en-US"/>
        </a:p>
      </dgm:t>
    </dgm:pt>
    <dgm:pt modelId="{3F248153-DC5B-49F7-9CC6-911BD27A54FE}" type="sibTrans" cxnId="{54226F80-75EE-41D6-8591-BBED9A1E9BE1}">
      <dgm:prSet/>
      <dgm:spPr/>
      <dgm:t>
        <a:bodyPr/>
        <a:lstStyle/>
        <a:p>
          <a:endParaRPr lang="en-US"/>
        </a:p>
      </dgm:t>
    </dgm:pt>
    <dgm:pt modelId="{7101AE21-EA2D-4B18-9D07-5E65DD9B15CD}">
      <dgm:prSet phldrT="[Text]"/>
      <dgm:spPr/>
      <dgm:t>
        <a:bodyPr/>
        <a:lstStyle/>
        <a:p>
          <a:r>
            <a:rPr lang="en-US" dirty="0"/>
            <a:t>Predict time-evolving loan status</a:t>
          </a:r>
        </a:p>
      </dgm:t>
    </dgm:pt>
    <dgm:pt modelId="{2CAF461E-79D0-4662-AA68-5EE0FAF1951B}" type="parTrans" cxnId="{4769FC90-A516-494A-A1B0-6F49650964E1}">
      <dgm:prSet/>
      <dgm:spPr/>
      <dgm:t>
        <a:bodyPr/>
        <a:lstStyle/>
        <a:p>
          <a:endParaRPr lang="en-US"/>
        </a:p>
      </dgm:t>
    </dgm:pt>
    <dgm:pt modelId="{717FA01C-634C-4D6D-BDA1-F886DD88752F}" type="sibTrans" cxnId="{4769FC90-A516-494A-A1B0-6F49650964E1}">
      <dgm:prSet/>
      <dgm:spPr/>
      <dgm:t>
        <a:bodyPr/>
        <a:lstStyle/>
        <a:p>
          <a:endParaRPr lang="en-US"/>
        </a:p>
      </dgm:t>
    </dgm:pt>
    <dgm:pt modelId="{DF107F71-3D54-4FA7-A329-F65D7D36B2A0}">
      <dgm:prSet phldrT="[Text]"/>
      <dgm:spPr/>
      <dgm:t>
        <a:bodyPr/>
        <a:lstStyle/>
        <a:p>
          <a:r>
            <a:rPr lang="en-US" dirty="0"/>
            <a:t>Real-time analysis web-app</a:t>
          </a:r>
        </a:p>
      </dgm:t>
    </dgm:pt>
    <dgm:pt modelId="{D62D9C66-EB09-4CCF-BCE8-67988E335FB8}" type="parTrans" cxnId="{DB6E55A4-5D18-4881-A2F8-FFCDF02FFA49}">
      <dgm:prSet/>
      <dgm:spPr/>
      <dgm:t>
        <a:bodyPr/>
        <a:lstStyle/>
        <a:p>
          <a:endParaRPr lang="en-US"/>
        </a:p>
      </dgm:t>
    </dgm:pt>
    <dgm:pt modelId="{1049D049-EA75-4CF4-89AC-0AC1C054E7FD}" type="sibTrans" cxnId="{DB6E55A4-5D18-4881-A2F8-FFCDF02FFA49}">
      <dgm:prSet/>
      <dgm:spPr/>
      <dgm:t>
        <a:bodyPr/>
        <a:lstStyle/>
        <a:p>
          <a:endParaRPr lang="en-US"/>
        </a:p>
      </dgm:t>
    </dgm:pt>
    <dgm:pt modelId="{8E8B1D42-1FCF-4EE1-AD7B-0FB1BA9460D6}">
      <dgm:prSet phldrT="[Text]"/>
      <dgm:spPr/>
      <dgm:t>
        <a:bodyPr/>
        <a:lstStyle/>
        <a:p>
          <a:r>
            <a:rPr lang="en-US" dirty="0"/>
            <a:t>Return of Investment </a:t>
          </a:r>
        </a:p>
      </dgm:t>
    </dgm:pt>
    <dgm:pt modelId="{43CCEDAD-0C0B-4647-A5DE-83A99DCA8C3B}" type="parTrans" cxnId="{13398952-EEA2-4667-AFFD-85B620CF6826}">
      <dgm:prSet/>
      <dgm:spPr/>
      <dgm:t>
        <a:bodyPr/>
        <a:lstStyle/>
        <a:p>
          <a:endParaRPr lang="en-US"/>
        </a:p>
      </dgm:t>
    </dgm:pt>
    <dgm:pt modelId="{F203C867-F85E-4E0E-9F34-57239981FF01}" type="sibTrans" cxnId="{13398952-EEA2-4667-AFFD-85B620CF6826}">
      <dgm:prSet/>
      <dgm:spPr/>
      <dgm:t>
        <a:bodyPr/>
        <a:lstStyle/>
        <a:p>
          <a:endParaRPr lang="en-US"/>
        </a:p>
      </dgm:t>
    </dgm:pt>
    <dgm:pt modelId="{1A8B6B8E-1972-440F-BF42-2D384B97B771}" type="pres">
      <dgm:prSet presAssocID="{55CAA146-4C1F-40FF-BD94-9B074EA13E38}" presName="linear" presStyleCnt="0">
        <dgm:presLayoutVars>
          <dgm:dir/>
          <dgm:animLvl val="lvl"/>
          <dgm:resizeHandles val="exact"/>
        </dgm:presLayoutVars>
      </dgm:prSet>
      <dgm:spPr/>
    </dgm:pt>
    <dgm:pt modelId="{013C8C77-D8BB-47D6-8B29-BB0E09729262}" type="pres">
      <dgm:prSet presAssocID="{B183ABE8-C7E8-4123-9681-FDDE9E5DD46A}" presName="parentLin" presStyleCnt="0"/>
      <dgm:spPr/>
    </dgm:pt>
    <dgm:pt modelId="{78FFEF69-92B7-41B7-B66B-7DB227F1C60A}" type="pres">
      <dgm:prSet presAssocID="{B183ABE8-C7E8-4123-9681-FDDE9E5DD46A}" presName="parentLeftMargin" presStyleLbl="node1" presStyleIdx="0" presStyleCnt="4"/>
      <dgm:spPr/>
    </dgm:pt>
    <dgm:pt modelId="{784A707E-26DB-4109-8F5C-64F0B88375E1}" type="pres">
      <dgm:prSet presAssocID="{B183ABE8-C7E8-4123-9681-FDDE9E5DD4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6643FD-11E6-4EF0-94BE-ABD6A4CBAF1A}" type="pres">
      <dgm:prSet presAssocID="{B183ABE8-C7E8-4123-9681-FDDE9E5DD46A}" presName="negativeSpace" presStyleCnt="0"/>
      <dgm:spPr/>
    </dgm:pt>
    <dgm:pt modelId="{7EFE3709-E700-43F2-A452-B03CFE5DF6CD}" type="pres">
      <dgm:prSet presAssocID="{B183ABE8-C7E8-4123-9681-FDDE9E5DD46A}" presName="childText" presStyleLbl="conFgAcc1" presStyleIdx="0" presStyleCnt="4">
        <dgm:presLayoutVars>
          <dgm:bulletEnabled val="1"/>
        </dgm:presLayoutVars>
      </dgm:prSet>
      <dgm:spPr/>
    </dgm:pt>
    <dgm:pt modelId="{D61F5347-D885-431C-8C63-1BFF6EBA17F2}" type="pres">
      <dgm:prSet presAssocID="{3F248153-DC5B-49F7-9CC6-911BD27A54FE}" presName="spaceBetweenRectangles" presStyleCnt="0"/>
      <dgm:spPr/>
    </dgm:pt>
    <dgm:pt modelId="{3888E7C9-A3B7-47E8-A345-BC4FF8749480}" type="pres">
      <dgm:prSet presAssocID="{7101AE21-EA2D-4B18-9D07-5E65DD9B15CD}" presName="parentLin" presStyleCnt="0"/>
      <dgm:spPr/>
    </dgm:pt>
    <dgm:pt modelId="{7EF86FB0-E31E-4760-BBD1-FB2E19DEF07B}" type="pres">
      <dgm:prSet presAssocID="{7101AE21-EA2D-4B18-9D07-5E65DD9B15CD}" presName="parentLeftMargin" presStyleLbl="node1" presStyleIdx="0" presStyleCnt="4"/>
      <dgm:spPr/>
    </dgm:pt>
    <dgm:pt modelId="{001311AA-7293-4391-BF30-C14EEEBF94AA}" type="pres">
      <dgm:prSet presAssocID="{7101AE21-EA2D-4B18-9D07-5E65DD9B15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D334A2-DC6D-4BDB-9F9F-BA0757213072}" type="pres">
      <dgm:prSet presAssocID="{7101AE21-EA2D-4B18-9D07-5E65DD9B15CD}" presName="negativeSpace" presStyleCnt="0"/>
      <dgm:spPr/>
    </dgm:pt>
    <dgm:pt modelId="{D57FEA38-F6DE-4ACB-97FA-A418A530FD9C}" type="pres">
      <dgm:prSet presAssocID="{7101AE21-EA2D-4B18-9D07-5E65DD9B15CD}" presName="childText" presStyleLbl="conFgAcc1" presStyleIdx="1" presStyleCnt="4">
        <dgm:presLayoutVars>
          <dgm:bulletEnabled val="1"/>
        </dgm:presLayoutVars>
      </dgm:prSet>
      <dgm:spPr/>
    </dgm:pt>
    <dgm:pt modelId="{F011FB60-F482-4490-ADE3-2C08C544BC8F}" type="pres">
      <dgm:prSet presAssocID="{717FA01C-634C-4D6D-BDA1-F886DD88752F}" presName="spaceBetweenRectangles" presStyleCnt="0"/>
      <dgm:spPr/>
    </dgm:pt>
    <dgm:pt modelId="{0B326002-27E2-42E8-80D5-EC62B0DDFE7A}" type="pres">
      <dgm:prSet presAssocID="{8E8B1D42-1FCF-4EE1-AD7B-0FB1BA9460D6}" presName="parentLin" presStyleCnt="0"/>
      <dgm:spPr/>
    </dgm:pt>
    <dgm:pt modelId="{78071395-A5A4-4371-8F2C-C8FCB9C6A448}" type="pres">
      <dgm:prSet presAssocID="{8E8B1D42-1FCF-4EE1-AD7B-0FB1BA9460D6}" presName="parentLeftMargin" presStyleLbl="node1" presStyleIdx="1" presStyleCnt="4"/>
      <dgm:spPr/>
    </dgm:pt>
    <dgm:pt modelId="{2E6D5363-5FB1-4117-8319-371A38185A6F}" type="pres">
      <dgm:prSet presAssocID="{8E8B1D42-1FCF-4EE1-AD7B-0FB1BA9460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2A8F77-276A-4553-8651-97FD81B2F213}" type="pres">
      <dgm:prSet presAssocID="{8E8B1D42-1FCF-4EE1-AD7B-0FB1BA9460D6}" presName="negativeSpace" presStyleCnt="0"/>
      <dgm:spPr/>
    </dgm:pt>
    <dgm:pt modelId="{C7B6CB68-F2D6-4BF7-B617-3B5334007D35}" type="pres">
      <dgm:prSet presAssocID="{8E8B1D42-1FCF-4EE1-AD7B-0FB1BA9460D6}" presName="childText" presStyleLbl="conFgAcc1" presStyleIdx="2" presStyleCnt="4">
        <dgm:presLayoutVars>
          <dgm:bulletEnabled val="1"/>
        </dgm:presLayoutVars>
      </dgm:prSet>
      <dgm:spPr/>
    </dgm:pt>
    <dgm:pt modelId="{550FB307-33E3-46F2-A40A-8ECE98FF2A52}" type="pres">
      <dgm:prSet presAssocID="{F203C867-F85E-4E0E-9F34-57239981FF01}" presName="spaceBetweenRectangles" presStyleCnt="0"/>
      <dgm:spPr/>
    </dgm:pt>
    <dgm:pt modelId="{0E4540A4-FAC5-4A20-A4C8-50AE6F0EECF0}" type="pres">
      <dgm:prSet presAssocID="{DF107F71-3D54-4FA7-A329-F65D7D36B2A0}" presName="parentLin" presStyleCnt="0"/>
      <dgm:spPr/>
    </dgm:pt>
    <dgm:pt modelId="{D9069781-BF7B-4FA3-9544-CE1C275772A9}" type="pres">
      <dgm:prSet presAssocID="{DF107F71-3D54-4FA7-A329-F65D7D36B2A0}" presName="parentLeftMargin" presStyleLbl="node1" presStyleIdx="2" presStyleCnt="4"/>
      <dgm:spPr/>
    </dgm:pt>
    <dgm:pt modelId="{5C2E2ECE-BF95-4F93-83D2-F6BA138542DD}" type="pres">
      <dgm:prSet presAssocID="{DF107F71-3D54-4FA7-A329-F65D7D36B2A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708553C-5071-4CD3-9B8F-CD3494AF31D1}" type="pres">
      <dgm:prSet presAssocID="{DF107F71-3D54-4FA7-A329-F65D7D36B2A0}" presName="negativeSpace" presStyleCnt="0"/>
      <dgm:spPr/>
    </dgm:pt>
    <dgm:pt modelId="{DE2A4605-9B2B-461B-8BDB-6D3510E099AF}" type="pres">
      <dgm:prSet presAssocID="{DF107F71-3D54-4FA7-A329-F65D7D36B2A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1C63963-3245-4D6F-B73B-69152231661C}" type="presOf" srcId="{B183ABE8-C7E8-4123-9681-FDDE9E5DD46A}" destId="{78FFEF69-92B7-41B7-B66B-7DB227F1C60A}" srcOrd="0" destOrd="0" presId="urn:microsoft.com/office/officeart/2005/8/layout/list1"/>
    <dgm:cxn modelId="{E0499E46-408B-4DE8-8A31-3C0CABD502B0}" type="presOf" srcId="{7101AE21-EA2D-4B18-9D07-5E65DD9B15CD}" destId="{001311AA-7293-4391-BF30-C14EEEBF94AA}" srcOrd="1" destOrd="0" presId="urn:microsoft.com/office/officeart/2005/8/layout/list1"/>
    <dgm:cxn modelId="{6A69474C-388B-4D14-9D53-E980B42D8528}" type="presOf" srcId="{B183ABE8-C7E8-4123-9681-FDDE9E5DD46A}" destId="{784A707E-26DB-4109-8F5C-64F0B88375E1}" srcOrd="1" destOrd="0" presId="urn:microsoft.com/office/officeart/2005/8/layout/list1"/>
    <dgm:cxn modelId="{13398952-EEA2-4667-AFFD-85B620CF6826}" srcId="{55CAA146-4C1F-40FF-BD94-9B074EA13E38}" destId="{8E8B1D42-1FCF-4EE1-AD7B-0FB1BA9460D6}" srcOrd="2" destOrd="0" parTransId="{43CCEDAD-0C0B-4647-A5DE-83A99DCA8C3B}" sibTransId="{F203C867-F85E-4E0E-9F34-57239981FF01}"/>
    <dgm:cxn modelId="{CB0A8157-9884-448D-8AEF-AE6F4A45AB5D}" type="presOf" srcId="{55CAA146-4C1F-40FF-BD94-9B074EA13E38}" destId="{1A8B6B8E-1972-440F-BF42-2D384B97B771}" srcOrd="0" destOrd="0" presId="urn:microsoft.com/office/officeart/2005/8/layout/list1"/>
    <dgm:cxn modelId="{B579947B-13E1-4815-8B2C-885BAA1992B7}" type="presOf" srcId="{7101AE21-EA2D-4B18-9D07-5E65DD9B15CD}" destId="{7EF86FB0-E31E-4760-BBD1-FB2E19DEF07B}" srcOrd="0" destOrd="0" presId="urn:microsoft.com/office/officeart/2005/8/layout/list1"/>
    <dgm:cxn modelId="{54226F80-75EE-41D6-8591-BBED9A1E9BE1}" srcId="{55CAA146-4C1F-40FF-BD94-9B074EA13E38}" destId="{B183ABE8-C7E8-4123-9681-FDDE9E5DD46A}" srcOrd="0" destOrd="0" parTransId="{803AE497-5B55-4474-9EB6-43EF5327FB6D}" sibTransId="{3F248153-DC5B-49F7-9CC6-911BD27A54FE}"/>
    <dgm:cxn modelId="{4769FC90-A516-494A-A1B0-6F49650964E1}" srcId="{55CAA146-4C1F-40FF-BD94-9B074EA13E38}" destId="{7101AE21-EA2D-4B18-9D07-5E65DD9B15CD}" srcOrd="1" destOrd="0" parTransId="{2CAF461E-79D0-4662-AA68-5EE0FAF1951B}" sibTransId="{717FA01C-634C-4D6D-BDA1-F886DD88752F}"/>
    <dgm:cxn modelId="{DB6E55A4-5D18-4881-A2F8-FFCDF02FFA49}" srcId="{55CAA146-4C1F-40FF-BD94-9B074EA13E38}" destId="{DF107F71-3D54-4FA7-A329-F65D7D36B2A0}" srcOrd="3" destOrd="0" parTransId="{D62D9C66-EB09-4CCF-BCE8-67988E335FB8}" sibTransId="{1049D049-EA75-4CF4-89AC-0AC1C054E7FD}"/>
    <dgm:cxn modelId="{0142E2BD-CD21-449D-8076-7FD9D5CE34F5}" type="presOf" srcId="{8E8B1D42-1FCF-4EE1-AD7B-0FB1BA9460D6}" destId="{78071395-A5A4-4371-8F2C-C8FCB9C6A448}" srcOrd="0" destOrd="0" presId="urn:microsoft.com/office/officeart/2005/8/layout/list1"/>
    <dgm:cxn modelId="{65C6D9BF-F9B9-4FA8-9DDE-86A2FBD98F0E}" type="presOf" srcId="{DF107F71-3D54-4FA7-A329-F65D7D36B2A0}" destId="{D9069781-BF7B-4FA3-9544-CE1C275772A9}" srcOrd="0" destOrd="0" presId="urn:microsoft.com/office/officeart/2005/8/layout/list1"/>
    <dgm:cxn modelId="{55343CDA-A99F-4063-9569-424E4DD2EA64}" type="presOf" srcId="{8E8B1D42-1FCF-4EE1-AD7B-0FB1BA9460D6}" destId="{2E6D5363-5FB1-4117-8319-371A38185A6F}" srcOrd="1" destOrd="0" presId="urn:microsoft.com/office/officeart/2005/8/layout/list1"/>
    <dgm:cxn modelId="{45DA06ED-B330-47C8-8127-726508749A18}" type="presOf" srcId="{DF107F71-3D54-4FA7-A329-F65D7D36B2A0}" destId="{5C2E2ECE-BF95-4F93-83D2-F6BA138542DD}" srcOrd="1" destOrd="0" presId="urn:microsoft.com/office/officeart/2005/8/layout/list1"/>
    <dgm:cxn modelId="{4AED9023-AE94-4230-B1EC-B89E4E5601AF}" type="presParOf" srcId="{1A8B6B8E-1972-440F-BF42-2D384B97B771}" destId="{013C8C77-D8BB-47D6-8B29-BB0E09729262}" srcOrd="0" destOrd="0" presId="urn:microsoft.com/office/officeart/2005/8/layout/list1"/>
    <dgm:cxn modelId="{D0A60F8A-03E1-4379-852F-41380C2C6958}" type="presParOf" srcId="{013C8C77-D8BB-47D6-8B29-BB0E09729262}" destId="{78FFEF69-92B7-41B7-B66B-7DB227F1C60A}" srcOrd="0" destOrd="0" presId="urn:microsoft.com/office/officeart/2005/8/layout/list1"/>
    <dgm:cxn modelId="{E01B68C0-788C-4AD0-894D-9FE3560DC1B2}" type="presParOf" srcId="{013C8C77-D8BB-47D6-8B29-BB0E09729262}" destId="{784A707E-26DB-4109-8F5C-64F0B88375E1}" srcOrd="1" destOrd="0" presId="urn:microsoft.com/office/officeart/2005/8/layout/list1"/>
    <dgm:cxn modelId="{5FD688F7-E236-4161-9164-0018AEF4D85A}" type="presParOf" srcId="{1A8B6B8E-1972-440F-BF42-2D384B97B771}" destId="{3A6643FD-11E6-4EF0-94BE-ABD6A4CBAF1A}" srcOrd="1" destOrd="0" presId="urn:microsoft.com/office/officeart/2005/8/layout/list1"/>
    <dgm:cxn modelId="{DE3A8A4F-E014-4026-B038-DC71079A4BE1}" type="presParOf" srcId="{1A8B6B8E-1972-440F-BF42-2D384B97B771}" destId="{7EFE3709-E700-43F2-A452-B03CFE5DF6CD}" srcOrd="2" destOrd="0" presId="urn:microsoft.com/office/officeart/2005/8/layout/list1"/>
    <dgm:cxn modelId="{5B395C22-DB1A-488F-856A-8F45EA1EF5D0}" type="presParOf" srcId="{1A8B6B8E-1972-440F-BF42-2D384B97B771}" destId="{D61F5347-D885-431C-8C63-1BFF6EBA17F2}" srcOrd="3" destOrd="0" presId="urn:microsoft.com/office/officeart/2005/8/layout/list1"/>
    <dgm:cxn modelId="{6128D589-BC42-4F5E-826D-EEE2509A353C}" type="presParOf" srcId="{1A8B6B8E-1972-440F-BF42-2D384B97B771}" destId="{3888E7C9-A3B7-47E8-A345-BC4FF8749480}" srcOrd="4" destOrd="0" presId="urn:microsoft.com/office/officeart/2005/8/layout/list1"/>
    <dgm:cxn modelId="{0961A3BF-5111-4B4B-B872-08BA176CCF80}" type="presParOf" srcId="{3888E7C9-A3B7-47E8-A345-BC4FF8749480}" destId="{7EF86FB0-E31E-4760-BBD1-FB2E19DEF07B}" srcOrd="0" destOrd="0" presId="urn:microsoft.com/office/officeart/2005/8/layout/list1"/>
    <dgm:cxn modelId="{584529F1-DCFD-44DE-B480-6E4D1D8F9FA9}" type="presParOf" srcId="{3888E7C9-A3B7-47E8-A345-BC4FF8749480}" destId="{001311AA-7293-4391-BF30-C14EEEBF94AA}" srcOrd="1" destOrd="0" presId="urn:microsoft.com/office/officeart/2005/8/layout/list1"/>
    <dgm:cxn modelId="{97E9B538-B004-4E17-B7F9-8E9FFD21BC50}" type="presParOf" srcId="{1A8B6B8E-1972-440F-BF42-2D384B97B771}" destId="{A9D334A2-DC6D-4BDB-9F9F-BA0757213072}" srcOrd="5" destOrd="0" presId="urn:microsoft.com/office/officeart/2005/8/layout/list1"/>
    <dgm:cxn modelId="{5D485893-6005-47C4-96B0-607447C4E286}" type="presParOf" srcId="{1A8B6B8E-1972-440F-BF42-2D384B97B771}" destId="{D57FEA38-F6DE-4ACB-97FA-A418A530FD9C}" srcOrd="6" destOrd="0" presId="urn:microsoft.com/office/officeart/2005/8/layout/list1"/>
    <dgm:cxn modelId="{F1B86C6F-C1AF-42F9-807B-A0DEE6B9479B}" type="presParOf" srcId="{1A8B6B8E-1972-440F-BF42-2D384B97B771}" destId="{F011FB60-F482-4490-ADE3-2C08C544BC8F}" srcOrd="7" destOrd="0" presId="urn:microsoft.com/office/officeart/2005/8/layout/list1"/>
    <dgm:cxn modelId="{7193EF93-E6A2-43D8-B316-59B784E2283E}" type="presParOf" srcId="{1A8B6B8E-1972-440F-BF42-2D384B97B771}" destId="{0B326002-27E2-42E8-80D5-EC62B0DDFE7A}" srcOrd="8" destOrd="0" presId="urn:microsoft.com/office/officeart/2005/8/layout/list1"/>
    <dgm:cxn modelId="{9F9F0193-AE94-4C56-BC88-CA356F6C9803}" type="presParOf" srcId="{0B326002-27E2-42E8-80D5-EC62B0DDFE7A}" destId="{78071395-A5A4-4371-8F2C-C8FCB9C6A448}" srcOrd="0" destOrd="0" presId="urn:microsoft.com/office/officeart/2005/8/layout/list1"/>
    <dgm:cxn modelId="{8F2EC04C-B100-4858-B5E6-BE0854195C96}" type="presParOf" srcId="{0B326002-27E2-42E8-80D5-EC62B0DDFE7A}" destId="{2E6D5363-5FB1-4117-8319-371A38185A6F}" srcOrd="1" destOrd="0" presId="urn:microsoft.com/office/officeart/2005/8/layout/list1"/>
    <dgm:cxn modelId="{90F62D87-EDA0-44ED-A774-0B8CB4816C05}" type="presParOf" srcId="{1A8B6B8E-1972-440F-BF42-2D384B97B771}" destId="{992A8F77-276A-4553-8651-97FD81B2F213}" srcOrd="9" destOrd="0" presId="urn:microsoft.com/office/officeart/2005/8/layout/list1"/>
    <dgm:cxn modelId="{E7FA7F7B-DB0D-4DC6-BF23-4627F3A261C8}" type="presParOf" srcId="{1A8B6B8E-1972-440F-BF42-2D384B97B771}" destId="{C7B6CB68-F2D6-4BF7-B617-3B5334007D35}" srcOrd="10" destOrd="0" presId="urn:microsoft.com/office/officeart/2005/8/layout/list1"/>
    <dgm:cxn modelId="{93B80D9A-EE24-43EF-B07A-7146F9503186}" type="presParOf" srcId="{1A8B6B8E-1972-440F-BF42-2D384B97B771}" destId="{550FB307-33E3-46F2-A40A-8ECE98FF2A52}" srcOrd="11" destOrd="0" presId="urn:microsoft.com/office/officeart/2005/8/layout/list1"/>
    <dgm:cxn modelId="{80BDC79D-CB2E-46C8-BCE5-F7573E11BEBD}" type="presParOf" srcId="{1A8B6B8E-1972-440F-BF42-2D384B97B771}" destId="{0E4540A4-FAC5-4A20-A4C8-50AE6F0EECF0}" srcOrd="12" destOrd="0" presId="urn:microsoft.com/office/officeart/2005/8/layout/list1"/>
    <dgm:cxn modelId="{A4B1BC85-2F2B-41CC-848F-62FF222E65E3}" type="presParOf" srcId="{0E4540A4-FAC5-4A20-A4C8-50AE6F0EECF0}" destId="{D9069781-BF7B-4FA3-9544-CE1C275772A9}" srcOrd="0" destOrd="0" presId="urn:microsoft.com/office/officeart/2005/8/layout/list1"/>
    <dgm:cxn modelId="{EC9F1E9A-1D3D-4963-A8AB-E3A74804A7EA}" type="presParOf" srcId="{0E4540A4-FAC5-4A20-A4C8-50AE6F0EECF0}" destId="{5C2E2ECE-BF95-4F93-83D2-F6BA138542DD}" srcOrd="1" destOrd="0" presId="urn:microsoft.com/office/officeart/2005/8/layout/list1"/>
    <dgm:cxn modelId="{166C313E-E02D-42A7-8C06-3BB09DD036BA}" type="presParOf" srcId="{1A8B6B8E-1972-440F-BF42-2D384B97B771}" destId="{9708553C-5071-4CD3-9B8F-CD3494AF31D1}" srcOrd="13" destOrd="0" presId="urn:microsoft.com/office/officeart/2005/8/layout/list1"/>
    <dgm:cxn modelId="{264DE82B-493C-4BC3-87D7-0F6EDA2DA7B0}" type="presParOf" srcId="{1A8B6B8E-1972-440F-BF42-2D384B97B771}" destId="{DE2A4605-9B2B-461B-8BDB-6D3510E099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5020D-698F-41FD-9D65-36B174CBCF28}">
      <dsp:nvSpPr>
        <dsp:cNvPr id="0" name=""/>
        <dsp:cNvSpPr/>
      </dsp:nvSpPr>
      <dsp:spPr>
        <a:xfrm>
          <a:off x="2039751" y="73344"/>
          <a:ext cx="1293887" cy="732817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Analytics</a:t>
          </a:r>
        </a:p>
      </dsp:txBody>
      <dsp:txXfrm>
        <a:off x="2075524" y="109117"/>
        <a:ext cx="1222341" cy="661271"/>
      </dsp:txXfrm>
    </dsp:sp>
    <dsp:sp modelId="{7AD6796A-D24D-4D42-A7EA-FEEF14E3F198}">
      <dsp:nvSpPr>
        <dsp:cNvPr id="0" name=""/>
        <dsp:cNvSpPr/>
      </dsp:nvSpPr>
      <dsp:spPr>
        <a:xfrm>
          <a:off x="1315077" y="432647"/>
          <a:ext cx="2717327" cy="2717327"/>
        </a:xfrm>
        <a:custGeom>
          <a:avLst/>
          <a:gdLst/>
          <a:ahLst/>
          <a:cxnLst/>
          <a:rect l="0" t="0" r="0" b="0"/>
          <a:pathLst>
            <a:path>
              <a:moveTo>
                <a:pt x="2032954" y="179130"/>
              </a:moveTo>
              <a:arcTo wR="1358663" hR="1358663" stAng="17985291" swAng="4410381"/>
            </a:path>
          </a:pathLst>
        </a:custGeom>
        <a:noFill/>
        <a:ln w="9525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D7DCA-AC9B-4187-BF4A-CECE11F9F711}">
      <dsp:nvSpPr>
        <dsp:cNvPr id="0" name=""/>
        <dsp:cNvSpPr/>
      </dsp:nvSpPr>
      <dsp:spPr>
        <a:xfrm>
          <a:off x="3264595" y="2119035"/>
          <a:ext cx="1170191" cy="707549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</dsp:txBody>
      <dsp:txXfrm>
        <a:off x="3299135" y="2153575"/>
        <a:ext cx="1101111" cy="638469"/>
      </dsp:txXfrm>
    </dsp:sp>
    <dsp:sp modelId="{2EC8A832-836B-4D60-8FB4-1FE89E7D03A9}">
      <dsp:nvSpPr>
        <dsp:cNvPr id="0" name=""/>
        <dsp:cNvSpPr/>
      </dsp:nvSpPr>
      <dsp:spPr>
        <a:xfrm>
          <a:off x="1316967" y="430404"/>
          <a:ext cx="2717327" cy="2717327"/>
        </a:xfrm>
        <a:custGeom>
          <a:avLst/>
          <a:gdLst/>
          <a:ahLst/>
          <a:cxnLst/>
          <a:rect l="0" t="0" r="0" b="0"/>
          <a:pathLst>
            <a:path>
              <a:moveTo>
                <a:pt x="2222464" y="2407383"/>
              </a:moveTo>
              <a:arcTo wR="1358663" hR="1358663" stAng="3031361" swAng="4717861"/>
            </a:path>
          </a:pathLst>
        </a:custGeom>
        <a:noFill/>
        <a:ln w="9525" cap="flat" cmpd="sng" algn="ctr">
          <a:solidFill>
            <a:schemeClr val="accent2">
              <a:shade val="90000"/>
              <a:hueOff val="253107"/>
              <a:satOff val="-8685"/>
              <a:lumOff val="228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1301F-3802-4052-80F8-8AEBDE58A182}">
      <dsp:nvSpPr>
        <dsp:cNvPr id="0" name=""/>
        <dsp:cNvSpPr/>
      </dsp:nvSpPr>
      <dsp:spPr>
        <a:xfrm>
          <a:off x="897320" y="2123973"/>
          <a:ext cx="1225474" cy="707549"/>
        </a:xfrm>
        <a:prstGeom prst="roundRect">
          <a:avLst/>
        </a:prstGeom>
        <a:solidFill>
          <a:schemeClr val="accent2">
            <a:shade val="50000"/>
            <a:hueOff val="261855"/>
            <a:satOff val="-10057"/>
            <a:lumOff val="3190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</a:t>
          </a:r>
        </a:p>
      </dsp:txBody>
      <dsp:txXfrm>
        <a:off x="931860" y="2158513"/>
        <a:ext cx="1156394" cy="638469"/>
      </dsp:txXfrm>
    </dsp:sp>
    <dsp:sp modelId="{97AD1E21-4EA1-4A59-ABF8-D7A50FA1E517}">
      <dsp:nvSpPr>
        <dsp:cNvPr id="0" name=""/>
        <dsp:cNvSpPr/>
      </dsp:nvSpPr>
      <dsp:spPr>
        <a:xfrm>
          <a:off x="1328031" y="439753"/>
          <a:ext cx="2717327" cy="2717327"/>
        </a:xfrm>
        <a:custGeom>
          <a:avLst/>
          <a:gdLst/>
          <a:ahLst/>
          <a:cxnLst/>
          <a:rect l="0" t="0" r="0" b="0"/>
          <a:pathLst>
            <a:path>
              <a:moveTo>
                <a:pt x="35696" y="1668058"/>
              </a:moveTo>
              <a:arcTo wR="1358663" hR="1358663" stAng="10010228" swAng="4441612"/>
            </a:path>
          </a:pathLst>
        </a:custGeom>
        <a:noFill/>
        <a:ln w="9525" cap="flat" cmpd="sng" algn="ctr">
          <a:solidFill>
            <a:schemeClr val="accent2">
              <a:shade val="90000"/>
              <a:hueOff val="253107"/>
              <a:satOff val="-8685"/>
              <a:lumOff val="228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F9B9B-7D05-48B0-A0CC-1CD5D899D580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02976-7EA6-4A52-82DE-550120BC3A48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Key factors leading to default</a:t>
          </a:r>
        </a:p>
      </dsp:txBody>
      <dsp:txXfrm>
        <a:off x="564979" y="406400"/>
        <a:ext cx="5475833" cy="812800"/>
      </dsp:txXfrm>
    </dsp:sp>
    <dsp:sp modelId="{93D8D1C9-31DE-4457-ABEF-8E38C8734631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3793D-BE66-4746-9C3F-FB49C2E62524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Building predictive model</a:t>
          </a:r>
        </a:p>
      </dsp:txBody>
      <dsp:txXfrm>
        <a:off x="860432" y="1625599"/>
        <a:ext cx="5180380" cy="812800"/>
      </dsp:txXfrm>
    </dsp:sp>
    <dsp:sp modelId="{D242ABA7-653A-44D5-A3E7-3F5F675C28F8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0D0D8-8713-41D8-A7E7-D9C63E5A8C75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Interactive web interface</a:t>
          </a:r>
        </a:p>
      </dsp:txBody>
      <dsp:txXfrm>
        <a:off x="564979" y="2844800"/>
        <a:ext cx="5475833" cy="812800"/>
      </dsp:txXfrm>
    </dsp:sp>
    <dsp:sp modelId="{70664252-87C8-42ED-8D62-2BCDCC0659BE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A3E94-5F85-41D5-8865-AB7FF1CE4390}">
      <dsp:nvSpPr>
        <dsp:cNvPr id="0" name=""/>
        <dsp:cNvSpPr/>
      </dsp:nvSpPr>
      <dsp:spPr>
        <a:xfrm>
          <a:off x="2109" y="320710"/>
          <a:ext cx="2570207" cy="7582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Exploration/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</a:t>
          </a:r>
        </a:p>
      </dsp:txBody>
      <dsp:txXfrm>
        <a:off x="381251" y="320710"/>
        <a:ext cx="1811924" cy="758283"/>
      </dsp:txXfrm>
    </dsp:sp>
    <dsp:sp modelId="{A484DEFC-A9A5-45C2-A4BA-66A5FF68E2CF}">
      <dsp:nvSpPr>
        <dsp:cNvPr id="0" name=""/>
        <dsp:cNvSpPr/>
      </dsp:nvSpPr>
      <dsp:spPr>
        <a:xfrm>
          <a:off x="2315296" y="320710"/>
          <a:ext cx="2570207" cy="758283"/>
        </a:xfrm>
        <a:prstGeom prst="chevron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Building/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Tuning</a:t>
          </a:r>
        </a:p>
      </dsp:txBody>
      <dsp:txXfrm>
        <a:off x="2694438" y="320710"/>
        <a:ext cx="1811924" cy="758283"/>
      </dsp:txXfrm>
    </dsp:sp>
    <dsp:sp modelId="{58A7FBCB-47F3-4E04-A0CF-2501A9B9C5C5}">
      <dsp:nvSpPr>
        <dsp:cNvPr id="0" name=""/>
        <dsp:cNvSpPr/>
      </dsp:nvSpPr>
      <dsp:spPr>
        <a:xfrm>
          <a:off x="4628482" y="320710"/>
          <a:ext cx="2570207" cy="758283"/>
        </a:xfrm>
        <a:prstGeom prst="chevron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App Integration/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 Development</a:t>
          </a:r>
        </a:p>
      </dsp:txBody>
      <dsp:txXfrm>
        <a:off x="5007624" y="320710"/>
        <a:ext cx="1811924" cy="758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E3709-E700-43F2-A452-B03CFE5DF6CD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A707E-26DB-4109-8F5C-64F0B88375E1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More feature engineering</a:t>
          </a:r>
        </a:p>
      </dsp:txBody>
      <dsp:txXfrm>
        <a:off x="337944" y="40683"/>
        <a:ext cx="4200912" cy="612672"/>
      </dsp:txXfrm>
    </dsp:sp>
    <dsp:sp modelId="{D57FEA38-F6DE-4ACB-97FA-A418A530FD9C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311AA-7293-4391-BF30-C14EEEBF94AA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Predict time-evolving loan status</a:t>
          </a:r>
        </a:p>
      </dsp:txBody>
      <dsp:txXfrm>
        <a:off x="337944" y="1083963"/>
        <a:ext cx="4200912" cy="612672"/>
      </dsp:txXfrm>
    </dsp:sp>
    <dsp:sp modelId="{C7B6CB68-F2D6-4BF7-B617-3B5334007D35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D5363-5FB1-4117-8319-371A38185A6F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Return of Investment </a:t>
          </a:r>
        </a:p>
      </dsp:txBody>
      <dsp:txXfrm>
        <a:off x="337944" y="2127244"/>
        <a:ext cx="4200912" cy="612672"/>
      </dsp:txXfrm>
    </dsp:sp>
    <dsp:sp modelId="{DE2A4605-9B2B-461B-8BDB-6D3510E099AF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E2ECE-BF95-4F93-83D2-F6BA138542DD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Real-time analysis web-app</a:t>
          </a:r>
        </a:p>
      </dsp:txBody>
      <dsp:txXfrm>
        <a:off x="337944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A53C5-9FC7-4EE6-B41B-F4BD1C434CD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FDFD3-CFED-4B11-B9B1-8E8FF846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00E70-E10E-4988-AD48-F8C920C73F32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27B8D-1EF3-486B-8568-F714B3D323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6B0401-62A6-47AE-BAD7-E84235421461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329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86AD-FF8A-4E1F-AF85-2289254844A2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944764-4710-454F-BCC6-E82CCD41E922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90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665C-747F-41D0-9A9C-CFBF0211DACD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68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9B00EF-9DD4-4FD2-ACD0-706554471504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1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FC95-CB4D-44A4-B608-DDB0DF249B37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DDBF-597E-4AB7-935F-B91E816F87A6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4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02A5-8729-43B8-AC27-402800526EDC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D844-83B2-4695-A225-05298CF039F5}" type="datetime1">
              <a:rPr lang="zh-CN" altLang="en-US" smtClean="0"/>
              <a:t>2017/8/14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723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79478C-2309-4F0A-A451-DED2D72615DF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94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FB90-DB68-40EA-9113-7C43ED6EFBE4}" type="datetime1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9A0A9261-3709-42A3-B64E-3E080E5ACA82}" type="datetime1">
              <a:rPr lang="zh-CN" altLang="en-US" smtClean="0"/>
              <a:pPr/>
              <a:t>2017/8/14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06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27.0.0.1:8080/fintech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18.png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endingclub.com/info/download-data.actio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35695" y="4896453"/>
            <a:ext cx="5144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Yong Zhao, PhD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50D52-A321-44C3-AEE3-718078C8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504786"/>
            <a:ext cx="2120615" cy="732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17BB69-A9B1-45B9-8A35-74EC027C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663" y="5358118"/>
            <a:ext cx="1368152" cy="1026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FB3D9-A945-4B65-AC13-8BB69690B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33" y="692696"/>
            <a:ext cx="6935076" cy="2971327"/>
          </a:xfrm>
          <a:prstGeom prst="rect">
            <a:avLst/>
          </a:prstGeom>
        </p:spPr>
      </p:pic>
      <p:sp>
        <p:nvSpPr>
          <p:cNvPr id="6" name="矩形 3"/>
          <p:cNvSpPr/>
          <p:nvPr/>
        </p:nvSpPr>
        <p:spPr>
          <a:xfrm>
            <a:off x="627751" y="3780361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sz="2800" b="1" cap="all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Intelligent Personal Investment Consultant For Lending Club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FD029-C5CA-48BB-BD2F-DEC66677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0F148-6ECE-4BA8-A9C8-466516623262}"/>
              </a:ext>
            </a:extLst>
          </p:cNvPr>
          <p:cNvSpPr txBox="1"/>
          <p:nvPr/>
        </p:nvSpPr>
        <p:spPr>
          <a:xfrm>
            <a:off x="899592" y="1774557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Common Features: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common features in historic and current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feature names to match between datasets.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null columns in training set. 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9C135A7E-A8B5-4209-BA8A-D8949701153E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3BA0AC-8A6F-46C0-98D0-E93DB4B3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81947"/>
              </p:ext>
            </p:extLst>
          </p:nvPr>
        </p:nvGraphicFramePr>
        <p:xfrm>
          <a:off x="1007604" y="3501008"/>
          <a:ext cx="648072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18852961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40376432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603805989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3839712876"/>
                    </a:ext>
                  </a:extLst>
                </a:gridCol>
              </a:tblGrid>
              <a:tr h="283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Feat.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Feat.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Null 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Historic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“loan_amnt”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4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LoanAmount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Uniformed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“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loanamount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4019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599C03E-74A8-4CCA-BFFF-174F500AF487}"/>
              </a:ext>
            </a:extLst>
          </p:cNvPr>
          <p:cNvSpPr/>
          <p:nvPr/>
        </p:nvSpPr>
        <p:spPr>
          <a:xfrm>
            <a:off x="899592" y="5301208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 Common features:</a:t>
            </a:r>
          </a:p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Categorical, </a:t>
            </a:r>
          </a:p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Numerical.  </a:t>
            </a:r>
          </a:p>
        </p:txBody>
      </p:sp>
    </p:spTree>
    <p:extLst>
      <p:ext uri="{BB962C8B-B14F-4D97-AF65-F5344CB8AC3E}">
        <p14:creationId xmlns:p14="http://schemas.microsoft.com/office/powerpoint/2010/main" val="115016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64F49-EDB3-4A2B-B4DC-7E6FBEFE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D50F4B5A-9D83-47C6-B607-AF3AC4DFC237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F458-BCC4-499B-A757-076C95780378}"/>
              </a:ext>
            </a:extLst>
          </p:cNvPr>
          <p:cNvSpPr txBox="1"/>
          <p:nvPr/>
        </p:nvSpPr>
        <p:spPr>
          <a:xfrm>
            <a:off x="899592" y="1774557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Categorical Features: 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addrstate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addrzip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applicationtype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earliestcrline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emplength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emptitle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'grade', 'homeownership',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initialliststatus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intrate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isincv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'purpose', '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revolutil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'subgrade', 'term’]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633781-6F16-4BEA-A6EA-A0760531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5" y="3654203"/>
            <a:ext cx="3698132" cy="2608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CFF79-98CC-46C1-BE03-91046BD0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04" y="3607590"/>
            <a:ext cx="3850806" cy="27017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40812B-5F1E-4A6D-BE0E-AFB92A70CBC2}"/>
              </a:ext>
            </a:extLst>
          </p:cNvPr>
          <p:cNvSpPr/>
          <p:nvPr/>
        </p:nvSpPr>
        <p:spPr>
          <a:xfrm>
            <a:off x="2051720" y="32905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FEB08C-F23C-4D26-BA58-0B670C0ED69D}"/>
              </a:ext>
            </a:extLst>
          </p:cNvPr>
          <p:cNvSpPr/>
          <p:nvPr/>
        </p:nvSpPr>
        <p:spPr>
          <a:xfrm>
            <a:off x="5743362" y="3304401"/>
            <a:ext cx="164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of Loans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7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64F49-EDB3-4A2B-B4DC-7E6FBEFE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D50F4B5A-9D83-47C6-B607-AF3AC4DFC237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4EBB96-B00C-481A-A4F1-D3BAB8DA1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77500"/>
              </p:ext>
            </p:extLst>
          </p:nvPr>
        </p:nvGraphicFramePr>
        <p:xfrm>
          <a:off x="758720" y="1565503"/>
          <a:ext cx="7341672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5773">
                  <a:extLst>
                    <a:ext uri="{9D8B030D-6E8A-4147-A177-3AD203B41FA5}">
                      <a16:colId xmlns:a16="http://schemas.microsoft.com/office/drawing/2014/main" val="3673374137"/>
                    </a:ext>
                  </a:extLst>
                </a:gridCol>
                <a:gridCol w="1615773">
                  <a:extLst>
                    <a:ext uri="{9D8B030D-6E8A-4147-A177-3AD203B41FA5}">
                      <a16:colId xmlns:a16="http://schemas.microsoft.com/office/drawing/2014/main" val="1016941650"/>
                    </a:ext>
                  </a:extLst>
                </a:gridCol>
                <a:gridCol w="1615773">
                  <a:extLst>
                    <a:ext uri="{9D8B030D-6E8A-4147-A177-3AD203B41FA5}">
                      <a16:colId xmlns:a16="http://schemas.microsoft.com/office/drawing/2014/main" val="4087187168"/>
                    </a:ext>
                  </a:extLst>
                </a:gridCol>
                <a:gridCol w="2494353">
                  <a:extLst>
                    <a:ext uri="{9D8B030D-6E8A-4147-A177-3AD203B41FA5}">
                      <a16:colId xmlns:a16="http://schemas.microsoft.com/office/drawing/2014/main" val="2111616655"/>
                    </a:ext>
                  </a:extLst>
                </a:gridCol>
              </a:tblGrid>
              <a:tr h="3380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Definition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39891"/>
                  </a:ext>
                </a:extLst>
              </a:tr>
              <a:tr h="271509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Intrinsically numerical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intrate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to numerical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70884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revolutil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line utilization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65172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 of loan (36/60)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359421"/>
                  </a:ext>
                </a:extLst>
              </a:tr>
              <a:tr h="3098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Date-time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earliestcrline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first credit 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 new feature: credit history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9773"/>
                  </a:ext>
                </a:extLst>
              </a:tr>
              <a:tr h="271509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cardinality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emptitle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Employment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NLP and extract new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770807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45862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addrzip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Zipcode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Encoding by frequency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85168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addrstate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4858858"/>
                  </a:ext>
                </a:extLst>
              </a:tr>
              <a:tr h="271509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risk 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encoding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66648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risk subgrade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256880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emplength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Months employed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896902"/>
                  </a:ext>
                </a:extLst>
              </a:tr>
              <a:tr h="271509">
                <a:tc rowSpan="5"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applicationtype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one type. Drop the feature.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96686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homeownership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ownership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One-hot encoding (OHE)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7459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initialliststatus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list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73448"/>
                  </a:ext>
                </a:extLst>
              </a:tr>
              <a:tr h="271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 of loan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133914"/>
                  </a:ext>
                </a:extLst>
              </a:tr>
              <a:tr h="1274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Isincv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income verified?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4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19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B5C9B-52F1-451E-9514-ED7EBCA8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42437971-1503-4626-AB3E-8C46603590F2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5273B6-1B53-4E45-813E-6495B8AB86A9}"/>
              </a:ext>
            </a:extLst>
          </p:cNvPr>
          <p:cNvSpPr/>
          <p:nvPr/>
        </p:nvSpPr>
        <p:spPr>
          <a:xfrm>
            <a:off x="1115616" y="2132856"/>
            <a:ext cx="3096344" cy="36724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FA9B85-0FCF-4A2E-94F5-9E4D4DB9C7CB}"/>
              </a:ext>
            </a:extLst>
          </p:cNvPr>
          <p:cNvSpPr/>
          <p:nvPr/>
        </p:nvSpPr>
        <p:spPr>
          <a:xfrm>
            <a:off x="4816910" y="2132856"/>
            <a:ext cx="3067458" cy="367240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A5C81-26F7-44FB-9FE7-773C51C68D01}"/>
              </a:ext>
            </a:extLst>
          </p:cNvPr>
          <p:cNvSpPr txBox="1"/>
          <p:nvPr/>
        </p:nvSpPr>
        <p:spPr>
          <a:xfrm>
            <a:off x="1367644" y="2260900"/>
            <a:ext cx="259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“</a:t>
            </a:r>
            <a:r>
              <a:rPr lang="en-US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want to borrow…”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“Debt consolidation…”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need money for…”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“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desc_islong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for NA,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for short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for long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5FF0B-A20E-4760-A6AF-4BEB7411ED95}"/>
              </a:ext>
            </a:extLst>
          </p:cNvPr>
          <p:cNvSpPr txBox="1"/>
          <p:nvPr/>
        </p:nvSpPr>
        <p:spPr>
          <a:xfrm>
            <a:off x="5193989" y="2260900"/>
            <a:ext cx="259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“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emptitle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“Truck Driver”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“Sales”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“assistant manager”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“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emptype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for nonmanagerial,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for managerial.</a:t>
            </a:r>
          </a:p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-999 for NA</a:t>
            </a:r>
          </a:p>
        </p:txBody>
      </p:sp>
    </p:spTree>
    <p:extLst>
      <p:ext uri="{BB962C8B-B14F-4D97-AF65-F5344CB8AC3E}">
        <p14:creationId xmlns:p14="http://schemas.microsoft.com/office/powerpoint/2010/main" val="57908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5CE3F0-A4E3-48A1-BFF9-AD5F1F89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CC1018ED-7A02-4DD8-925C-FD5424CBA798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E1652-9D04-4A27-A3A3-DEA268EAB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31463"/>
            <a:ext cx="5112568" cy="34302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AC672C-9074-4A80-80C3-32DD91205CAA}"/>
              </a:ext>
            </a:extLst>
          </p:cNvPr>
          <p:cNvSpPr/>
          <p:nvPr/>
        </p:nvSpPr>
        <p:spPr>
          <a:xfrm>
            <a:off x="2699792" y="2362131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Debt to Income Ratio vs. Default Rate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B9841-D39C-4DB0-9DB0-562BFF67DADE}"/>
              </a:ext>
            </a:extLst>
          </p:cNvPr>
          <p:cNvSpPr/>
          <p:nvPr/>
        </p:nvSpPr>
        <p:spPr>
          <a:xfrm>
            <a:off x="899592" y="175016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Debt to Income Ratio</a:t>
            </a:r>
          </a:p>
        </p:txBody>
      </p:sp>
    </p:spTree>
    <p:extLst>
      <p:ext uri="{BB962C8B-B14F-4D97-AF65-F5344CB8AC3E}">
        <p14:creationId xmlns:p14="http://schemas.microsoft.com/office/powerpoint/2010/main" val="282668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62782-3782-4263-AD39-7560AECB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76EC5-1627-45A4-A3E5-9F597042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76668"/>
            <a:ext cx="5037533" cy="3423948"/>
          </a:xfrm>
          <a:prstGeom prst="rect">
            <a:avLst/>
          </a:prstGeom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35BBF022-7AAA-4639-AF27-8ABAAF0343C3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Responses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4A4FE-E690-42F8-BE79-7D05553F86DE}"/>
              </a:ext>
            </a:extLst>
          </p:cNvPr>
          <p:cNvSpPr/>
          <p:nvPr/>
        </p:nvSpPr>
        <p:spPr>
          <a:xfrm>
            <a:off x="2699792" y="240733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Rate vs. Default Rate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0AD1C-2B88-497D-BEC2-39DEB91E4199}"/>
              </a:ext>
            </a:extLst>
          </p:cNvPr>
          <p:cNvSpPr/>
          <p:nvPr/>
        </p:nvSpPr>
        <p:spPr>
          <a:xfrm>
            <a:off x="899592" y="175016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Rate</a:t>
            </a:r>
          </a:p>
        </p:txBody>
      </p:sp>
    </p:spTree>
    <p:extLst>
      <p:ext uri="{BB962C8B-B14F-4D97-AF65-F5344CB8AC3E}">
        <p14:creationId xmlns:p14="http://schemas.microsoft.com/office/powerpoint/2010/main" val="341634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7F92BA-4714-415F-85F1-8B30CF5A9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83" y="2966963"/>
            <a:ext cx="4320481" cy="29289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5CE3F0-A4E3-48A1-BFF9-AD5F1F89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CC1018ED-7A02-4DD8-925C-FD5424CBA798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Responses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C672C-9074-4A80-80C3-32DD91205CAA}"/>
              </a:ext>
            </a:extLst>
          </p:cNvPr>
          <p:cNvSpPr/>
          <p:nvPr/>
        </p:nvSpPr>
        <p:spPr>
          <a:xfrm>
            <a:off x="1331640" y="253740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vs. Default Rate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92F8B-4684-40EE-8D47-593E1FBB2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66963"/>
            <a:ext cx="4320480" cy="29365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2B89D6-4A7B-4380-A15D-AA127798AA74}"/>
              </a:ext>
            </a:extLst>
          </p:cNvPr>
          <p:cNvSpPr/>
          <p:nvPr/>
        </p:nvSpPr>
        <p:spPr>
          <a:xfrm>
            <a:off x="5796136" y="2537408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Subgrade vs. Default Rate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A3C42-CC0C-4BF2-A15D-73294C3EC337}"/>
              </a:ext>
            </a:extLst>
          </p:cNvPr>
          <p:cNvSpPr/>
          <p:nvPr/>
        </p:nvSpPr>
        <p:spPr>
          <a:xfrm>
            <a:off x="899592" y="1750169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Grade/Subgrade</a:t>
            </a:r>
          </a:p>
        </p:txBody>
      </p:sp>
    </p:spTree>
    <p:extLst>
      <p:ext uri="{BB962C8B-B14F-4D97-AF65-F5344CB8AC3E}">
        <p14:creationId xmlns:p14="http://schemas.microsoft.com/office/powerpoint/2010/main" val="221630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D4FE5-400D-46D5-B5DB-E15DF034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8D3C756A-C87E-4B3F-A448-2642808D4C30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4E1B7-BC20-466C-8FCC-38779EB5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79500"/>
            <a:ext cx="3639224" cy="2721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13453-08FA-49F8-A228-856F22399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64" y="2852936"/>
            <a:ext cx="4087031" cy="2952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4C4001-A324-4358-B9C6-8A6D3AE0EAF9}"/>
              </a:ext>
            </a:extLst>
          </p:cNvPr>
          <p:cNvSpPr/>
          <p:nvPr/>
        </p:nvSpPr>
        <p:spPr>
          <a:xfrm>
            <a:off x="726647" y="234861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Income Distribution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0A893-FE65-4614-9550-F316FAFE3C37}"/>
              </a:ext>
            </a:extLst>
          </p:cNvPr>
          <p:cNvSpPr/>
          <p:nvPr/>
        </p:nvSpPr>
        <p:spPr>
          <a:xfrm>
            <a:off x="5320801" y="2348614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Income vs. Default Rate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F3D24-92C7-4118-869E-F5AB47A6B4E2}"/>
              </a:ext>
            </a:extLst>
          </p:cNvPr>
          <p:cNvSpPr/>
          <p:nvPr/>
        </p:nvSpPr>
        <p:spPr>
          <a:xfrm>
            <a:off x="899592" y="175016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Income</a:t>
            </a:r>
          </a:p>
        </p:txBody>
      </p:sp>
    </p:spTree>
    <p:extLst>
      <p:ext uri="{BB962C8B-B14F-4D97-AF65-F5344CB8AC3E}">
        <p14:creationId xmlns:p14="http://schemas.microsoft.com/office/powerpoint/2010/main" val="260856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163A0-6F0B-4FD4-982E-50673EBB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26909876-2F6C-4F25-A449-B9C00357EAD2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Responses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4A1CB0-91C6-476E-AB5B-E7A256AB6AC7}"/>
              </a:ext>
            </a:extLst>
          </p:cNvPr>
          <p:cNvSpPr/>
          <p:nvPr/>
        </p:nvSpPr>
        <p:spPr>
          <a:xfrm>
            <a:off x="1691680" y="255198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8CCCD-840F-445D-B1AF-5EF595C8D682}"/>
              </a:ext>
            </a:extLst>
          </p:cNvPr>
          <p:cNvSpPr/>
          <p:nvPr/>
        </p:nvSpPr>
        <p:spPr>
          <a:xfrm>
            <a:off x="5974335" y="255198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Default Rate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A2AE3-4C00-44CC-8417-36536375D878}"/>
              </a:ext>
            </a:extLst>
          </p:cNvPr>
          <p:cNvSpPr/>
          <p:nvPr/>
        </p:nvSpPr>
        <p:spPr>
          <a:xfrm>
            <a:off x="899592" y="1750169"/>
            <a:ext cx="445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Portion of Balance to Total Credit Limit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D4E11-7F1E-4AA9-8AE9-367CDDBD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26915"/>
            <a:ext cx="3637539" cy="2720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CB7A4-14C7-4E36-B147-531ADF31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07" y="3026915"/>
            <a:ext cx="4002335" cy="27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4C2290-3C75-4A3B-8453-3AB893A1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C872FD51-24CC-46CA-84DA-FD174212ED72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A5422-8766-4C2E-BDBA-6556A711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35" y="2373097"/>
            <a:ext cx="6122625" cy="3734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D3CFF1-6B7C-4EBF-A911-70F515CC62BC}"/>
              </a:ext>
            </a:extLst>
          </p:cNvPr>
          <p:cNvSpPr/>
          <p:nvPr/>
        </p:nvSpPr>
        <p:spPr>
          <a:xfrm>
            <a:off x="899592" y="1916832"/>
            <a:ext cx="312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Algorithm: </a:t>
            </a:r>
            <a:r>
              <a:rPr lang="en-US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980728"/>
            <a:ext cx="5616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Outline</a:t>
            </a:r>
          </a:p>
        </p:txBody>
      </p:sp>
      <p:sp>
        <p:nvSpPr>
          <p:cNvPr id="3" name="矩形 1"/>
          <p:cNvSpPr/>
          <p:nvPr/>
        </p:nvSpPr>
        <p:spPr>
          <a:xfrm>
            <a:off x="899592" y="1988840"/>
            <a:ext cx="4446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2A738-6EF4-4A0E-8336-5BD91C45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600" smtClean="0"/>
              <a:pPr/>
              <a:t>2</a:t>
            </a:fld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7568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1D78C-57C3-4166-AD92-6E2CC355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3C66DEB2-6A43-446D-B4FE-5B696D68F9A9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35F03-88BC-4740-B465-9AE9835E3215}"/>
              </a:ext>
            </a:extLst>
          </p:cNvPr>
          <p:cNvSpPr/>
          <p:nvPr/>
        </p:nvSpPr>
        <p:spPr>
          <a:xfrm>
            <a:off x="899592" y="191683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Metrics: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E6953-C2BF-4AA4-9A16-395B779B3BD2}"/>
              </a:ext>
            </a:extLst>
          </p:cNvPr>
          <p:cNvSpPr/>
          <p:nvPr/>
        </p:nvSpPr>
        <p:spPr>
          <a:xfrm>
            <a:off x="2005347" y="1933870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 Operating Characteristic (ROC)</a:t>
            </a: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Under Curve (AUC)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0F1DFF-A259-4511-ACFD-CDC2AF433A8F}"/>
              </a:ext>
            </a:extLst>
          </p:cNvPr>
          <p:cNvSpPr/>
          <p:nvPr/>
        </p:nvSpPr>
        <p:spPr>
          <a:xfrm>
            <a:off x="899592" y="5257811"/>
            <a:ext cx="949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71082-4DCB-4D94-AE69-D258A71FEA5F}"/>
              </a:ext>
            </a:extLst>
          </p:cNvPr>
          <p:cNvSpPr/>
          <p:nvPr/>
        </p:nvSpPr>
        <p:spPr>
          <a:xfrm>
            <a:off x="2005347" y="5274849"/>
            <a:ext cx="566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AUC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from testing set via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Cross-Validation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81134-C49A-4572-B337-D39E6599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96" y="2758702"/>
            <a:ext cx="6413548" cy="13229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5C2DA6-E823-4E3D-AF0D-338C6D29840B}"/>
              </a:ext>
            </a:extLst>
          </p:cNvPr>
          <p:cNvSpPr/>
          <p:nvPr/>
        </p:nvSpPr>
        <p:spPr>
          <a:xfrm>
            <a:off x="899592" y="4410753"/>
            <a:ext cx="4745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set:  2014 Loan Data: Jan. – Sep.</a:t>
            </a: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set:   2014 Loan Data: Oct. – Dec.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5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839A8-E373-43B3-B6D3-A56C7AE8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930B0078-111E-4741-9B3B-F270297D3598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95BE8-F278-4446-A52A-25E34C5A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99" y="4547123"/>
            <a:ext cx="4723171" cy="14090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F3C856-51A7-4096-AFD8-8CF208F11962}"/>
              </a:ext>
            </a:extLst>
          </p:cNvPr>
          <p:cNvSpPr/>
          <p:nvPr/>
        </p:nvSpPr>
        <p:spPr>
          <a:xfrm>
            <a:off x="899592" y="1916832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Optimization: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DE845B-EC2A-417B-BF42-521213DB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816" y="2286164"/>
            <a:ext cx="4348301" cy="212359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1C15E1-1C66-4886-AFF7-3C1BA21D3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03147"/>
              </p:ext>
            </p:extLst>
          </p:nvPr>
        </p:nvGraphicFramePr>
        <p:xfrm>
          <a:off x="5991117" y="4409976"/>
          <a:ext cx="2001922" cy="154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361">
                  <a:extLst>
                    <a:ext uri="{9D8B030D-6E8A-4147-A177-3AD203B41FA5}">
                      <a16:colId xmlns:a16="http://schemas.microsoft.com/office/drawing/2014/main" val="2771370797"/>
                    </a:ext>
                  </a:extLst>
                </a:gridCol>
                <a:gridCol w="706561">
                  <a:extLst>
                    <a:ext uri="{9D8B030D-6E8A-4147-A177-3AD203B41FA5}">
                      <a16:colId xmlns:a16="http://schemas.microsoft.com/office/drawing/2014/main" val="2596318401"/>
                    </a:ext>
                  </a:extLst>
                </a:gridCol>
              </a:tblGrid>
              <a:tr h="220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Parameters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560218"/>
                  </a:ext>
                </a:extLst>
              </a:tr>
              <a:tr h="220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colsample_bytree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0.585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1062"/>
                  </a:ext>
                </a:extLst>
              </a:tr>
              <a:tr h="220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gamma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0.685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933960"/>
                  </a:ext>
                </a:extLst>
              </a:tr>
              <a:tr h="220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max_depth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713415"/>
                  </a:ext>
                </a:extLst>
              </a:tr>
              <a:tr h="220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min_child_weight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740697"/>
                  </a:ext>
                </a:extLst>
              </a:tr>
              <a:tr h="220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subsample</a:t>
                      </a:r>
                      <a:endParaRPr lang="en-US" sz="11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0.968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262419"/>
                  </a:ext>
                </a:extLst>
              </a:tr>
              <a:tr h="220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score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0.733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3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87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B5CF9-B973-4935-9356-1015347A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40691DA-183C-45CB-A9A5-4CC36524C8FA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9700512-B623-4081-970E-4DE9CAEBF618}"/>
              </a:ext>
            </a:extLst>
          </p:cNvPr>
          <p:cNvSpPr/>
          <p:nvPr/>
        </p:nvSpPr>
        <p:spPr>
          <a:xfrm>
            <a:off x="5508104" y="1844824"/>
            <a:ext cx="360040" cy="2304256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8714A-F22F-46D0-BE3B-2BEDC4F1974D}"/>
              </a:ext>
            </a:extLst>
          </p:cNvPr>
          <p:cNvSpPr txBox="1"/>
          <p:nvPr/>
        </p:nvSpPr>
        <p:spPr>
          <a:xfrm>
            <a:off x="5940152" y="2396787"/>
            <a:ext cx="2434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features (except </a:t>
            </a:r>
            <a:r>
              <a:rPr lang="en-US" dirty="0" err="1">
                <a:solidFill>
                  <a:schemeClr val="accent2"/>
                </a:solidFill>
              </a:rPr>
              <a:t>addrzip</a:t>
            </a:r>
            <a:r>
              <a:rPr lang="en-US" dirty="0">
                <a:solidFill>
                  <a:schemeClr val="accent2"/>
                </a:solidFill>
              </a:rPr>
              <a:t>) are used as customizable features in the web app.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8D6C0-8A7A-44CD-BD53-CEBF9E6D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87160"/>
            <a:ext cx="4495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7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66B0C-7DA9-4C6F-B3FA-F989A969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B05551F4-93B3-4701-A1FA-AAAF8274A263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71225-2C9A-409A-8F84-ECF097282ABC}"/>
              </a:ext>
            </a:extLst>
          </p:cNvPr>
          <p:cNvSpPr/>
          <p:nvPr/>
        </p:nvSpPr>
        <p:spPr>
          <a:xfrm>
            <a:off x="5292080" y="1985818"/>
            <a:ext cx="34430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on test sets:</a:t>
            </a:r>
          </a:p>
          <a:p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AUC = 0.73,</a:t>
            </a:r>
          </a:p>
          <a:p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Default Rate:</a:t>
            </a:r>
          </a:p>
          <a:p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Min: 0.0058  –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Non-default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Max: 0.872 –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Mean: 0.215</a:t>
            </a:r>
          </a:p>
          <a:p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Real Default Rate: 20.5%</a:t>
            </a:r>
          </a:p>
          <a:p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62400-CB92-4D3F-840C-143FE2D5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1" y="1792600"/>
            <a:ext cx="4631479" cy="45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6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01F73-9CF0-40AE-BC67-5BA24D2F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A8C24-B1EE-4989-8B3F-F77E75E4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17460"/>
            <a:ext cx="4320480" cy="4130758"/>
          </a:xfrm>
          <a:prstGeom prst="rect">
            <a:avLst/>
          </a:prstGeom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2DD3AFF4-A818-4AD7-808D-3EFC594737D6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Thresholds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3E67E-4A86-46C0-B075-09BE35F63D49}"/>
              </a:ext>
            </a:extLst>
          </p:cNvPr>
          <p:cNvSpPr/>
          <p:nvPr/>
        </p:nvSpPr>
        <p:spPr>
          <a:xfrm>
            <a:off x="5538689" y="2132856"/>
            <a:ext cx="3209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Youden's index: 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sensitivity + specific – 1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TPR – FPR</a:t>
            </a:r>
          </a:p>
          <a:p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Threshold: ~ 0.2</a:t>
            </a:r>
          </a:p>
          <a:p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 0.38</a:t>
            </a:r>
          </a:p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Recall: 0.69</a:t>
            </a: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F1-score: 0.49</a:t>
            </a:r>
          </a:p>
        </p:txBody>
      </p:sp>
    </p:spTree>
    <p:extLst>
      <p:ext uri="{BB962C8B-B14F-4D97-AF65-F5344CB8AC3E}">
        <p14:creationId xmlns:p14="http://schemas.microsoft.com/office/powerpoint/2010/main" val="367292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02CE24-9B58-4B27-A8E6-F50928B2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6CD73B79-D7A9-44F8-A3B3-5499C751D24E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1A07A-1C3C-418A-A795-E0C27E26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80" y="2229884"/>
            <a:ext cx="3456732" cy="374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0B3BA-84D8-40A6-8A9D-4EAA1683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34" y="2229884"/>
            <a:ext cx="3499407" cy="22374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3594E-88A5-46AB-AA9F-E3C2901AF231}"/>
              </a:ext>
            </a:extLst>
          </p:cNvPr>
          <p:cNvSpPr/>
          <p:nvPr/>
        </p:nvSpPr>
        <p:spPr>
          <a:xfrm>
            <a:off x="4631684" y="4902147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4"/>
              </a:rPr>
              <a:t>http://127.0.0.1:8080/fintech/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CCD22-B641-4E91-B772-FC8F28869F5D}"/>
              </a:ext>
            </a:extLst>
          </p:cNvPr>
          <p:cNvSpPr/>
          <p:nvPr/>
        </p:nvSpPr>
        <p:spPr>
          <a:xfrm>
            <a:off x="934016" y="1860552"/>
            <a:ext cx="4292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 Framework + Pickle. </a:t>
            </a:r>
          </a:p>
        </p:txBody>
      </p:sp>
    </p:spTree>
    <p:extLst>
      <p:ext uri="{BB962C8B-B14F-4D97-AF65-F5344CB8AC3E}">
        <p14:creationId xmlns:p14="http://schemas.microsoft.com/office/powerpoint/2010/main" val="284308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D9442-C302-42AD-89BE-7102E84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5D37238C-35D0-42AD-9CCE-EA7A06101CC9}"/>
              </a:ext>
            </a:extLst>
          </p:cNvPr>
          <p:cNvSpPr/>
          <p:nvPr/>
        </p:nvSpPr>
        <p:spPr>
          <a:xfrm>
            <a:off x="899592" y="980728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FD79AD-3126-498E-8A48-C4523384D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797332"/>
              </p:ext>
            </p:extLst>
          </p:nvPr>
        </p:nvGraphicFramePr>
        <p:xfrm>
          <a:off x="1690683" y="18836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803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79089-EF3B-4263-B3F4-CAA9E743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531B9CAE-2011-4415-9486-D22023649E0C}"/>
              </a:ext>
            </a:extLst>
          </p:cNvPr>
          <p:cNvSpPr/>
          <p:nvPr/>
        </p:nvSpPr>
        <p:spPr>
          <a:xfrm>
            <a:off x="899592" y="980728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E2F70C73-EF5E-449A-A3F5-8648C642BEE0}"/>
              </a:ext>
            </a:extLst>
          </p:cNvPr>
          <p:cNvSpPr/>
          <p:nvPr/>
        </p:nvSpPr>
        <p:spPr>
          <a:xfrm>
            <a:off x="899592" y="1763274"/>
            <a:ext cx="629820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factors leading to loan default: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Debt-to-Income Ratio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Income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Installment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Rate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Portion of Balance</a:t>
            </a:r>
          </a:p>
          <a:p>
            <a:pPr marL="804863" lvl="1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Analysis/Processing</a:t>
            </a:r>
          </a:p>
          <a:p>
            <a:pPr marL="347663" indent="-342900">
              <a:buFont typeface="Wingdings" panose="05000000000000000000" pitchFamily="2" charset="2"/>
              <a:buChar char="ü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  <a:p>
            <a:pPr marL="347663" indent="-342900">
              <a:buFont typeface="Wingdings" panose="05000000000000000000" pitchFamily="2" charset="2"/>
              <a:buChar char="ü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124349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808" y="3068960"/>
            <a:ext cx="2917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6434442" y="5307701"/>
            <a:ext cx="1748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Yong Zhao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08/15/2017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1E48A-BE14-4E1E-B25B-04AC841E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79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EDF98-9ED9-45EF-9A84-2CCD861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0" name="矩形 1">
            <a:extLst>
              <a:ext uri="{FF2B5EF4-FFF2-40B4-BE49-F238E27FC236}">
                <a16:creationId xmlns:a16="http://schemas.microsoft.com/office/drawing/2014/main" id="{E784B9C7-8585-4D82-99AE-330389640572}"/>
              </a:ext>
            </a:extLst>
          </p:cNvPr>
          <p:cNvSpPr/>
          <p:nvPr/>
        </p:nvSpPr>
        <p:spPr>
          <a:xfrm>
            <a:off x="899592" y="980728"/>
            <a:ext cx="6004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Background</a:t>
            </a:r>
          </a:p>
        </p:txBody>
      </p:sp>
      <p:sp>
        <p:nvSpPr>
          <p:cNvPr id="43" name="矩形 1">
            <a:extLst>
              <a:ext uri="{FF2B5EF4-FFF2-40B4-BE49-F238E27FC236}">
                <a16:creationId xmlns:a16="http://schemas.microsoft.com/office/drawing/2014/main" id="{6B2244E3-9816-440C-8315-DBD80A95FAEF}"/>
              </a:ext>
            </a:extLst>
          </p:cNvPr>
          <p:cNvSpPr/>
          <p:nvPr/>
        </p:nvSpPr>
        <p:spPr>
          <a:xfrm>
            <a:off x="396142" y="1759381"/>
            <a:ext cx="8240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BS, Chemical Physics, University of Science and Technology of China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PhD, Analytical Chemistry, University of Pittsburgh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Scientist, Regional Technical Services, Covestro LLC</a:t>
            </a:r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CB384B84-37B8-4681-AE98-9147F8873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293134"/>
              </p:ext>
            </p:extLst>
          </p:nvPr>
        </p:nvGraphicFramePr>
        <p:xfrm>
          <a:off x="1796797" y="2996952"/>
          <a:ext cx="5345748" cy="3418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4" name="Picture 63">
            <a:extLst>
              <a:ext uri="{FF2B5EF4-FFF2-40B4-BE49-F238E27FC236}">
                <a16:creationId xmlns:a16="http://schemas.microsoft.com/office/drawing/2014/main" id="{0253A7FB-5E92-43EF-A844-F7365FB45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273" y="4723249"/>
            <a:ext cx="1094914" cy="1450811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D567EFA-94D1-498E-983A-F8598AE6D94A}"/>
              </a:ext>
            </a:extLst>
          </p:cNvPr>
          <p:cNvGrpSpPr/>
          <p:nvPr/>
        </p:nvGrpSpPr>
        <p:grpSpPr>
          <a:xfrm>
            <a:off x="1138866" y="3076405"/>
            <a:ext cx="1413005" cy="1160359"/>
            <a:chOff x="3017533" y="2390950"/>
            <a:chExt cx="2182785" cy="179250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D07B7C-902E-49B3-94D7-2EBFEEAEE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774" t="2629" r="6059"/>
            <a:stretch/>
          </p:blipFill>
          <p:spPr>
            <a:xfrm>
              <a:off x="4292535" y="2390950"/>
              <a:ext cx="907783" cy="90469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841E373-76CF-4959-92C5-4037C64A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17533" y="2424714"/>
              <a:ext cx="876010" cy="880918"/>
            </a:xfrm>
            <a:prstGeom prst="rect">
              <a:avLst/>
            </a:prstGeom>
          </p:spPr>
        </p:pic>
        <p:pic>
          <p:nvPicPr>
            <p:cNvPr id="78" name="Picture 27">
              <a:extLst>
                <a:ext uri="{FF2B5EF4-FFF2-40B4-BE49-F238E27FC236}">
                  <a16:creationId xmlns:a16="http://schemas.microsoft.com/office/drawing/2014/main" id="{C64A2F80-067B-4B06-9382-9DE198917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074" y="3497667"/>
              <a:ext cx="657513" cy="685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7">
              <a:extLst>
                <a:ext uri="{FF2B5EF4-FFF2-40B4-BE49-F238E27FC236}">
                  <a16:creationId xmlns:a16="http://schemas.microsoft.com/office/drawing/2014/main" id="{31D8883F-D7F0-459E-83BB-DEBF98D5F4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42"/>
            <a:stretch/>
          </p:blipFill>
          <p:spPr bwMode="auto">
            <a:xfrm>
              <a:off x="4051798" y="3360410"/>
              <a:ext cx="551692" cy="584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Bent Arrow 28">
              <a:extLst>
                <a:ext uri="{FF2B5EF4-FFF2-40B4-BE49-F238E27FC236}">
                  <a16:creationId xmlns:a16="http://schemas.microsoft.com/office/drawing/2014/main" id="{1874DA41-74CA-4CEC-AB9B-C613D60B7B2A}"/>
                </a:ext>
              </a:extLst>
            </p:cNvPr>
            <p:cNvSpPr/>
            <p:nvPr/>
          </p:nvSpPr>
          <p:spPr>
            <a:xfrm rot="10800000">
              <a:off x="3929188" y="3394295"/>
              <a:ext cx="946212" cy="789155"/>
            </a:xfrm>
            <a:prstGeom prst="bentArrow">
              <a:avLst>
                <a:gd name="adj1" fmla="val 17939"/>
                <a:gd name="adj2" fmla="val 18447"/>
                <a:gd name="adj3" fmla="val 29063"/>
                <a:gd name="adj4" fmla="val 437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ight Arrow 29">
              <a:extLst>
                <a:ext uri="{FF2B5EF4-FFF2-40B4-BE49-F238E27FC236}">
                  <a16:creationId xmlns:a16="http://schemas.microsoft.com/office/drawing/2014/main" id="{C0BC3D22-7710-4064-A16C-892BA8507FF2}"/>
                </a:ext>
              </a:extLst>
            </p:cNvPr>
            <p:cNvSpPr/>
            <p:nvPr/>
          </p:nvSpPr>
          <p:spPr>
            <a:xfrm>
              <a:off x="3960225" y="2702650"/>
              <a:ext cx="335280" cy="28129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4">
            <a:extLst>
              <a:ext uri="{FF2B5EF4-FFF2-40B4-BE49-F238E27FC236}">
                <a16:creationId xmlns:a16="http://schemas.microsoft.com/office/drawing/2014/main" id="{C7FE8DB8-D380-4BDE-945D-A652E028D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0" t="459" r="11483" b="10589"/>
          <a:stretch/>
        </p:blipFill>
        <p:spPr bwMode="auto">
          <a:xfrm>
            <a:off x="6496911" y="5136859"/>
            <a:ext cx="645634" cy="61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8B27728-5120-4E4C-AF47-FB195998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60" y="5136859"/>
            <a:ext cx="764156" cy="58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8B94A8A-ECCA-4975-8064-2B1E80A5375A}"/>
              </a:ext>
            </a:extLst>
          </p:cNvPr>
          <p:cNvSpPr txBox="1"/>
          <p:nvPr/>
        </p:nvSpPr>
        <p:spPr>
          <a:xfrm>
            <a:off x="5675120" y="2996090"/>
            <a:ext cx="289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of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2455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9C275-2BE8-4B29-B00B-7784CEA8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0CB467F-5F97-4F1F-BAE8-DEA783DC2BAD}"/>
              </a:ext>
            </a:extLst>
          </p:cNvPr>
          <p:cNvSpPr/>
          <p:nvPr/>
        </p:nvSpPr>
        <p:spPr>
          <a:xfrm>
            <a:off x="899592" y="980728"/>
            <a:ext cx="46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Data Science?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75B47870-6F59-41AF-9543-1AD8F2A7D298}"/>
              </a:ext>
            </a:extLst>
          </p:cNvPr>
          <p:cNvSpPr/>
          <p:nvPr/>
        </p:nvSpPr>
        <p:spPr>
          <a:xfrm>
            <a:off x="521665" y="1844824"/>
            <a:ext cx="8064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experiences with scientific analysis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 in statistics and programming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career opportunities in DC Metro Area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79E4E33-99BC-4C92-91D4-6CCE008DACDE}"/>
              </a:ext>
            </a:extLst>
          </p:cNvPr>
          <p:cNvGrpSpPr/>
          <p:nvPr/>
        </p:nvGrpSpPr>
        <p:grpSpPr>
          <a:xfrm>
            <a:off x="1436656" y="3188369"/>
            <a:ext cx="6591728" cy="3252315"/>
            <a:chOff x="-140712" y="1290707"/>
            <a:chExt cx="9886365" cy="4877867"/>
          </a:xfrm>
        </p:grpSpPr>
        <p:sp>
          <p:nvSpPr>
            <p:cNvPr id="99" name="Oval 103">
              <a:extLst>
                <a:ext uri="{FF2B5EF4-FFF2-40B4-BE49-F238E27FC236}">
                  <a16:creationId xmlns:a16="http://schemas.microsoft.com/office/drawing/2014/main" id="{F1C94AFD-68D2-41C0-B9E7-B47FE6116A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971800" y="4872574"/>
              <a:ext cx="1296000" cy="1296000"/>
            </a:xfrm>
            <a:prstGeom prst="ellipse">
              <a:avLst/>
            </a:prstGeom>
            <a:solidFill>
              <a:schemeClr val="accent2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Oval 103">
              <a:extLst>
                <a:ext uri="{FF2B5EF4-FFF2-40B4-BE49-F238E27FC236}">
                  <a16:creationId xmlns:a16="http://schemas.microsoft.com/office/drawing/2014/main" id="{20D50CF5-5C7A-4B37-9BC4-4B3777AFCC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79975" y="4872574"/>
              <a:ext cx="1296000" cy="1296000"/>
            </a:xfrm>
            <a:prstGeom prst="ellipse">
              <a:avLst/>
            </a:prstGeom>
            <a:solidFill>
              <a:schemeClr val="accent1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1" name="Oval 103">
              <a:extLst>
                <a:ext uri="{FF2B5EF4-FFF2-40B4-BE49-F238E27FC236}">
                  <a16:creationId xmlns:a16="http://schemas.microsoft.com/office/drawing/2014/main" id="{816F8EC5-64EC-4852-A4E0-ABC3C5AF2B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527975" y="3066000"/>
              <a:ext cx="1296000" cy="1296000"/>
            </a:xfrm>
            <a:prstGeom prst="ellipse">
              <a:avLst/>
            </a:prstGeom>
            <a:solidFill>
              <a:schemeClr val="accent6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2" name="Oval 103">
              <a:extLst>
                <a:ext uri="{FF2B5EF4-FFF2-40B4-BE49-F238E27FC236}">
                  <a16:creationId xmlns:a16="http://schemas.microsoft.com/office/drawing/2014/main" id="{B72A3826-567A-4C8C-94CE-EEACD47406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25887" y="1830170"/>
              <a:ext cx="1296000" cy="1296000"/>
            </a:xfrm>
            <a:prstGeom prst="ellipse">
              <a:avLst/>
            </a:prstGeom>
            <a:solidFill>
              <a:schemeClr val="accent5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Oval 103">
              <a:extLst>
                <a:ext uri="{FF2B5EF4-FFF2-40B4-BE49-F238E27FC236}">
                  <a16:creationId xmlns:a16="http://schemas.microsoft.com/office/drawing/2014/main" id="{C3228C08-EE29-46CD-B866-CA3A030259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59025" y="3066000"/>
              <a:ext cx="1296000" cy="1296000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Gerade Verbindung 54">
              <a:extLst>
                <a:ext uri="{FF2B5EF4-FFF2-40B4-BE49-F238E27FC236}">
                  <a16:creationId xmlns:a16="http://schemas.microsoft.com/office/drawing/2014/main" id="{D21AB565-7E50-4A3B-B9B0-5A440DAF0BB0}"/>
                </a:ext>
              </a:extLst>
            </p:cNvPr>
            <p:cNvCxnSpPr>
              <a:stCxn id="101" idx="4"/>
            </p:cNvCxnSpPr>
            <p:nvPr/>
          </p:nvCxnSpPr>
          <p:spPr bwMode="gray">
            <a:xfrm flipH="1">
              <a:off x="5894159" y="4362000"/>
              <a:ext cx="281816" cy="599467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57">
              <a:extLst>
                <a:ext uri="{FF2B5EF4-FFF2-40B4-BE49-F238E27FC236}">
                  <a16:creationId xmlns:a16="http://schemas.microsoft.com/office/drawing/2014/main" id="{292473C5-842F-4EA0-BB78-B34E83E277C8}"/>
                </a:ext>
              </a:extLst>
            </p:cNvPr>
            <p:cNvCxnSpPr>
              <a:stCxn id="100" idx="2"/>
              <a:endCxn id="99" idx="6"/>
            </p:cNvCxnSpPr>
            <p:nvPr/>
          </p:nvCxnSpPr>
          <p:spPr bwMode="gray">
            <a:xfrm flipH="1">
              <a:off x="4267800" y="5520574"/>
              <a:ext cx="612175" cy="0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93">
              <a:extLst>
                <a:ext uri="{FF2B5EF4-FFF2-40B4-BE49-F238E27FC236}">
                  <a16:creationId xmlns:a16="http://schemas.microsoft.com/office/drawing/2014/main" id="{DF0191D3-35AC-4ADD-935C-E39C60D60780}"/>
                </a:ext>
              </a:extLst>
            </p:cNvPr>
            <p:cNvCxnSpPr>
              <a:stCxn id="103" idx="4"/>
            </p:cNvCxnSpPr>
            <p:nvPr/>
          </p:nvCxnSpPr>
          <p:spPr bwMode="gray">
            <a:xfrm>
              <a:off x="3007025" y="4362000"/>
              <a:ext cx="286508" cy="599467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99">
              <a:extLst>
                <a:ext uri="{FF2B5EF4-FFF2-40B4-BE49-F238E27FC236}">
                  <a16:creationId xmlns:a16="http://schemas.microsoft.com/office/drawing/2014/main" id="{63D74B3A-76B2-4FEE-AB58-A1CC53F79CEF}"/>
                </a:ext>
              </a:extLst>
            </p:cNvPr>
            <p:cNvCxnSpPr/>
            <p:nvPr/>
          </p:nvCxnSpPr>
          <p:spPr bwMode="gray">
            <a:xfrm flipH="1">
              <a:off x="3310467" y="2692397"/>
              <a:ext cx="642409" cy="445637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6">
              <a:extLst>
                <a:ext uri="{FF2B5EF4-FFF2-40B4-BE49-F238E27FC236}">
                  <a16:creationId xmlns:a16="http://schemas.microsoft.com/office/drawing/2014/main" id="{B5881E6A-5214-41DF-B67B-7E6770798CC0}"/>
                </a:ext>
              </a:extLst>
            </p:cNvPr>
            <p:cNvCxnSpPr/>
            <p:nvPr/>
          </p:nvCxnSpPr>
          <p:spPr bwMode="gray">
            <a:xfrm>
              <a:off x="5195887" y="2692397"/>
              <a:ext cx="642409" cy="445637"/>
            </a:xfrm>
            <a:prstGeom prst="line">
              <a:avLst/>
            </a:prstGeom>
            <a:solidFill>
              <a:srgbClr val="A7AFC8"/>
            </a:solidFill>
            <a:ln w="9525" cap="rnd" cmpd="sng" algn="ctr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C871DF3-D457-406C-8313-81FBABACDD92}"/>
                </a:ext>
              </a:extLst>
            </p:cNvPr>
            <p:cNvSpPr/>
            <p:nvPr/>
          </p:nvSpPr>
          <p:spPr>
            <a:xfrm>
              <a:off x="2924809" y="1290707"/>
              <a:ext cx="3309630" cy="5539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Scientific Research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8CF3B46-FC8E-4A2C-A338-130DDAA8CB86}"/>
                </a:ext>
              </a:extLst>
            </p:cNvPr>
            <p:cNvSpPr/>
            <p:nvPr/>
          </p:nvSpPr>
          <p:spPr>
            <a:xfrm>
              <a:off x="-140712" y="3423807"/>
              <a:ext cx="2650459" cy="553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Programming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71BD804-A181-4F89-9C92-742F2C109095}"/>
                </a:ext>
              </a:extLst>
            </p:cNvPr>
            <p:cNvSpPr/>
            <p:nvPr/>
          </p:nvSpPr>
          <p:spPr>
            <a:xfrm>
              <a:off x="6858400" y="3460218"/>
              <a:ext cx="2887253" cy="553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Math/Statistics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5FF775B-EAFF-460C-994C-C128FB674F56}"/>
                </a:ext>
              </a:extLst>
            </p:cNvPr>
            <p:cNvSpPr/>
            <p:nvPr/>
          </p:nvSpPr>
          <p:spPr>
            <a:xfrm>
              <a:off x="491080" y="5235921"/>
              <a:ext cx="2622369" cy="553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Data Analysis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80DB7D5-2583-476B-9AA7-D3AD8495AEB2}"/>
                </a:ext>
              </a:extLst>
            </p:cNvPr>
            <p:cNvSpPr/>
            <p:nvPr/>
          </p:nvSpPr>
          <p:spPr>
            <a:xfrm>
              <a:off x="6219789" y="5335906"/>
              <a:ext cx="3093872" cy="553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Fast Learning</a:t>
              </a:r>
            </a:p>
          </p:txBody>
        </p:sp>
        <p:grpSp>
          <p:nvGrpSpPr>
            <p:cNvPr id="119" name="Group 58">
              <a:extLst>
                <a:ext uri="{FF2B5EF4-FFF2-40B4-BE49-F238E27FC236}">
                  <a16:creationId xmlns:a16="http://schemas.microsoft.com/office/drawing/2014/main" id="{854A9D68-5EE8-495C-81CA-8CEB506FB735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4272953" y="2134252"/>
              <a:ext cx="612175" cy="687836"/>
              <a:chOff x="2928" y="2750"/>
              <a:chExt cx="297" cy="333"/>
            </a:xfrm>
            <a:solidFill>
              <a:schemeClr val="tx2"/>
            </a:solidFill>
          </p:grpSpPr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EE2B8D18-E8C2-439F-8033-E1F4C79B599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gray">
              <a:xfrm>
                <a:off x="3076" y="2828"/>
                <a:ext cx="149" cy="245"/>
              </a:xfrm>
              <a:custGeom>
                <a:avLst/>
                <a:gdLst>
                  <a:gd name="T0" fmla="*/ 63 w 63"/>
                  <a:gd name="T1" fmla="*/ 95 h 104"/>
                  <a:gd name="T2" fmla="*/ 42 w 63"/>
                  <a:gd name="T3" fmla="*/ 58 h 104"/>
                  <a:gd name="T4" fmla="*/ 42 w 63"/>
                  <a:gd name="T5" fmla="*/ 10 h 104"/>
                  <a:gd name="T6" fmla="*/ 47 w 63"/>
                  <a:gd name="T7" fmla="*/ 5 h 104"/>
                  <a:gd name="T8" fmla="*/ 42 w 63"/>
                  <a:gd name="T9" fmla="*/ 0 h 104"/>
                  <a:gd name="T10" fmla="*/ 19 w 63"/>
                  <a:gd name="T11" fmla="*/ 0 h 104"/>
                  <a:gd name="T12" fmla="*/ 14 w 63"/>
                  <a:gd name="T13" fmla="*/ 5 h 104"/>
                  <a:gd name="T14" fmla="*/ 19 w 63"/>
                  <a:gd name="T15" fmla="*/ 10 h 104"/>
                  <a:gd name="T16" fmla="*/ 19 w 63"/>
                  <a:gd name="T17" fmla="*/ 10 h 104"/>
                  <a:gd name="T18" fmla="*/ 19 w 63"/>
                  <a:gd name="T19" fmla="*/ 58 h 104"/>
                  <a:gd name="T20" fmla="*/ 10 w 63"/>
                  <a:gd name="T21" fmla="*/ 76 h 104"/>
                  <a:gd name="T22" fmla="*/ 3 w 63"/>
                  <a:gd name="T23" fmla="*/ 89 h 104"/>
                  <a:gd name="T24" fmla="*/ 1 w 63"/>
                  <a:gd name="T25" fmla="*/ 94 h 104"/>
                  <a:gd name="T26" fmla="*/ 1 w 63"/>
                  <a:gd name="T27" fmla="*/ 95 h 104"/>
                  <a:gd name="T28" fmla="*/ 0 w 63"/>
                  <a:gd name="T29" fmla="*/ 96 h 104"/>
                  <a:gd name="T30" fmla="*/ 9 w 63"/>
                  <a:gd name="T31" fmla="*/ 104 h 104"/>
                  <a:gd name="T32" fmla="*/ 55 w 63"/>
                  <a:gd name="T33" fmla="*/ 104 h 104"/>
                  <a:gd name="T34" fmla="*/ 63 w 63"/>
                  <a:gd name="T35" fmla="*/ 96 h 104"/>
                  <a:gd name="T36" fmla="*/ 63 w 63"/>
                  <a:gd name="T37" fmla="*/ 95 h 104"/>
                  <a:gd name="T38" fmla="*/ 19 w 63"/>
                  <a:gd name="T39" fmla="*/ 7 h 104"/>
                  <a:gd name="T40" fmla="*/ 17 w 63"/>
                  <a:gd name="T41" fmla="*/ 5 h 104"/>
                  <a:gd name="T42" fmla="*/ 19 w 63"/>
                  <a:gd name="T43" fmla="*/ 2 h 104"/>
                  <a:gd name="T44" fmla="*/ 42 w 63"/>
                  <a:gd name="T45" fmla="*/ 2 h 104"/>
                  <a:gd name="T46" fmla="*/ 44 w 63"/>
                  <a:gd name="T47" fmla="*/ 5 h 104"/>
                  <a:gd name="T48" fmla="*/ 42 w 63"/>
                  <a:gd name="T49" fmla="*/ 7 h 104"/>
                  <a:gd name="T50" fmla="*/ 41 w 63"/>
                  <a:gd name="T51" fmla="*/ 7 h 104"/>
                  <a:gd name="T52" fmla="*/ 40 w 63"/>
                  <a:gd name="T53" fmla="*/ 8 h 104"/>
                  <a:gd name="T54" fmla="*/ 40 w 63"/>
                  <a:gd name="T55" fmla="*/ 59 h 104"/>
                  <a:gd name="T56" fmla="*/ 40 w 63"/>
                  <a:gd name="T57" fmla="*/ 59 h 104"/>
                  <a:gd name="T58" fmla="*/ 41 w 63"/>
                  <a:gd name="T59" fmla="*/ 62 h 104"/>
                  <a:gd name="T60" fmla="*/ 20 w 63"/>
                  <a:gd name="T61" fmla="*/ 62 h 104"/>
                  <a:gd name="T62" fmla="*/ 22 w 63"/>
                  <a:gd name="T63" fmla="*/ 59 h 104"/>
                  <a:gd name="T64" fmla="*/ 22 w 63"/>
                  <a:gd name="T65" fmla="*/ 59 h 104"/>
                  <a:gd name="T66" fmla="*/ 22 w 63"/>
                  <a:gd name="T67" fmla="*/ 8 h 104"/>
                  <a:gd name="T68" fmla="*/ 20 w 63"/>
                  <a:gd name="T69" fmla="*/ 7 h 104"/>
                  <a:gd name="T70" fmla="*/ 19 w 63"/>
                  <a:gd name="T71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3" h="104">
                    <a:moveTo>
                      <a:pt x="63" y="95"/>
                    </a:moveTo>
                    <a:cubicBezTo>
                      <a:pt x="61" y="90"/>
                      <a:pt x="44" y="62"/>
                      <a:pt x="42" y="58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5" y="9"/>
                      <a:pt x="47" y="7"/>
                      <a:pt x="47" y="5"/>
                    </a:cubicBezTo>
                    <a:cubicBezTo>
                      <a:pt x="47" y="2"/>
                      <a:pt x="45" y="0"/>
                      <a:pt x="4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4" y="2"/>
                      <a:pt x="14" y="5"/>
                    </a:cubicBezTo>
                    <a:cubicBezTo>
                      <a:pt x="14" y="7"/>
                      <a:pt x="16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8" y="60"/>
                      <a:pt x="14" y="68"/>
                      <a:pt x="10" y="76"/>
                    </a:cubicBezTo>
                    <a:cubicBezTo>
                      <a:pt x="8" y="81"/>
                      <a:pt x="5" y="86"/>
                      <a:pt x="3" y="89"/>
                    </a:cubicBezTo>
                    <a:cubicBezTo>
                      <a:pt x="3" y="91"/>
                      <a:pt x="2" y="93"/>
                      <a:pt x="1" y="94"/>
                    </a:cubicBezTo>
                    <a:cubicBezTo>
                      <a:pt x="1" y="94"/>
                      <a:pt x="1" y="95"/>
                      <a:pt x="1" y="95"/>
                    </a:cubicBezTo>
                    <a:cubicBezTo>
                      <a:pt x="1" y="96"/>
                      <a:pt x="0" y="96"/>
                      <a:pt x="0" y="96"/>
                    </a:cubicBezTo>
                    <a:cubicBezTo>
                      <a:pt x="0" y="101"/>
                      <a:pt x="4" y="104"/>
                      <a:pt x="9" y="10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9" y="104"/>
                      <a:pt x="63" y="101"/>
                      <a:pt x="63" y="96"/>
                    </a:cubicBezTo>
                    <a:cubicBezTo>
                      <a:pt x="63" y="96"/>
                      <a:pt x="63" y="96"/>
                      <a:pt x="63" y="95"/>
                    </a:cubicBezTo>
                    <a:close/>
                    <a:moveTo>
                      <a:pt x="19" y="7"/>
                    </a:moveTo>
                    <a:cubicBezTo>
                      <a:pt x="18" y="7"/>
                      <a:pt x="17" y="6"/>
                      <a:pt x="17" y="5"/>
                    </a:cubicBezTo>
                    <a:cubicBezTo>
                      <a:pt x="17" y="3"/>
                      <a:pt x="18" y="2"/>
                      <a:pt x="19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3" y="2"/>
                      <a:pt x="44" y="3"/>
                      <a:pt x="44" y="5"/>
                    </a:cubicBezTo>
                    <a:cubicBezTo>
                      <a:pt x="44" y="6"/>
                      <a:pt x="43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40" y="60"/>
                      <a:pt x="41" y="62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21" y="60"/>
                      <a:pt x="22" y="59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0" y="7"/>
                      <a:pt x="20" y="7"/>
                      <a:pt x="20" y="7"/>
                    </a:cubicBezTo>
                    <a:lnTo>
                      <a:pt x="1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AE380C8F-144B-4961-ABC7-F84D70FC08E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gray">
              <a:xfrm>
                <a:off x="3039" y="2750"/>
                <a:ext cx="80" cy="222"/>
              </a:xfrm>
              <a:custGeom>
                <a:avLst/>
                <a:gdLst>
                  <a:gd name="T0" fmla="*/ 29 w 34"/>
                  <a:gd name="T1" fmla="*/ 0 h 94"/>
                  <a:gd name="T2" fmla="*/ 5 w 34"/>
                  <a:gd name="T3" fmla="*/ 0 h 94"/>
                  <a:gd name="T4" fmla="*/ 0 w 34"/>
                  <a:gd name="T5" fmla="*/ 5 h 94"/>
                  <a:gd name="T6" fmla="*/ 5 w 34"/>
                  <a:gd name="T7" fmla="*/ 10 h 94"/>
                  <a:gd name="T8" fmla="*/ 5 w 34"/>
                  <a:gd name="T9" fmla="*/ 83 h 94"/>
                  <a:gd name="T10" fmla="*/ 5 w 34"/>
                  <a:gd name="T11" fmla="*/ 83 h 94"/>
                  <a:gd name="T12" fmla="*/ 17 w 34"/>
                  <a:gd name="T13" fmla="*/ 94 h 94"/>
                  <a:gd name="T14" fmla="*/ 28 w 34"/>
                  <a:gd name="T15" fmla="*/ 83 h 94"/>
                  <a:gd name="T16" fmla="*/ 29 w 34"/>
                  <a:gd name="T17" fmla="*/ 83 h 94"/>
                  <a:gd name="T18" fmla="*/ 29 w 34"/>
                  <a:gd name="T19" fmla="*/ 10 h 94"/>
                  <a:gd name="T20" fmla="*/ 34 w 34"/>
                  <a:gd name="T21" fmla="*/ 5 h 94"/>
                  <a:gd name="T22" fmla="*/ 29 w 34"/>
                  <a:gd name="T23" fmla="*/ 0 h 94"/>
                  <a:gd name="T24" fmla="*/ 29 w 34"/>
                  <a:gd name="T25" fmla="*/ 7 h 94"/>
                  <a:gd name="T26" fmla="*/ 27 w 34"/>
                  <a:gd name="T27" fmla="*/ 7 h 94"/>
                  <a:gd name="T28" fmla="*/ 26 w 34"/>
                  <a:gd name="T29" fmla="*/ 7 h 94"/>
                  <a:gd name="T30" fmla="*/ 26 w 34"/>
                  <a:gd name="T31" fmla="*/ 46 h 94"/>
                  <a:gd name="T32" fmla="*/ 8 w 34"/>
                  <a:gd name="T33" fmla="*/ 46 h 94"/>
                  <a:gd name="T34" fmla="*/ 8 w 34"/>
                  <a:gd name="T35" fmla="*/ 7 h 94"/>
                  <a:gd name="T36" fmla="*/ 5 w 34"/>
                  <a:gd name="T37" fmla="*/ 7 h 94"/>
                  <a:gd name="T38" fmla="*/ 3 w 34"/>
                  <a:gd name="T39" fmla="*/ 5 h 94"/>
                  <a:gd name="T40" fmla="*/ 5 w 34"/>
                  <a:gd name="T41" fmla="*/ 3 h 94"/>
                  <a:gd name="T42" fmla="*/ 29 w 34"/>
                  <a:gd name="T43" fmla="*/ 3 h 94"/>
                  <a:gd name="T44" fmla="*/ 31 w 34"/>
                  <a:gd name="T45" fmla="*/ 5 h 94"/>
                  <a:gd name="T46" fmla="*/ 29 w 34"/>
                  <a:gd name="T47" fmla="*/ 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94">
                    <a:moveTo>
                      <a:pt x="2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" y="89"/>
                      <a:pt x="11" y="94"/>
                      <a:pt x="17" y="94"/>
                    </a:cubicBezTo>
                    <a:cubicBezTo>
                      <a:pt x="23" y="94"/>
                      <a:pt x="28" y="89"/>
                      <a:pt x="28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31" y="10"/>
                      <a:pt x="34" y="8"/>
                      <a:pt x="34" y="5"/>
                    </a:cubicBezTo>
                    <a:cubicBezTo>
                      <a:pt x="34" y="2"/>
                      <a:pt x="31" y="0"/>
                      <a:pt x="29" y="0"/>
                    </a:cubicBezTo>
                    <a:close/>
                    <a:moveTo>
                      <a:pt x="29" y="7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3" y="6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0" y="3"/>
                      <a:pt x="31" y="4"/>
                      <a:pt x="31" y="5"/>
                    </a:cubicBezTo>
                    <a:cubicBezTo>
                      <a:pt x="31" y="6"/>
                      <a:pt x="30" y="7"/>
                      <a:pt x="2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D0D194FA-B82D-4820-B8E7-23AE3E942C6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gray">
              <a:xfrm>
                <a:off x="2928" y="2830"/>
                <a:ext cx="141" cy="253"/>
              </a:xfrm>
              <a:custGeom>
                <a:avLst/>
                <a:gdLst>
                  <a:gd name="T0" fmla="*/ 42 w 60"/>
                  <a:gd name="T1" fmla="*/ 50 h 107"/>
                  <a:gd name="T2" fmla="*/ 42 w 60"/>
                  <a:gd name="T3" fmla="*/ 10 h 107"/>
                  <a:gd name="T4" fmla="*/ 47 w 60"/>
                  <a:gd name="T5" fmla="*/ 5 h 107"/>
                  <a:gd name="T6" fmla="*/ 42 w 60"/>
                  <a:gd name="T7" fmla="*/ 0 h 107"/>
                  <a:gd name="T8" fmla="*/ 19 w 60"/>
                  <a:gd name="T9" fmla="*/ 0 h 107"/>
                  <a:gd name="T10" fmla="*/ 13 w 60"/>
                  <a:gd name="T11" fmla="*/ 5 h 107"/>
                  <a:gd name="T12" fmla="*/ 19 w 60"/>
                  <a:gd name="T13" fmla="*/ 10 h 107"/>
                  <a:gd name="T14" fmla="*/ 19 w 60"/>
                  <a:gd name="T15" fmla="*/ 50 h 107"/>
                  <a:gd name="T16" fmla="*/ 0 w 60"/>
                  <a:gd name="T17" fmla="*/ 77 h 107"/>
                  <a:gd name="T18" fmla="*/ 30 w 60"/>
                  <a:gd name="T19" fmla="*/ 107 h 107"/>
                  <a:gd name="T20" fmla="*/ 60 w 60"/>
                  <a:gd name="T21" fmla="*/ 77 h 107"/>
                  <a:gd name="T22" fmla="*/ 42 w 60"/>
                  <a:gd name="T23" fmla="*/ 50 h 107"/>
                  <a:gd name="T24" fmla="*/ 20 w 60"/>
                  <a:gd name="T25" fmla="*/ 52 h 107"/>
                  <a:gd name="T26" fmla="*/ 21 w 60"/>
                  <a:gd name="T27" fmla="*/ 52 h 107"/>
                  <a:gd name="T28" fmla="*/ 21 w 60"/>
                  <a:gd name="T29" fmla="*/ 7 h 107"/>
                  <a:gd name="T30" fmla="*/ 19 w 60"/>
                  <a:gd name="T31" fmla="*/ 7 h 107"/>
                  <a:gd name="T32" fmla="*/ 16 w 60"/>
                  <a:gd name="T33" fmla="*/ 5 h 107"/>
                  <a:gd name="T34" fmla="*/ 19 w 60"/>
                  <a:gd name="T35" fmla="*/ 2 h 107"/>
                  <a:gd name="T36" fmla="*/ 42 w 60"/>
                  <a:gd name="T37" fmla="*/ 2 h 107"/>
                  <a:gd name="T38" fmla="*/ 44 w 60"/>
                  <a:gd name="T39" fmla="*/ 5 h 107"/>
                  <a:gd name="T40" fmla="*/ 42 w 60"/>
                  <a:gd name="T41" fmla="*/ 7 h 107"/>
                  <a:gd name="T42" fmla="*/ 40 w 60"/>
                  <a:gd name="T43" fmla="*/ 7 h 107"/>
                  <a:gd name="T44" fmla="*/ 39 w 60"/>
                  <a:gd name="T45" fmla="*/ 7 h 107"/>
                  <a:gd name="T46" fmla="*/ 39 w 60"/>
                  <a:gd name="T47" fmla="*/ 52 h 107"/>
                  <a:gd name="T48" fmla="*/ 40 w 60"/>
                  <a:gd name="T49" fmla="*/ 52 h 107"/>
                  <a:gd name="T50" fmla="*/ 56 w 60"/>
                  <a:gd name="T51" fmla="*/ 69 h 107"/>
                  <a:gd name="T52" fmla="*/ 5 w 60"/>
                  <a:gd name="T53" fmla="*/ 69 h 107"/>
                  <a:gd name="T54" fmla="*/ 20 w 60"/>
                  <a:gd name="T55" fmla="*/ 5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0" h="107">
                    <a:moveTo>
                      <a:pt x="42" y="50"/>
                    </a:moveTo>
                    <a:cubicBezTo>
                      <a:pt x="42" y="10"/>
                      <a:pt x="42" y="10"/>
                      <a:pt x="42" y="10"/>
                    </a:cubicBezTo>
                    <a:cubicBezTo>
                      <a:pt x="45" y="10"/>
                      <a:pt x="47" y="7"/>
                      <a:pt x="47" y="5"/>
                    </a:cubicBezTo>
                    <a:cubicBezTo>
                      <a:pt x="47" y="2"/>
                      <a:pt x="44" y="0"/>
                      <a:pt x="4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0"/>
                      <a:pt x="13" y="2"/>
                      <a:pt x="13" y="5"/>
                    </a:cubicBezTo>
                    <a:cubicBezTo>
                      <a:pt x="13" y="7"/>
                      <a:pt x="16" y="10"/>
                      <a:pt x="19" y="1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8" y="54"/>
                      <a:pt x="0" y="65"/>
                      <a:pt x="0" y="77"/>
                    </a:cubicBezTo>
                    <a:cubicBezTo>
                      <a:pt x="0" y="94"/>
                      <a:pt x="14" y="107"/>
                      <a:pt x="30" y="107"/>
                    </a:cubicBezTo>
                    <a:cubicBezTo>
                      <a:pt x="46" y="107"/>
                      <a:pt x="60" y="94"/>
                      <a:pt x="60" y="77"/>
                    </a:cubicBezTo>
                    <a:cubicBezTo>
                      <a:pt x="60" y="65"/>
                      <a:pt x="52" y="55"/>
                      <a:pt x="42" y="50"/>
                    </a:cubicBezTo>
                    <a:close/>
                    <a:moveTo>
                      <a:pt x="20" y="52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7"/>
                      <a:pt x="16" y="6"/>
                      <a:pt x="16" y="5"/>
                    </a:cubicBezTo>
                    <a:cubicBezTo>
                      <a:pt x="16" y="3"/>
                      <a:pt x="17" y="2"/>
                      <a:pt x="19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3" y="2"/>
                      <a:pt x="44" y="3"/>
                      <a:pt x="44" y="5"/>
                    </a:cubicBezTo>
                    <a:cubicBezTo>
                      <a:pt x="44" y="6"/>
                      <a:pt x="43" y="7"/>
                      <a:pt x="4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7" y="55"/>
                      <a:pt x="53" y="61"/>
                      <a:pt x="56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7" y="61"/>
                      <a:pt x="13" y="55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pic>
          <p:nvPicPr>
            <p:cNvPr id="128" name="Picture 19" descr="https://d30y9cdsu7xlg0.cloudfront.net/png/5020-200.png">
              <a:extLst>
                <a:ext uri="{FF2B5EF4-FFF2-40B4-BE49-F238E27FC236}">
                  <a16:creationId xmlns:a16="http://schemas.microsoft.com/office/drawing/2014/main" id="{76DEC09D-3856-4334-B0D6-7CAA1FB8E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614" y="5235921"/>
              <a:ext cx="580535" cy="580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946" name="Picture 2" descr="Image result for python">
            <a:extLst>
              <a:ext uri="{FF2B5EF4-FFF2-40B4-BE49-F238E27FC236}">
                <a16:creationId xmlns:a16="http://schemas.microsoft.com/office/drawing/2014/main" id="{1C1D28F8-A6C2-4EAF-AAA7-E41D7764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644" y="4537236"/>
            <a:ext cx="545409" cy="5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C84519DC-F508-4ABB-B21F-BED0A0AF9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447" y="4664230"/>
            <a:ext cx="573711" cy="269575"/>
          </a:xfrm>
          <a:prstGeom prst="rect">
            <a:avLst/>
          </a:prstGeom>
        </p:spPr>
      </p:pic>
      <p:pic>
        <p:nvPicPr>
          <p:cNvPr id="82948" name="Picture 4" descr="Image result for data analysis">
            <a:extLst>
              <a:ext uri="{FF2B5EF4-FFF2-40B4-BE49-F238E27FC236}">
                <a16:creationId xmlns:a16="http://schemas.microsoft.com/office/drawing/2014/main" id="{4B9F1A8E-83A9-47A5-A9FF-DDD789640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333" y="5832398"/>
            <a:ext cx="358378" cy="39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1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A95AA-E94B-4567-9006-60A2FD85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7679ED93-7E2E-4B91-8D9E-B2290257B591}"/>
              </a:ext>
            </a:extLst>
          </p:cNvPr>
          <p:cNvSpPr/>
          <p:nvPr/>
        </p:nvSpPr>
        <p:spPr>
          <a:xfrm>
            <a:off x="899592" y="980728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B5135C45-D054-4565-915C-0BF0152A7C6E}"/>
              </a:ext>
            </a:extLst>
          </p:cNvPr>
          <p:cNvSpPr/>
          <p:nvPr/>
        </p:nvSpPr>
        <p:spPr>
          <a:xfrm>
            <a:off x="506047" y="1844824"/>
            <a:ext cx="82424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Lending Club is an on-line P2P lending platform. 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Investors benefit from interest payments of loans.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loans have risk of default. 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Predict default rate based on loan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6D7BC-3D34-474A-91AE-3FE6E60B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82" y="3645024"/>
            <a:ext cx="7128792" cy="28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56C256-EC9E-48D8-9144-B0F551B0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9AEC93C5-A2F0-42FA-B72A-141BB6490818}"/>
              </a:ext>
            </a:extLst>
          </p:cNvPr>
          <p:cNvSpPr/>
          <p:nvPr/>
        </p:nvSpPr>
        <p:spPr>
          <a:xfrm>
            <a:off x="899592" y="980728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Objectives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D8C44FA-60F8-434F-A06F-1979B75C1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9993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884B383-5F00-45C7-9174-FA8A46FD2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209428"/>
              </p:ext>
            </p:extLst>
          </p:nvPr>
        </p:nvGraphicFramePr>
        <p:xfrm>
          <a:off x="1331640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E7D6FE2-781B-4190-A178-EA395F9B9F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7664" y="2276872"/>
            <a:ext cx="700618" cy="648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D092AB-7B2D-48C8-A95C-C6CDFC86E93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696" y="3573016"/>
            <a:ext cx="679945" cy="576064"/>
          </a:xfrm>
          <a:prstGeom prst="rect">
            <a:avLst/>
          </a:prstGeom>
        </p:spPr>
      </p:pic>
      <p:pic>
        <p:nvPicPr>
          <p:cNvPr id="83970" name="Picture 2" descr="Image result for Interactive">
            <a:extLst>
              <a:ext uri="{FF2B5EF4-FFF2-40B4-BE49-F238E27FC236}">
                <a16:creationId xmlns:a16="http://schemas.microsoft.com/office/drawing/2014/main" id="{4DED089D-7EE6-4170-8EAB-B90D28401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0" t="9680" r="13040" b="2960"/>
          <a:stretch/>
        </p:blipFill>
        <p:spPr bwMode="auto">
          <a:xfrm>
            <a:off x="1587693" y="4772744"/>
            <a:ext cx="587975" cy="7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9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4B5AD-7E07-4E60-87CE-7C404E7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E7FE664D-3229-4A02-97B0-EE8A7FE71EA3}"/>
              </a:ext>
            </a:extLst>
          </p:cNvPr>
          <p:cNvSpPr/>
          <p:nvPr/>
        </p:nvSpPr>
        <p:spPr>
          <a:xfrm>
            <a:off x="899592" y="980728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FD16FB3B-647D-4674-8002-C009A95976F8}"/>
              </a:ext>
            </a:extLst>
          </p:cNvPr>
          <p:cNvSpPr/>
          <p:nvPr/>
        </p:nvSpPr>
        <p:spPr>
          <a:xfrm>
            <a:off x="506047" y="1844824"/>
            <a:ext cx="82424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loans (training set)</a:t>
            </a:r>
          </a:p>
          <a:p>
            <a:pPr marL="347663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3"/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sz="24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Loan Data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Year 2014</a:t>
            </a:r>
            <a:endParaRPr lang="en-US" altLang="zh-CN" sz="2400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4763"/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Rows: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235629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Columns: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en-US" altLang="zh-CN" sz="24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lvl="0"/>
            <a:r>
              <a:rPr lang="en-US" altLang="zh-CN" sz="2400" dirty="0">
                <a:solidFill>
                  <a:srgbClr val="4590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feature: “loan status” </a:t>
            </a:r>
          </a:p>
          <a:p>
            <a:pPr marL="347663" lvl="0"/>
            <a:endParaRPr lang="en-US" altLang="zh-CN" sz="2400" dirty="0">
              <a:solidFill>
                <a:srgbClr val="4590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lvl="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4590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loans</a:t>
            </a:r>
          </a:p>
          <a:p>
            <a:pPr marL="4763"/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4763"/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Source: real-time API service request     </a:t>
            </a:r>
          </a:p>
          <a:p>
            <a:pPr marL="4763"/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Rows: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</a:t>
            </a: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Columns: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  <a:endParaRPr lang="en-US" altLang="zh-CN" sz="24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3"/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</a:t>
            </a:r>
            <a:r>
              <a:rPr lang="en-US" altLang="zh-CN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headers = headers)</a:t>
            </a:r>
          </a:p>
          <a:p>
            <a:pPr marL="4763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zh-CN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r.json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E4865-2C0D-4F3F-9A89-DD84AE0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54" y="2060848"/>
            <a:ext cx="2304256" cy="22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0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37234F-E967-4E0C-8795-5F6B180F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08C86E21-BAE5-41FE-9EBA-8E5A780CDB67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9F4CB6-D9F8-41AB-98FF-FA430175D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606164"/>
              </p:ext>
            </p:extLst>
          </p:nvPr>
        </p:nvGraphicFramePr>
        <p:xfrm>
          <a:off x="899592" y="1565503"/>
          <a:ext cx="7200800" cy="139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8070" name="Picture 6" descr="Image result for web app">
            <a:extLst>
              <a:ext uri="{FF2B5EF4-FFF2-40B4-BE49-F238E27FC236}">
                <a16:creationId xmlns:a16="http://schemas.microsoft.com/office/drawing/2014/main" id="{91C6B7C2-8795-4207-B72E-6C17831B8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1" b="9431"/>
          <a:stretch/>
        </p:blipFill>
        <p:spPr bwMode="auto">
          <a:xfrm>
            <a:off x="6151802" y="4471457"/>
            <a:ext cx="1248030" cy="101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2" name="Picture 8" descr="Image result for random forest">
            <a:extLst>
              <a:ext uri="{FF2B5EF4-FFF2-40B4-BE49-F238E27FC236}">
                <a16:creationId xmlns:a16="http://schemas.microsoft.com/office/drawing/2014/main" id="{AA2EA6EF-79BB-4CD4-9F2C-0A7171F3B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68" b="29166"/>
          <a:stretch/>
        </p:blipFill>
        <p:spPr bwMode="auto">
          <a:xfrm>
            <a:off x="3635896" y="4455687"/>
            <a:ext cx="1750509" cy="98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FA1C1-699C-4012-A7FD-C1F30734E8C5}"/>
              </a:ext>
            </a:extLst>
          </p:cNvPr>
          <p:cNvSpPr/>
          <p:nvPr/>
        </p:nvSpPr>
        <p:spPr>
          <a:xfrm>
            <a:off x="1106672" y="3068960"/>
            <a:ext cx="2142154" cy="108012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Visualization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 cleaning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Feature engineering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9967E5-C731-40A1-9D10-9DF88DFDD8C6}"/>
              </a:ext>
            </a:extLst>
          </p:cNvPr>
          <p:cNvSpPr/>
          <p:nvPr/>
        </p:nvSpPr>
        <p:spPr>
          <a:xfrm>
            <a:off x="3502663" y="3068960"/>
            <a:ext cx="1994658" cy="108012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XGBoost</a:t>
            </a:r>
            <a:endParaRPr lang="en-US" sz="1600" dirty="0">
              <a:solidFill>
                <a:schemeClr val="accent1"/>
              </a:solidFill>
            </a:endParaRP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Cross-validation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Auto-tuning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C4F5F6-3558-495D-957C-FC64A9827B02}"/>
              </a:ext>
            </a:extLst>
          </p:cNvPr>
          <p:cNvSpPr/>
          <p:nvPr/>
        </p:nvSpPr>
        <p:spPr>
          <a:xfrm>
            <a:off x="5719599" y="3068960"/>
            <a:ext cx="2049318" cy="108012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Flask framework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Model embedding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Web application</a:t>
            </a:r>
          </a:p>
        </p:txBody>
      </p:sp>
      <p:pic>
        <p:nvPicPr>
          <p:cNvPr id="20" name="Picture 8" descr="Image result for python">
            <a:extLst>
              <a:ext uri="{FF2B5EF4-FFF2-40B4-BE49-F238E27FC236}">
                <a16:creationId xmlns:a16="http://schemas.microsoft.com/office/drawing/2014/main" id="{F6752DE7-C03C-41D5-8EFE-C00A4F7D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569" y="5656895"/>
            <a:ext cx="766861" cy="76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jupyter notebook logo">
            <a:extLst>
              <a:ext uri="{FF2B5EF4-FFF2-40B4-BE49-F238E27FC236}">
                <a16:creationId xmlns:a16="http://schemas.microsoft.com/office/drawing/2014/main" id="{74C81BEE-5A6A-4E50-9FEA-80ECF7D02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699" y="5659492"/>
            <a:ext cx="698075" cy="69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scikit learn">
            <a:extLst>
              <a:ext uri="{FF2B5EF4-FFF2-40B4-BE49-F238E27FC236}">
                <a16:creationId xmlns:a16="http://schemas.microsoft.com/office/drawing/2014/main" id="{F6CDF683-B88D-406A-97A5-A1BE9E71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44" y="5523312"/>
            <a:ext cx="958747" cy="9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Image result for flask python">
            <a:extLst>
              <a:ext uri="{FF2B5EF4-FFF2-40B4-BE49-F238E27FC236}">
                <a16:creationId xmlns:a16="http://schemas.microsoft.com/office/drawing/2014/main" id="{F06B99D9-C878-4544-892C-D10E73E5C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62" y="5773401"/>
            <a:ext cx="1171855" cy="4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66A85-C42B-46CE-ADE9-E74081789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360" y="4538422"/>
            <a:ext cx="1502110" cy="9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4E2FB-BA21-4FA6-9238-689F2D3D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CE42DD78-44C3-49A4-92F3-A7E79599EBC5}"/>
              </a:ext>
            </a:extLst>
          </p:cNvPr>
          <p:cNvSpPr/>
          <p:nvPr/>
        </p:nvSpPr>
        <p:spPr>
          <a:xfrm>
            <a:off x="899592" y="98072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79ADC1-B014-4E89-A19C-A6D3653C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81" y="2697887"/>
            <a:ext cx="4594450" cy="38534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8BDE35-C2FB-4156-9BE6-8DECEC268E34}"/>
              </a:ext>
            </a:extLst>
          </p:cNvPr>
          <p:cNvSpPr txBox="1"/>
          <p:nvPr/>
        </p:nvSpPr>
        <p:spPr>
          <a:xfrm>
            <a:off x="899592" y="1774557"/>
            <a:ext cx="563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feature – Loan Status: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Default rate: 20.5%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paid: 0, Charged-off: 1, discard others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6CD71-3C2B-4767-B7C7-B4569934C38C}"/>
              </a:ext>
            </a:extLst>
          </p:cNvPr>
          <p:cNvSpPr/>
          <p:nvPr/>
        </p:nvSpPr>
        <p:spPr>
          <a:xfrm>
            <a:off x="2483768" y="2828389"/>
            <a:ext cx="535693" cy="3287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5F65F7-B881-40FB-B3FB-0D203BE36899}"/>
              </a:ext>
            </a:extLst>
          </p:cNvPr>
          <p:cNvSpPr/>
          <p:nvPr/>
        </p:nvSpPr>
        <p:spPr>
          <a:xfrm>
            <a:off x="3635895" y="2828389"/>
            <a:ext cx="446111" cy="3287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44767-2480-4DBD-89D8-FDAE5D619E87}"/>
              </a:ext>
            </a:extLst>
          </p:cNvPr>
          <p:cNvSpPr txBox="1"/>
          <p:nvPr/>
        </p:nvSpPr>
        <p:spPr>
          <a:xfrm>
            <a:off x="1132046" y="583424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Determined</a:t>
            </a:r>
          </a:p>
        </p:txBody>
      </p:sp>
    </p:spTree>
    <p:extLst>
      <p:ext uri="{BB962C8B-B14F-4D97-AF65-F5344CB8AC3E}">
        <p14:creationId xmlns:p14="http://schemas.microsoft.com/office/powerpoint/2010/main" val="1282394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4168</TotalTime>
  <Words>896</Words>
  <Application>Microsoft Office PowerPoint</Application>
  <PresentationFormat>On-screen Show (4:3)</PresentationFormat>
  <Paragraphs>295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宋体</vt:lpstr>
      <vt:lpstr>华文中宋</vt:lpstr>
      <vt:lpstr>Arial</vt:lpstr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Yong Zhao</dc:creator>
  <cp:lastModifiedBy>Naiying Peng</cp:lastModifiedBy>
  <cp:revision>940</cp:revision>
  <dcterms:modified xsi:type="dcterms:W3CDTF">2017-08-15T17:38:53Z</dcterms:modified>
</cp:coreProperties>
</file>