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2B89D-C8DA-4D4A-AB6B-0832C299E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5F5E5-708A-4F66-B6B1-F54802B5B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C6810-5075-425D-8E84-05083401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DF6A-A0DF-455D-B78E-4344C1ACEAE6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BBA78-88CC-4A51-AB56-D1D736E5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07261-44AD-426A-8AC8-F984150D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1C1C-DF65-48EC-A7F1-7A7A85DA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2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F5BB5-4879-4AA5-A82D-E2189D73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6EDA8-9A80-4F06-91E5-697A93B24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6E141-F693-4E8B-9277-E159E1C1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DF6A-A0DF-455D-B78E-4344C1ACEAE6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E8A6A-E4A7-4C69-8012-A7C3E402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B86D1-12E9-4739-962A-EFF65CE2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1C1C-DF65-48EC-A7F1-7A7A85DA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1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2B16C2-0067-46C6-817F-D2763CC03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322C39-4BB6-47A7-9542-B04295AC3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9ED51-6085-4345-AEAC-55EEBE14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DF6A-A0DF-455D-B78E-4344C1ACEAE6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5B657-0006-4FFE-A60D-12ED6392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1930B-9DA8-4025-AD30-C6977755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1C1C-DF65-48EC-A7F1-7A7A85DA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9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F7974-1225-4A1F-9480-F5716278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54935-C1B0-4BF2-9407-AA538665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BA0EB-0544-44A2-AB89-C9B26026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DF6A-A0DF-455D-B78E-4344C1ACEAE6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9EE2B-DBC2-450B-BB22-13EE5660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E22ED-ADB4-44EA-A41B-9E933553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1C1C-DF65-48EC-A7F1-7A7A85DA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46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958A0-099D-4218-8D9C-59363B9D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39C86-6BDA-4309-B8C4-F944D456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B55D4-D8F4-448B-9524-83DA1CD5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DF6A-A0DF-455D-B78E-4344C1ACEAE6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705F1-7D52-480F-9BC1-86A9CB0C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6A24F-C124-4CE5-89DD-BE6BE520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1C1C-DF65-48EC-A7F1-7A7A85DA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6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272D1-FE9B-42D2-B4FB-A2DEC85A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F1199-40AE-40C2-92EA-E892E73B4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DFE9C9-C13F-4AEC-A3B2-CE9DAB85E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56CFC-85F9-45E7-84BF-21D35AC8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DF6A-A0DF-455D-B78E-4344C1ACEAE6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83D74C-AB62-4B48-8198-19DD27CA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4F9E58-1042-47B3-BFAF-87DF6E54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1C1C-DF65-48EC-A7F1-7A7A85DA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84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ADB41-81FB-4579-A67B-53FAA340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D8800-A469-456A-B44C-023B31341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1765F-DF73-4566-9746-DA7A3DCF5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9FD351-B11C-43BC-851F-1435A9403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B5055F-B351-4EF2-9D37-BB06EAE15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A53608-B1E4-4AB1-9F41-51228E90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DF6A-A0DF-455D-B78E-4344C1ACEAE6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E04964-3699-455B-8ACD-62BE347A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BAB944-6EC5-4993-9A71-5A30616E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1C1C-DF65-48EC-A7F1-7A7A85DA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4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6250E-231F-4DBA-8C31-C3B4CEF3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CF32C-DD82-4D52-94F8-9280C952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DF6A-A0DF-455D-B78E-4344C1ACEAE6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1178FC-BEE8-4865-B4A3-D11CF5AA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B386EE-CAE1-4261-A289-52067E9C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1C1C-DF65-48EC-A7F1-7A7A85DA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0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455C58-5770-4D64-ABF8-A52E6804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DF6A-A0DF-455D-B78E-4344C1ACEAE6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84CFF-B854-43DB-9C86-60D79B33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36FAFB-FA9E-4AA0-9970-ADAF17D9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1C1C-DF65-48EC-A7F1-7A7A85DA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44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AF032-D426-450D-A9EC-12040C33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6B92-5896-4CB1-990F-F6720B63C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5C25D2-75FE-437A-98DD-851EDF6D0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6BB73-CCFB-4499-BF71-CA4DC566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DF6A-A0DF-455D-B78E-4344C1ACEAE6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E62A0-F2E7-404F-9E92-94E2AA5B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7C825-3689-441B-8E51-FBAA9360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1C1C-DF65-48EC-A7F1-7A7A85DA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0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05139-5826-4C31-B0C3-CE15F17E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7E82C4-8D08-4B69-91BA-3ECEE13F4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2527D-6354-42BA-8823-AC0081DF7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A4956-189F-4ABE-855B-6B06CB49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DF6A-A0DF-455D-B78E-4344C1ACEAE6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27426-0DB2-473A-9B5E-09F5EC7E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17C26-58B1-444E-8501-4A0645ED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1C1C-DF65-48EC-A7F1-7A7A85DA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27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99450-42E1-44D4-A5D3-843AA55AC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31067F-0BB8-44CD-B6A5-97B1A3D02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B44E-4636-466B-8538-1B620729E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5DF6A-A0DF-455D-B78E-4344C1ACEAE6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EE53B-5810-4803-AD94-AD11F94C5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175FB-8877-4729-8E8C-0D3018005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1C1C-DF65-48EC-A7F1-7A7A85DA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5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9CA8F-E3F4-4DC4-B25A-C6DD9AEEC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2065338"/>
            <a:ext cx="9144000" cy="23876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초음파 센서를 통한</a:t>
            </a:r>
            <a:br>
              <a:rPr lang="en-US" altLang="ko-KR" dirty="0"/>
            </a:br>
            <a:r>
              <a:rPr lang="ko-KR" altLang="en-US" dirty="0"/>
              <a:t>위치 인식</a:t>
            </a:r>
          </a:p>
        </p:txBody>
      </p:sp>
    </p:spTree>
    <p:extLst>
      <p:ext uri="{BB962C8B-B14F-4D97-AF65-F5344CB8AC3E}">
        <p14:creationId xmlns:p14="http://schemas.microsoft.com/office/powerpoint/2010/main" val="428653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2172AF-9070-40AC-BD2D-08DB2B677F36}"/>
              </a:ext>
            </a:extLst>
          </p:cNvPr>
          <p:cNvCxnSpPr/>
          <p:nvPr/>
        </p:nvCxnSpPr>
        <p:spPr>
          <a:xfrm>
            <a:off x="1607127" y="5624945"/>
            <a:ext cx="84789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565B58-94BB-48EB-B530-D971153F2B51}"/>
              </a:ext>
            </a:extLst>
          </p:cNvPr>
          <p:cNvSpPr txBox="1"/>
          <p:nvPr/>
        </p:nvSpPr>
        <p:spPr>
          <a:xfrm>
            <a:off x="6096000" y="5241757"/>
            <a:ext cx="58186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325EC4-C706-4642-9232-A59554826C67}"/>
              </a:ext>
            </a:extLst>
          </p:cNvPr>
          <p:cNvSpPr txBox="1"/>
          <p:nvPr/>
        </p:nvSpPr>
        <p:spPr>
          <a:xfrm>
            <a:off x="4793717" y="5241756"/>
            <a:ext cx="58186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38B6C1-D9AD-4B6F-92EB-4F396D003AC0}"/>
                  </a:ext>
                </a:extLst>
              </p:cNvPr>
              <p:cNvSpPr txBox="1"/>
              <p:nvPr/>
            </p:nvSpPr>
            <p:spPr>
              <a:xfrm>
                <a:off x="9691263" y="1089952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38B6C1-D9AD-4B6F-92EB-4F396D003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263" y="1089952"/>
                <a:ext cx="58187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80207E-7484-4402-8C00-72A162849220}"/>
                  </a:ext>
                </a:extLst>
              </p:cNvPr>
              <p:cNvSpPr txBox="1"/>
              <p:nvPr/>
            </p:nvSpPr>
            <p:spPr>
              <a:xfrm>
                <a:off x="5375572" y="667388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80207E-7484-4402-8C00-72A162849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572" y="667388"/>
                <a:ext cx="58187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03BB0D-9813-4242-916E-F478F0AB7CFE}"/>
                  </a:ext>
                </a:extLst>
              </p:cNvPr>
              <p:cNvSpPr txBox="1"/>
              <p:nvPr/>
            </p:nvSpPr>
            <p:spPr>
              <a:xfrm>
                <a:off x="1163792" y="1089952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03BB0D-9813-4242-916E-F478F0AB7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92" y="1089952"/>
                <a:ext cx="581873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22FEAC-A4F7-479E-A780-861542B77DA2}"/>
                  </a:ext>
                </a:extLst>
              </p:cNvPr>
              <p:cNvSpPr txBox="1"/>
              <p:nvPr/>
            </p:nvSpPr>
            <p:spPr>
              <a:xfrm>
                <a:off x="7353303" y="2988117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22FEAC-A4F7-479E-A780-861542B77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03" y="2988117"/>
                <a:ext cx="58187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D0A87C-4550-4518-A4D2-F8DCF3F1B8C9}"/>
                  </a:ext>
                </a:extLst>
              </p:cNvPr>
              <p:cNvSpPr txBox="1"/>
              <p:nvPr/>
            </p:nvSpPr>
            <p:spPr>
              <a:xfrm>
                <a:off x="5572996" y="2433935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D0A87C-4550-4518-A4D2-F8DCF3F1B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996" y="2433935"/>
                <a:ext cx="58187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26E433-302F-4C7E-A63F-007175AC34BD}"/>
                  </a:ext>
                </a:extLst>
              </p:cNvPr>
              <p:cNvSpPr txBox="1"/>
              <p:nvPr/>
            </p:nvSpPr>
            <p:spPr>
              <a:xfrm>
                <a:off x="3449790" y="3025123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26E433-302F-4C7E-A63F-007175AC3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790" y="3025123"/>
                <a:ext cx="58187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590181-B154-4AF4-A350-213E130A8332}"/>
                  </a:ext>
                </a:extLst>
              </p:cNvPr>
              <p:cNvSpPr txBox="1"/>
              <p:nvPr/>
            </p:nvSpPr>
            <p:spPr>
              <a:xfrm>
                <a:off x="10072236" y="1136071"/>
                <a:ext cx="1828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45,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/>
                  <a:t>sin45)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590181-B154-4AF4-A350-213E130A8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236" y="1136071"/>
                <a:ext cx="1828819" cy="338554"/>
              </a:xfrm>
              <a:prstGeom prst="rect">
                <a:avLst/>
              </a:prstGeom>
              <a:blipFill>
                <a:blip r:embed="rId8"/>
                <a:stretch>
                  <a:fillRect l="-1667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EE2989-C4AA-40E3-A058-90722ADC746B}"/>
                  </a:ext>
                </a:extLst>
              </p:cNvPr>
              <p:cNvSpPr txBox="1"/>
              <p:nvPr/>
            </p:nvSpPr>
            <p:spPr>
              <a:xfrm>
                <a:off x="5721872" y="775339"/>
                <a:ext cx="1828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(0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EE2989-C4AA-40E3-A058-90722ADC7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872" y="775339"/>
                <a:ext cx="1828819" cy="338554"/>
              </a:xfrm>
              <a:prstGeom prst="rect">
                <a:avLst/>
              </a:prstGeom>
              <a:blipFill>
                <a:blip r:embed="rId9"/>
                <a:stretch>
                  <a:fillRect l="-2000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6A0441-63AE-4B71-ACCD-EC30BD5F6D9D}"/>
                  </a:ext>
                </a:extLst>
              </p:cNvPr>
              <p:cNvSpPr txBox="1"/>
              <p:nvPr/>
            </p:nvSpPr>
            <p:spPr>
              <a:xfrm>
                <a:off x="1551692" y="1173870"/>
                <a:ext cx="1828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45,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/>
                  <a:t>sin45)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6A0441-63AE-4B71-ACCD-EC30BD5F6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692" y="1173870"/>
                <a:ext cx="1828819" cy="338554"/>
              </a:xfrm>
              <a:prstGeom prst="rect">
                <a:avLst/>
              </a:prstGeom>
              <a:blipFill>
                <a:blip r:embed="rId10"/>
                <a:stretch>
                  <a:fillRect l="-2000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D9AC4F0-EC3A-4C21-A78E-D80D6CFDA176}"/>
              </a:ext>
            </a:extLst>
          </p:cNvPr>
          <p:cNvCxnSpPr/>
          <p:nvPr/>
        </p:nvCxnSpPr>
        <p:spPr>
          <a:xfrm flipV="1">
            <a:off x="5721872" y="1512424"/>
            <a:ext cx="4098665" cy="409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FD7606F-C329-4D43-B38A-D19A0A0D0FD9}"/>
              </a:ext>
            </a:extLst>
          </p:cNvPr>
          <p:cNvCxnSpPr/>
          <p:nvPr/>
        </p:nvCxnSpPr>
        <p:spPr>
          <a:xfrm flipH="1" flipV="1">
            <a:off x="1567844" y="1512424"/>
            <a:ext cx="4098665" cy="409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74A782-A386-4DA0-9EF5-F61E0BD594A2}"/>
              </a:ext>
            </a:extLst>
          </p:cNvPr>
          <p:cNvCxnSpPr/>
          <p:nvPr/>
        </p:nvCxnSpPr>
        <p:spPr>
          <a:xfrm flipV="1">
            <a:off x="5721872" y="1173870"/>
            <a:ext cx="0" cy="443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3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DDCB09-6A33-4116-9496-DD0B3AF2F26D}"/>
              </a:ext>
            </a:extLst>
          </p:cNvPr>
          <p:cNvCxnSpPr>
            <a:cxnSpLocks/>
          </p:cNvCxnSpPr>
          <p:nvPr/>
        </p:nvCxnSpPr>
        <p:spPr>
          <a:xfrm>
            <a:off x="5666508" y="2937165"/>
            <a:ext cx="0" cy="34774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2172AF-9070-40AC-BD2D-08DB2B677F36}"/>
              </a:ext>
            </a:extLst>
          </p:cNvPr>
          <p:cNvCxnSpPr>
            <a:cxnSpLocks/>
          </p:cNvCxnSpPr>
          <p:nvPr/>
        </p:nvCxnSpPr>
        <p:spPr>
          <a:xfrm>
            <a:off x="5666508" y="6414655"/>
            <a:ext cx="35190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42425CB-6468-4084-83F9-D6FEB70D2D67}"/>
              </a:ext>
            </a:extLst>
          </p:cNvPr>
          <p:cNvCxnSpPr>
            <a:cxnSpLocks/>
          </p:cNvCxnSpPr>
          <p:nvPr/>
        </p:nvCxnSpPr>
        <p:spPr>
          <a:xfrm flipV="1">
            <a:off x="5666507" y="4218710"/>
            <a:ext cx="2195945" cy="2195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565B58-94BB-48EB-B530-D971153F2B51}"/>
              </a:ext>
            </a:extLst>
          </p:cNvPr>
          <p:cNvSpPr txBox="1"/>
          <p:nvPr/>
        </p:nvSpPr>
        <p:spPr>
          <a:xfrm>
            <a:off x="5943631" y="6045322"/>
            <a:ext cx="58186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38B6C1-D9AD-4B6F-92EB-4F396D003AC0}"/>
                  </a:ext>
                </a:extLst>
              </p:cNvPr>
              <p:cNvSpPr txBox="1"/>
              <p:nvPr/>
            </p:nvSpPr>
            <p:spPr>
              <a:xfrm>
                <a:off x="7710077" y="3849378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38B6C1-D9AD-4B6F-92EB-4F396D003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077" y="3849378"/>
                <a:ext cx="58187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80207E-7484-4402-8C00-72A162849220}"/>
                  </a:ext>
                </a:extLst>
              </p:cNvPr>
              <p:cNvSpPr txBox="1"/>
              <p:nvPr/>
            </p:nvSpPr>
            <p:spPr>
              <a:xfrm>
                <a:off x="5330474" y="2305612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80207E-7484-4402-8C00-72A162849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474" y="2305612"/>
                <a:ext cx="58187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03BB0D-9813-4242-916E-F478F0AB7CFE}"/>
                  </a:ext>
                </a:extLst>
              </p:cNvPr>
              <p:cNvSpPr txBox="1"/>
              <p:nvPr/>
            </p:nvSpPr>
            <p:spPr>
              <a:xfrm>
                <a:off x="493588" y="720075"/>
                <a:ext cx="3821237" cy="4059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j-lt"/>
                  </a:rPr>
                  <a:t>i)</a:t>
                </a:r>
                <a:r>
                  <a:rPr lang="ko-KR" altLang="en-US" dirty="0">
                    <a:latin typeface="+mj-lt"/>
                  </a:rPr>
                  <a:t> 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mtClean="0"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en-US" altLang="ko-KR" b="0" i="0" smtClean="0"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+mj-lt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mtClean="0"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en-US" altLang="ko-KR" b="0" i="0" smtClean="0">
                            <a:latin typeface="+mj-lt"/>
                          </a:rPr>
                          <m:t>3</m:t>
                        </m:r>
                      </m:sub>
                    </m:sSub>
                    <m:r>
                      <a:rPr lang="ko-KR" altLang="en-US" i="0">
                        <a:latin typeface="+mj-lt"/>
                      </a:rPr>
                      <m:t>인</m:t>
                    </m:r>
                  </m:oMath>
                </a14:m>
                <a:r>
                  <a:rPr lang="ko-KR" altLang="en-US" dirty="0">
                    <a:latin typeface="+mj-lt"/>
                  </a:rPr>
                  <a:t> 경우</a:t>
                </a:r>
              </a:p>
              <a:p>
                <a:endParaRPr lang="en-US" altLang="ko-KR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ko-KR" i="0" smtClean="0">
                        <a:latin typeface="+mj-lt"/>
                      </a:rPr>
                      <m:t>d</m:t>
                    </m:r>
                    <m:r>
                      <a:rPr lang="en-US" altLang="ko-KR" b="0" i="0" smtClean="0">
                        <a:latin typeface="+mj-lt"/>
                      </a:rPr>
                      <m:t>=</m:t>
                    </m:r>
                    <m:sSub>
                      <m:sSubPr>
                        <m:ctrlPr>
                          <a:rPr lang="en-US" altLang="ko-KR" smtClean="0"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en-US" altLang="ko-KR" b="0" i="0" smtClean="0"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+mj-lt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mtClean="0"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en-US" altLang="ko-KR" b="0" i="0" smtClean="0">
                            <a:latin typeface="+mj-lt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b="0" dirty="0">
                  <a:latin typeface="+mj-lt"/>
                </a:endParaRPr>
              </a:p>
              <a:p>
                <a:endParaRPr lang="en-US" altLang="ko-KR" dirty="0">
                  <a:latin typeface="+mj-lt"/>
                </a:endParaRPr>
              </a:p>
              <a:p>
                <a:r>
                  <a:rPr lang="en-US" altLang="ko-KR" dirty="0">
                    <a:latin typeface="+mj-lt"/>
                  </a:rPr>
                  <a:t>  Let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ko-KR" b="0" i="0" smtClean="0">
                            <a:latin typeface="+mj-lt"/>
                          </a:rPr>
                          <m:t> 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+mj-lt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+mj-lt"/>
                  </a:rPr>
                  <a:t>=d*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+mj-lt"/>
                      </a:rPr>
                      <m:t>cos</m:t>
                    </m:r>
                    <m:r>
                      <a:rPr lang="en-US" altLang="ko-KR" i="0">
                        <a:latin typeface="+mj-lt"/>
                      </a:rPr>
                      <m:t>45</m:t>
                    </m:r>
                  </m:oMath>
                </a14:m>
                <a:r>
                  <a:rPr lang="en-US" altLang="ko-KR" b="0" dirty="0">
                    <a:latin typeface="+mj-lt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smtClean="0"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+mj-lt"/>
                          </a:rPr>
                          <m:t>y</m:t>
                        </m:r>
                      </m:e>
                      <m:sub>
                        <m:r>
                          <a:rPr lang="en-US" altLang="ko-KR" b="0" i="0" smtClean="0"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+mj-lt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0">
                        <a:latin typeface="+mj-lt"/>
                      </a:rPr>
                      <m:t>d</m:t>
                    </m:r>
                    <m:r>
                      <a:rPr lang="en-US" altLang="ko-KR" i="0">
                        <a:latin typeface="+mj-lt"/>
                      </a:rPr>
                      <m:t>∗ </m:t>
                    </m:r>
                    <m:r>
                      <m:rPr>
                        <m:nor/>
                      </m:rPr>
                      <a:rPr lang="en-US" altLang="ko-KR" dirty="0">
                        <a:latin typeface="+mj-lt"/>
                      </a:rPr>
                      <m:t>sin</m:t>
                    </m:r>
                    <m:r>
                      <m:rPr>
                        <m:nor/>
                      </m:rPr>
                      <a:rPr lang="en-US" altLang="ko-KR" dirty="0">
                        <a:latin typeface="+mj-lt"/>
                      </a:rPr>
                      <m:t>45</m:t>
                    </m:r>
                  </m:oMath>
                </a14:m>
                <a:endParaRPr lang="en-US" altLang="ko-KR" dirty="0">
                  <a:latin typeface="+mj-lt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ko-KR" b="0" i="0" smtClean="0">
                            <a:latin typeface="+mj-lt"/>
                          </a:rPr>
                          <m:t> 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+mj-lt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+mj-lt"/>
                      </a:rPr>
                      <m:t>=</m:t>
                    </m:r>
                  </m:oMath>
                </a14:m>
                <a:r>
                  <a:rPr lang="en-US" altLang="ko-KR" dirty="0">
                    <a:latin typeface="+mj-lt"/>
                  </a:rPr>
                  <a:t> d*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+mj-lt"/>
                      </a:rPr>
                      <m:t>cos</m:t>
                    </m:r>
                    <m:r>
                      <a:rPr lang="en-US" altLang="ko-KR" i="0">
                        <a:latin typeface="+mj-lt"/>
                      </a:rPr>
                      <m:t>45, </m:t>
                    </m:r>
                    <m:sSub>
                      <m:sSubPr>
                        <m:ctrlPr>
                          <a:rPr lang="en-US" altLang="ko-KR" b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ko-KR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+mj-lt"/>
                          </a:rPr>
                          <m:t>y</m:t>
                        </m:r>
                      </m:e>
                      <m:sub>
                        <m:r>
                          <a:rPr lang="en-US" altLang="ko-KR" b="0" i="0" smtClean="0"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+mj-lt"/>
                      </a:rPr>
                      <m:t>=</m:t>
                    </m:r>
                  </m:oMath>
                </a14:m>
                <a:r>
                  <a:rPr lang="en-US" altLang="ko-KR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+mj-lt"/>
                      </a:rPr>
                      <m:t>d</m:t>
                    </m:r>
                    <m:r>
                      <a:rPr lang="en-US" altLang="ko-KR" i="0">
                        <a:latin typeface="+mj-lt"/>
                      </a:rPr>
                      <m:t>∗ </m:t>
                    </m:r>
                  </m:oMath>
                </a14:m>
                <a:r>
                  <a:rPr lang="en-US" altLang="ko-KR" dirty="0">
                    <a:latin typeface="+mj-lt"/>
                  </a:rPr>
                  <a:t>sin45+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en-US" altLang="ko-KR" i="0"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b="0" dirty="0">
                  <a:latin typeface="+mj-lt"/>
                </a:endParaRPr>
              </a:p>
              <a:p>
                <a:pPr/>
                <a:r>
                  <a:rPr lang="ko-KR" altLang="en-US" b="0" dirty="0">
                    <a:latin typeface="+mj-lt"/>
                  </a:rPr>
                  <a:t>  이라 하면</a:t>
                </a:r>
                <a:endParaRPr lang="en-US" altLang="ko-KR" b="0" dirty="0">
                  <a:latin typeface="+mj-lt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b="0" i="1" smtClean="0">
                        <a:latin typeface="+mj-lt"/>
                      </a:rPr>
                      <m:t>𝑟𝑎𝑑</m:t>
                    </m:r>
                  </m:oMath>
                </a14:m>
                <a:r>
                  <a:rPr lang="en-US" altLang="ko-KR" dirty="0">
                    <a:latin typeface="+mj-lt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dirty="0" smtClean="0">
                            <a:latin typeface="+mj-lt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i="1" dirty="0" smtClean="0">
                                <a:latin typeface="+mj-lt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i="0" dirty="0" smtClean="0">
                                <a:latin typeface="+mj-lt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ko-KR" i="1" dirty="0" smtClean="0">
                                <a:latin typeface="+mj-lt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 dirty="0" smtClean="0">
                                <a:latin typeface="+mj-lt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 dirty="0" smtClean="0">
                                    <a:latin typeface="+mj-lt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0" smtClean="0">
                                        <a:latin typeface="+mj-lt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+mj-lt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+mj-lt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0" smtClean="0">
                                        <a:latin typeface="+mj-lt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+mj-lt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+mj-lt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+mj-lt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+mj-lt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+mj-lt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i="1" dirty="0" smtClean="0">
                                        <a:latin typeface="+mj-lt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 smtClean="0">
                                            <a:latin typeface="+mj-lt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 dirty="0" smtClean="0">
                                                <a:latin typeface="+mj-l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b="0" i="1" dirty="0" smtClean="0">
                                            <a:latin typeface="+mj-lt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dirty="0" smtClean="0">
                                        <a:latin typeface="+mj-lt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dirty="0" smtClean="0">
                                            <a:latin typeface="+mj-lt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b="0" i="1" dirty="0" smtClean="0">
                                            <a:latin typeface="+mj-lt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ad>
                                  <m:radPr>
                                    <m:degHide m:val="on"/>
                                    <m:ctrlPr>
                                      <a:rPr lang="en-US" altLang="ko-KR" i="1" dirty="0" smtClean="0">
                                        <a:latin typeface="+mj-lt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 smtClean="0">
                                            <a:latin typeface="+mj-lt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 dirty="0" smtClean="0">
                                                <a:latin typeface="+mj-l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b="0" i="1" dirty="0" smtClean="0">
                                            <a:latin typeface="+mj-lt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dirty="0" smtClean="0">
                                        <a:latin typeface="+mj-lt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dirty="0" smtClean="0">
                                            <a:latin typeface="+mj-lt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b="0" i="1" dirty="0" smtClean="0">
                                            <a:latin typeface="+mj-lt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>
                  <a:latin typeface="+mj-lt"/>
                </a:endParaRPr>
              </a:p>
              <a:p>
                <a:pPr/>
                <a:endParaRPr lang="en-US" altLang="ko-KR" dirty="0">
                  <a:latin typeface="+mj-lt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l-GR" altLang="ko-KR" i="1" smtClean="0">
                        <a:latin typeface="+mj-lt"/>
                      </a:rPr>
                      <m:t>Θ</m:t>
                    </m:r>
                    <m:r>
                      <a:rPr lang="en-US" altLang="ko-KR" b="0" i="1" smtClean="0">
                        <a:latin typeface="+mj-lt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+mj-lt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+mj-lt"/>
                          </a:rPr>
                          <m:t>𝑟𝑎𝑑</m:t>
                        </m:r>
                      </m:num>
                      <m:den>
                        <m:r>
                          <a:rPr lang="ko-KR" altLang="en-US" b="0" i="1" smtClean="0">
                            <a:latin typeface="+mj-lt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altLang="ko-KR" dirty="0">
                    <a:latin typeface="+mj-lt"/>
                  </a:rPr>
                  <a:t> *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+mj-lt"/>
                      </a:rPr>
                      <m:t>180</m:t>
                    </m:r>
                  </m:oMath>
                </a14:m>
                <a:endParaRPr lang="en-US" altLang="ko-KR" dirty="0">
                  <a:latin typeface="+mj-lt"/>
                </a:endParaRPr>
              </a:p>
              <a:p>
                <a:pPr/>
                <a:endParaRPr lang="en-US" altLang="ko-KR" dirty="0">
                  <a:latin typeface="+mj-lt"/>
                </a:endParaRPr>
              </a:p>
              <a:p>
                <a:pPr/>
                <a:r>
                  <a:rPr lang="en-US" altLang="ko-KR" dirty="0">
                    <a:latin typeface="+mj-lt"/>
                  </a:rPr>
                  <a:t> </a:t>
                </a:r>
                <a:r>
                  <a:rPr lang="ko-KR" altLang="en-US" dirty="0">
                    <a:latin typeface="+mj-lt"/>
                  </a:rPr>
                  <a:t>구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+mj-lt"/>
                      </a:rPr>
                      <m:t>하</m:t>
                    </m:r>
                    <m:r>
                      <a:rPr lang="ko-KR" altLang="en-US" i="1" smtClean="0">
                        <a:latin typeface="+mj-lt"/>
                      </a:rPr>
                      <m:t>는</m:t>
                    </m:r>
                    <m:r>
                      <a:rPr lang="en-US" altLang="ko-KR" b="0" i="1" smtClean="0">
                        <a:latin typeface="+mj-lt"/>
                      </a:rPr>
                      <m:t> </m:t>
                    </m:r>
                    <m:r>
                      <a:rPr lang="ko-KR" altLang="en-US" i="1">
                        <a:latin typeface="+mj-lt"/>
                      </a:rPr>
                      <m:t>각</m:t>
                    </m:r>
                    <m:r>
                      <a:rPr lang="en-US" altLang="ko-KR" b="0" i="1" smtClean="0">
                        <a:latin typeface="+mj-lt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i="1" smtClean="0">
                        <a:latin typeface="+mj-lt"/>
                      </a:rPr>
                      <m:t>Θ</m:t>
                    </m:r>
                  </m:oMath>
                </a14:m>
                <a:r>
                  <a:rPr lang="en-US" altLang="ko-KR" dirty="0">
                    <a:latin typeface="+mj-lt"/>
                  </a:rPr>
                  <a:t>+45</a:t>
                </a:r>
                <a:r>
                  <a:rPr lang="ko-KR" altLang="en-US" dirty="0">
                    <a:latin typeface="+mj-lt"/>
                  </a:rPr>
                  <a:t>도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03BB0D-9813-4242-916E-F478F0AB7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88" y="720075"/>
                <a:ext cx="3821237" cy="4059766"/>
              </a:xfrm>
              <a:prstGeom prst="rect">
                <a:avLst/>
              </a:prstGeom>
              <a:blipFill>
                <a:blip r:embed="rId4"/>
                <a:stretch>
                  <a:fillRect l="-1435" t="-601" b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22FEAC-A4F7-479E-A780-861542B77DA2}"/>
                  </a:ext>
                </a:extLst>
              </p:cNvPr>
              <p:cNvSpPr txBox="1"/>
              <p:nvPr/>
            </p:nvSpPr>
            <p:spPr>
              <a:xfrm>
                <a:off x="6473542" y="4675910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22FEAC-A4F7-479E-A780-861542B77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542" y="4675910"/>
                <a:ext cx="5818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D0A87C-4550-4518-A4D2-F8DCF3F1B8C9}"/>
                  </a:ext>
                </a:extLst>
              </p:cNvPr>
              <p:cNvSpPr txBox="1"/>
              <p:nvPr/>
            </p:nvSpPr>
            <p:spPr>
              <a:xfrm>
                <a:off x="5134810" y="4034044"/>
                <a:ext cx="509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D0A87C-4550-4518-A4D2-F8DCF3F1B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10" y="4034044"/>
                <a:ext cx="509149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C9BB20-078E-4E07-8AB2-C9D90AD74E43}"/>
              </a:ext>
            </a:extLst>
          </p:cNvPr>
          <p:cNvCxnSpPr>
            <a:cxnSpLocks/>
          </p:cNvCxnSpPr>
          <p:nvPr/>
        </p:nvCxnSpPr>
        <p:spPr>
          <a:xfrm flipV="1">
            <a:off x="5643959" y="727274"/>
            <a:ext cx="2195945" cy="2195946"/>
          </a:xfrm>
          <a:prstGeom prst="line">
            <a:avLst/>
          </a:prstGeom>
          <a:ln w="3175" cmpd="sng">
            <a:solidFill>
              <a:schemeClr val="dk1">
                <a:alpha val="42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BEEE231-7E3C-4440-BDCF-4EAE14EF29E3}"/>
              </a:ext>
            </a:extLst>
          </p:cNvPr>
          <p:cNvCxnSpPr>
            <a:cxnSpLocks/>
          </p:cNvCxnSpPr>
          <p:nvPr/>
        </p:nvCxnSpPr>
        <p:spPr>
          <a:xfrm>
            <a:off x="7862452" y="741220"/>
            <a:ext cx="0" cy="3477490"/>
          </a:xfrm>
          <a:prstGeom prst="line">
            <a:avLst/>
          </a:prstGeom>
          <a:ln w="28575" cmpd="sng">
            <a:solidFill>
              <a:schemeClr val="tx1">
                <a:alpha val="3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4D7DA2C-ADE2-4FE0-8033-5B39368228D0}"/>
              </a:ext>
            </a:extLst>
          </p:cNvPr>
          <p:cNvCxnSpPr/>
          <p:nvPr/>
        </p:nvCxnSpPr>
        <p:spPr>
          <a:xfrm flipV="1">
            <a:off x="5666507" y="741220"/>
            <a:ext cx="2173397" cy="567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C8B632-47A3-4877-AA11-8419F102A99E}"/>
                  </a:ext>
                </a:extLst>
              </p:cNvPr>
              <p:cNvSpPr txBox="1"/>
              <p:nvPr/>
            </p:nvSpPr>
            <p:spPr>
              <a:xfrm>
                <a:off x="8034740" y="3880156"/>
                <a:ext cx="20379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(d*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45,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altLang="ko-KR" sz="1600" dirty="0"/>
                  <a:t>sin45)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C8B632-47A3-4877-AA11-8419F102A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740" y="3880156"/>
                <a:ext cx="2037946" cy="338554"/>
              </a:xfrm>
              <a:prstGeom prst="rect">
                <a:avLst/>
              </a:prstGeom>
              <a:blipFill>
                <a:blip r:embed="rId7"/>
                <a:stretch>
                  <a:fillRect l="-1497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F003EA4-4D1F-43EA-98DC-9CD36ECD8BEE}"/>
                  </a:ext>
                </a:extLst>
              </p:cNvPr>
              <p:cNvSpPr txBox="1"/>
              <p:nvPr/>
            </p:nvSpPr>
            <p:spPr>
              <a:xfrm>
                <a:off x="5666506" y="2370011"/>
                <a:ext cx="1828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(0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F003EA4-4D1F-43EA-98DC-9CD36ECD8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506" y="2370011"/>
                <a:ext cx="1828819" cy="338554"/>
              </a:xfrm>
              <a:prstGeom prst="rect">
                <a:avLst/>
              </a:prstGeom>
              <a:blipFill>
                <a:blip r:embed="rId8"/>
                <a:stretch>
                  <a:fillRect l="-2000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FC8D1A-AC1D-4E00-B66F-D85C9C7E602A}"/>
                  </a:ext>
                </a:extLst>
              </p:cNvPr>
              <p:cNvSpPr txBox="1"/>
              <p:nvPr/>
            </p:nvSpPr>
            <p:spPr>
              <a:xfrm>
                <a:off x="7862451" y="387277"/>
                <a:ext cx="22772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(d*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45,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altLang="ko-KR" sz="1600" dirty="0"/>
                  <a:t>sin45+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FC8D1A-AC1D-4E00-B66F-D85C9C7E6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451" y="387277"/>
                <a:ext cx="2277261" cy="338554"/>
              </a:xfrm>
              <a:prstGeom prst="rect">
                <a:avLst/>
              </a:prstGeom>
              <a:blipFill>
                <a:blip r:embed="rId9"/>
                <a:stretch>
                  <a:fillRect l="-1609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B37178-9D88-4CD3-83BF-AC2599E2F308}"/>
                  </a:ext>
                </a:extLst>
              </p:cNvPr>
              <p:cNvSpPr txBox="1"/>
              <p:nvPr/>
            </p:nvSpPr>
            <p:spPr>
              <a:xfrm>
                <a:off x="7571516" y="357942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B37178-9D88-4CD3-83BF-AC2599E2F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516" y="357942"/>
                <a:ext cx="5818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1475D3-F45D-4471-90F6-1612C5B72CBA}"/>
                  </a:ext>
                </a:extLst>
              </p:cNvPr>
              <p:cNvSpPr txBox="1"/>
              <p:nvPr/>
            </p:nvSpPr>
            <p:spPr>
              <a:xfrm>
                <a:off x="5815065" y="5761394"/>
                <a:ext cx="257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1475D3-F45D-4471-90F6-1612C5B72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065" y="5761394"/>
                <a:ext cx="257131" cy="369332"/>
              </a:xfrm>
              <a:prstGeom prst="rect">
                <a:avLst/>
              </a:prstGeom>
              <a:blipFill>
                <a:blip r:embed="rId11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81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DDCB09-6A33-4116-9496-DD0B3AF2F26D}"/>
              </a:ext>
            </a:extLst>
          </p:cNvPr>
          <p:cNvCxnSpPr>
            <a:cxnSpLocks/>
          </p:cNvCxnSpPr>
          <p:nvPr/>
        </p:nvCxnSpPr>
        <p:spPr>
          <a:xfrm>
            <a:off x="9185564" y="2937165"/>
            <a:ext cx="0" cy="34774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2172AF-9070-40AC-BD2D-08DB2B677F36}"/>
              </a:ext>
            </a:extLst>
          </p:cNvPr>
          <p:cNvCxnSpPr>
            <a:cxnSpLocks/>
          </p:cNvCxnSpPr>
          <p:nvPr/>
        </p:nvCxnSpPr>
        <p:spPr>
          <a:xfrm>
            <a:off x="5666508" y="6414655"/>
            <a:ext cx="35190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565B58-94BB-48EB-B530-D971153F2B51}"/>
              </a:ext>
            </a:extLst>
          </p:cNvPr>
          <p:cNvSpPr txBox="1"/>
          <p:nvPr/>
        </p:nvSpPr>
        <p:spPr>
          <a:xfrm>
            <a:off x="8458589" y="6051473"/>
            <a:ext cx="58186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38B6C1-D9AD-4B6F-92EB-4F396D003AC0}"/>
                  </a:ext>
                </a:extLst>
              </p:cNvPr>
              <p:cNvSpPr txBox="1"/>
              <p:nvPr/>
            </p:nvSpPr>
            <p:spPr>
              <a:xfrm>
                <a:off x="6398221" y="3806538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38B6C1-D9AD-4B6F-92EB-4F396D003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221" y="3806538"/>
                <a:ext cx="58187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80207E-7484-4402-8C00-72A162849220}"/>
                  </a:ext>
                </a:extLst>
              </p:cNvPr>
              <p:cNvSpPr txBox="1"/>
              <p:nvPr/>
            </p:nvSpPr>
            <p:spPr>
              <a:xfrm>
                <a:off x="8894626" y="2537677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80207E-7484-4402-8C00-72A162849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626" y="2537677"/>
                <a:ext cx="58187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03BB0D-9813-4242-916E-F478F0AB7CFE}"/>
                  </a:ext>
                </a:extLst>
              </p:cNvPr>
              <p:cNvSpPr txBox="1"/>
              <p:nvPr/>
            </p:nvSpPr>
            <p:spPr>
              <a:xfrm>
                <a:off x="493588" y="720075"/>
                <a:ext cx="3821237" cy="4059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j-lt"/>
                  </a:rPr>
                  <a:t>ii)</a:t>
                </a:r>
                <a:r>
                  <a:rPr lang="ko-KR" altLang="en-US" dirty="0">
                    <a:latin typeface="+mj-lt"/>
                  </a:rPr>
                  <a:t> 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mtClean="0"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en-US" altLang="ko-KR" b="0" i="0" smtClean="0"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mtClean="0"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en-US" altLang="ko-KR" b="0" i="0" smtClean="0">
                            <a:latin typeface="+mj-lt"/>
                          </a:rPr>
                          <m:t>3</m:t>
                        </m:r>
                      </m:sub>
                    </m:sSub>
                    <m:r>
                      <a:rPr lang="ko-KR" altLang="en-US" i="0">
                        <a:latin typeface="+mj-lt"/>
                      </a:rPr>
                      <m:t>인</m:t>
                    </m:r>
                  </m:oMath>
                </a14:m>
                <a:r>
                  <a:rPr lang="ko-KR" altLang="en-US" dirty="0">
                    <a:latin typeface="+mj-lt"/>
                  </a:rPr>
                  <a:t> 경우</a:t>
                </a:r>
              </a:p>
              <a:p>
                <a:endParaRPr lang="en-US" altLang="ko-KR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ko-KR" i="0" smtClean="0">
                        <a:latin typeface="+mj-lt"/>
                      </a:rPr>
                      <m:t>d</m:t>
                    </m:r>
                    <m:r>
                      <a:rPr lang="en-US" altLang="ko-KR" b="0" i="0" smtClean="0">
                        <a:latin typeface="+mj-lt"/>
                      </a:rPr>
                      <m:t>=</m:t>
                    </m:r>
                    <m:sSub>
                      <m:sSubPr>
                        <m:ctrlPr>
                          <a:rPr lang="en-US" altLang="ko-KR" smtClean="0"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en-US" altLang="ko-KR" b="0" i="0" smtClean="0">
                            <a:latin typeface="+mj-lt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+mj-lt"/>
                  </a:rPr>
                  <a:t>-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b="0" dirty="0">
                  <a:latin typeface="+mj-lt"/>
                </a:endParaRPr>
              </a:p>
              <a:p>
                <a:endParaRPr lang="en-US" altLang="ko-KR" dirty="0">
                  <a:latin typeface="+mj-lt"/>
                </a:endParaRPr>
              </a:p>
              <a:p>
                <a:r>
                  <a:rPr lang="en-US" altLang="ko-KR" dirty="0">
                    <a:latin typeface="+mj-lt"/>
                  </a:rPr>
                  <a:t>  Let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ko-KR" b="0" i="0" smtClean="0">
                            <a:latin typeface="+mj-lt"/>
                          </a:rPr>
                          <m:t> 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+mj-lt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+mj-lt"/>
                  </a:rPr>
                  <a:t>=d*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+mj-lt"/>
                      </a:rPr>
                      <m:t>cos</m:t>
                    </m:r>
                    <m:r>
                      <a:rPr lang="en-US" altLang="ko-KR" i="0">
                        <a:latin typeface="+mj-lt"/>
                      </a:rPr>
                      <m:t>45</m:t>
                    </m:r>
                  </m:oMath>
                </a14:m>
                <a:r>
                  <a:rPr lang="en-US" altLang="ko-KR" b="0" dirty="0">
                    <a:latin typeface="+mj-lt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smtClean="0"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+mj-lt"/>
                          </a:rPr>
                          <m:t>y</m:t>
                        </m:r>
                      </m:e>
                      <m:sub>
                        <m:r>
                          <a:rPr lang="en-US" altLang="ko-KR" b="0" i="0" smtClean="0"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+mj-lt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0">
                        <a:latin typeface="+mj-lt"/>
                      </a:rPr>
                      <m:t>d</m:t>
                    </m:r>
                    <m:r>
                      <a:rPr lang="en-US" altLang="ko-KR" i="0">
                        <a:latin typeface="+mj-lt"/>
                      </a:rPr>
                      <m:t>∗ </m:t>
                    </m:r>
                    <m:r>
                      <m:rPr>
                        <m:nor/>
                      </m:rPr>
                      <a:rPr lang="en-US" altLang="ko-KR" dirty="0">
                        <a:latin typeface="+mj-lt"/>
                      </a:rPr>
                      <m:t>sin</m:t>
                    </m:r>
                    <m:r>
                      <m:rPr>
                        <m:nor/>
                      </m:rPr>
                      <a:rPr lang="en-US" altLang="ko-KR" dirty="0">
                        <a:latin typeface="+mj-lt"/>
                      </a:rPr>
                      <m:t>45</m:t>
                    </m:r>
                  </m:oMath>
                </a14:m>
                <a:endParaRPr lang="en-US" altLang="ko-KR" dirty="0">
                  <a:latin typeface="+mj-lt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ko-KR" b="0" i="0" smtClean="0">
                            <a:latin typeface="+mj-lt"/>
                          </a:rPr>
                          <m:t> 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+mj-lt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+mj-lt"/>
                      </a:rPr>
                      <m:t>=</m:t>
                    </m:r>
                  </m:oMath>
                </a14:m>
                <a:r>
                  <a:rPr lang="en-US" altLang="ko-KR" dirty="0">
                    <a:latin typeface="+mj-lt"/>
                  </a:rPr>
                  <a:t> d*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+mj-lt"/>
                      </a:rPr>
                      <m:t>cos</m:t>
                    </m:r>
                    <m:r>
                      <a:rPr lang="en-US" altLang="ko-KR" i="0">
                        <a:latin typeface="+mj-lt"/>
                      </a:rPr>
                      <m:t>45, </m:t>
                    </m:r>
                    <m:sSub>
                      <m:sSubPr>
                        <m:ctrlPr>
                          <a:rPr lang="en-US" altLang="ko-KR" b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ko-KR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+mj-lt"/>
                          </a:rPr>
                          <m:t>y</m:t>
                        </m:r>
                      </m:e>
                      <m:sub>
                        <m:r>
                          <a:rPr lang="en-US" altLang="ko-KR" b="0" i="0" smtClean="0"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+mj-lt"/>
                      </a:rPr>
                      <m:t>=</m:t>
                    </m:r>
                  </m:oMath>
                </a14:m>
                <a:r>
                  <a:rPr lang="en-US" altLang="ko-KR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+mj-lt"/>
                      </a:rPr>
                      <m:t>d</m:t>
                    </m:r>
                    <m:r>
                      <a:rPr lang="en-US" altLang="ko-KR" i="0">
                        <a:latin typeface="+mj-lt"/>
                      </a:rPr>
                      <m:t>∗ </m:t>
                    </m:r>
                  </m:oMath>
                </a14:m>
                <a:r>
                  <a:rPr lang="en-US" altLang="ko-KR" dirty="0">
                    <a:latin typeface="+mj-lt"/>
                  </a:rPr>
                  <a:t>sin45+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en-US" altLang="ko-KR" i="0"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b="0" dirty="0">
                  <a:latin typeface="+mj-lt"/>
                </a:endParaRPr>
              </a:p>
              <a:p>
                <a:pPr/>
                <a:r>
                  <a:rPr lang="ko-KR" altLang="en-US" b="0" dirty="0">
                    <a:latin typeface="+mj-lt"/>
                  </a:rPr>
                  <a:t>  이라 하면</a:t>
                </a:r>
                <a:endParaRPr lang="en-US" altLang="ko-KR" b="0" dirty="0">
                  <a:latin typeface="+mj-lt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b="0" i="1" smtClean="0">
                        <a:latin typeface="+mj-lt"/>
                      </a:rPr>
                      <m:t>𝑟𝑎𝑑</m:t>
                    </m:r>
                  </m:oMath>
                </a14:m>
                <a:r>
                  <a:rPr lang="en-US" altLang="ko-KR" dirty="0">
                    <a:latin typeface="+mj-lt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dirty="0" smtClean="0">
                            <a:latin typeface="+mj-lt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i="1" dirty="0" smtClean="0">
                                <a:latin typeface="+mj-lt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i="0" dirty="0" smtClean="0">
                                <a:latin typeface="+mj-lt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ko-KR" i="1" dirty="0" smtClean="0">
                                <a:latin typeface="+mj-lt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 dirty="0" smtClean="0">
                                <a:latin typeface="+mj-lt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 dirty="0" smtClean="0">
                                    <a:latin typeface="+mj-lt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0" smtClean="0">
                                        <a:latin typeface="+mj-lt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+mj-lt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+mj-lt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0" smtClean="0">
                                        <a:latin typeface="+mj-lt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+mj-lt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+mj-lt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+mj-lt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+mj-lt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+mj-lt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i="1" dirty="0" smtClean="0">
                                        <a:latin typeface="+mj-lt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 smtClean="0">
                                            <a:latin typeface="+mj-lt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 dirty="0" smtClean="0">
                                                <a:latin typeface="+mj-l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b="0" i="1" dirty="0" smtClean="0">
                                            <a:latin typeface="+mj-lt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dirty="0" smtClean="0">
                                        <a:latin typeface="+mj-lt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dirty="0" smtClean="0">
                                            <a:latin typeface="+mj-lt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b="0" i="1" dirty="0" smtClean="0">
                                            <a:latin typeface="+mj-lt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ad>
                                  <m:radPr>
                                    <m:degHide m:val="on"/>
                                    <m:ctrlPr>
                                      <a:rPr lang="en-US" altLang="ko-KR" i="1" dirty="0" smtClean="0">
                                        <a:latin typeface="+mj-lt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 smtClean="0">
                                            <a:latin typeface="+mj-lt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 dirty="0" smtClean="0">
                                                <a:latin typeface="+mj-l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b="0" i="1" dirty="0" smtClean="0">
                                            <a:latin typeface="+mj-lt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dirty="0" smtClean="0">
                                        <a:latin typeface="+mj-lt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dirty="0" smtClean="0">
                                            <a:latin typeface="+mj-lt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 smtClean="0">
                                                <a:latin typeface="+mj-lt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b="0" i="1" dirty="0" smtClean="0">
                                            <a:latin typeface="+mj-lt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>
                  <a:latin typeface="+mj-lt"/>
                </a:endParaRPr>
              </a:p>
              <a:p>
                <a:pPr/>
                <a:endParaRPr lang="en-US" altLang="ko-KR" dirty="0">
                  <a:latin typeface="+mj-lt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l-GR" altLang="ko-KR" i="1" smtClean="0">
                        <a:latin typeface="+mj-lt"/>
                      </a:rPr>
                      <m:t>Θ</m:t>
                    </m:r>
                    <m:r>
                      <a:rPr lang="en-US" altLang="ko-KR" b="0" i="1" smtClean="0">
                        <a:latin typeface="+mj-lt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+mj-lt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+mj-lt"/>
                          </a:rPr>
                          <m:t>𝑟𝑎𝑑</m:t>
                        </m:r>
                      </m:num>
                      <m:den>
                        <m:r>
                          <a:rPr lang="ko-KR" altLang="en-US" b="0" i="1" smtClean="0">
                            <a:latin typeface="+mj-lt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altLang="ko-KR" dirty="0">
                    <a:latin typeface="+mj-lt"/>
                  </a:rPr>
                  <a:t> *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+mj-lt"/>
                      </a:rPr>
                      <m:t>180</m:t>
                    </m:r>
                  </m:oMath>
                </a14:m>
                <a:endParaRPr lang="en-US" altLang="ko-KR" dirty="0">
                  <a:latin typeface="+mj-lt"/>
                </a:endParaRPr>
              </a:p>
              <a:p>
                <a:pPr/>
                <a:endParaRPr lang="en-US" altLang="ko-KR" dirty="0">
                  <a:latin typeface="+mj-lt"/>
                </a:endParaRPr>
              </a:p>
              <a:p>
                <a:pPr/>
                <a:r>
                  <a:rPr lang="en-US" altLang="ko-KR" dirty="0">
                    <a:latin typeface="+mj-lt"/>
                  </a:rPr>
                  <a:t> </a:t>
                </a:r>
                <a:r>
                  <a:rPr lang="ko-KR" altLang="en-US" dirty="0">
                    <a:latin typeface="+mj-lt"/>
                  </a:rPr>
                  <a:t>구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+mj-lt"/>
                      </a:rPr>
                      <m:t>하</m:t>
                    </m:r>
                    <m:r>
                      <a:rPr lang="ko-KR" altLang="en-US" i="1" smtClean="0">
                        <a:latin typeface="+mj-lt"/>
                      </a:rPr>
                      <m:t>는</m:t>
                    </m:r>
                    <m:r>
                      <a:rPr lang="en-US" altLang="ko-KR" b="0" i="1" smtClean="0">
                        <a:latin typeface="+mj-lt"/>
                      </a:rPr>
                      <m:t> </m:t>
                    </m:r>
                    <m:r>
                      <a:rPr lang="ko-KR" altLang="en-US" i="1">
                        <a:latin typeface="+mj-lt"/>
                      </a:rPr>
                      <m:t>각</m:t>
                    </m:r>
                    <m:r>
                      <a:rPr lang="en-US" altLang="ko-KR" b="0" i="1" smtClean="0">
                        <a:latin typeface="+mj-lt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m:rPr>
                        <m:sty m:val="p"/>
                      </m:rPr>
                      <a:rPr lang="el-GR" altLang="ko-KR" i="1" smtClean="0">
                        <a:latin typeface="+mj-lt"/>
                      </a:rPr>
                      <m:t>Θ</m:t>
                    </m:r>
                  </m:oMath>
                </a14:m>
                <a:r>
                  <a:rPr lang="en-US" altLang="ko-KR" dirty="0">
                    <a:latin typeface="+mj-lt"/>
                  </a:rPr>
                  <a:t>+45</a:t>
                </a:r>
                <a:r>
                  <a:rPr lang="ko-KR" altLang="en-US" dirty="0">
                    <a:latin typeface="+mj-lt"/>
                  </a:rPr>
                  <a:t>도</a:t>
                </a:r>
                <a:r>
                  <a:rPr lang="en-US" altLang="ko-KR" dirty="0">
                    <a:latin typeface="+mj-lt"/>
                  </a:rPr>
                  <a:t>)</a:t>
                </a:r>
                <a:endParaRPr lang="ko-KR" altLang="en-US" dirty="0">
                  <a:latin typeface="+mj-lt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03BB0D-9813-4242-916E-F478F0AB7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88" y="720075"/>
                <a:ext cx="3821237" cy="4059766"/>
              </a:xfrm>
              <a:prstGeom prst="rect">
                <a:avLst/>
              </a:prstGeom>
              <a:blipFill>
                <a:blip r:embed="rId4"/>
                <a:stretch>
                  <a:fillRect l="-1435" t="-601" b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22FEAC-A4F7-479E-A780-861542B77DA2}"/>
                  </a:ext>
                </a:extLst>
              </p:cNvPr>
              <p:cNvSpPr txBox="1"/>
              <p:nvPr/>
            </p:nvSpPr>
            <p:spPr>
              <a:xfrm>
                <a:off x="8012267" y="3297070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22FEAC-A4F7-479E-A780-861542B77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267" y="3297070"/>
                <a:ext cx="5818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D0A87C-4550-4518-A4D2-F8DCF3F1B8C9}"/>
                  </a:ext>
                </a:extLst>
              </p:cNvPr>
              <p:cNvSpPr txBox="1"/>
              <p:nvPr/>
            </p:nvSpPr>
            <p:spPr>
              <a:xfrm>
                <a:off x="9192489" y="4285385"/>
                <a:ext cx="509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D0A87C-4550-4518-A4D2-F8DCF3F1B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489" y="4285385"/>
                <a:ext cx="509149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C8B632-47A3-4877-AA11-8419F102A99E}"/>
                  </a:ext>
                </a:extLst>
              </p:cNvPr>
              <p:cNvSpPr txBox="1"/>
              <p:nvPr/>
            </p:nvSpPr>
            <p:spPr>
              <a:xfrm>
                <a:off x="6689157" y="3840112"/>
                <a:ext cx="20379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(d*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45,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altLang="ko-KR" sz="1600" dirty="0"/>
                  <a:t>sin45)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C8B632-47A3-4877-AA11-8419F102A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57" y="3840112"/>
                <a:ext cx="2037946" cy="338554"/>
              </a:xfrm>
              <a:prstGeom prst="rect">
                <a:avLst/>
              </a:prstGeom>
              <a:blipFill>
                <a:blip r:embed="rId7"/>
                <a:stretch>
                  <a:fillRect l="-1493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F003EA4-4D1F-43EA-98DC-9CD36ECD8BEE}"/>
                  </a:ext>
                </a:extLst>
              </p:cNvPr>
              <p:cNvSpPr txBox="1"/>
              <p:nvPr/>
            </p:nvSpPr>
            <p:spPr>
              <a:xfrm>
                <a:off x="9225302" y="2568455"/>
                <a:ext cx="1828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(0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F003EA4-4D1F-43EA-98DC-9CD36ECD8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302" y="2568455"/>
                <a:ext cx="1828819" cy="338554"/>
              </a:xfrm>
              <a:prstGeom prst="rect">
                <a:avLst/>
              </a:prstGeom>
              <a:blipFill>
                <a:blip r:embed="rId8"/>
                <a:stretch>
                  <a:fillRect l="-1667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FC8D1A-AC1D-4E00-B66F-D85C9C7E602A}"/>
                  </a:ext>
                </a:extLst>
              </p:cNvPr>
              <p:cNvSpPr txBox="1"/>
              <p:nvPr/>
            </p:nvSpPr>
            <p:spPr>
              <a:xfrm>
                <a:off x="7008069" y="418563"/>
                <a:ext cx="22772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(d*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45,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altLang="ko-KR" sz="1600" dirty="0"/>
                  <a:t>sin45+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FC8D1A-AC1D-4E00-B66F-D85C9C7E6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069" y="418563"/>
                <a:ext cx="2277261" cy="338554"/>
              </a:xfrm>
              <a:prstGeom prst="rect">
                <a:avLst/>
              </a:prstGeom>
              <a:blipFill>
                <a:blip r:embed="rId9"/>
                <a:stretch>
                  <a:fillRect l="-1609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B37178-9D88-4CD3-83BF-AC2599E2F308}"/>
                  </a:ext>
                </a:extLst>
              </p:cNvPr>
              <p:cNvSpPr txBox="1"/>
              <p:nvPr/>
            </p:nvSpPr>
            <p:spPr>
              <a:xfrm>
                <a:off x="6696084" y="391459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B37178-9D88-4CD3-83BF-AC2599E2F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084" y="391459"/>
                <a:ext cx="5818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1475D3-F45D-4471-90F6-1612C5B72CBA}"/>
                  </a:ext>
                </a:extLst>
              </p:cNvPr>
              <p:cNvSpPr txBox="1"/>
              <p:nvPr/>
            </p:nvSpPr>
            <p:spPr>
              <a:xfrm>
                <a:off x="8727103" y="5738335"/>
                <a:ext cx="257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1475D3-F45D-4471-90F6-1612C5B72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103" y="5738335"/>
                <a:ext cx="257131" cy="369332"/>
              </a:xfrm>
              <a:prstGeom prst="rect">
                <a:avLst/>
              </a:prstGeom>
              <a:blipFill>
                <a:blip r:embed="rId11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B1992F6-AB8E-4546-9D07-65A49CB580AF}"/>
              </a:ext>
            </a:extLst>
          </p:cNvPr>
          <p:cNvCxnSpPr>
            <a:cxnSpLocks/>
          </p:cNvCxnSpPr>
          <p:nvPr/>
        </p:nvCxnSpPr>
        <p:spPr>
          <a:xfrm flipH="1" flipV="1">
            <a:off x="6989617" y="4218710"/>
            <a:ext cx="2195946" cy="2195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726B01C-7DB7-403A-8E88-CB519FAD4988}"/>
              </a:ext>
            </a:extLst>
          </p:cNvPr>
          <p:cNvCxnSpPr>
            <a:cxnSpLocks/>
          </p:cNvCxnSpPr>
          <p:nvPr/>
        </p:nvCxnSpPr>
        <p:spPr>
          <a:xfrm flipH="1" flipV="1">
            <a:off x="6996543" y="750333"/>
            <a:ext cx="2195946" cy="2195946"/>
          </a:xfrm>
          <a:prstGeom prst="line">
            <a:avLst/>
          </a:prstGeom>
          <a:ln cmpd="sng">
            <a:solidFill>
              <a:schemeClr val="dk1">
                <a:alpha val="44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A18CBF8-43CB-4E9C-B7C3-4E185701EE5D}"/>
              </a:ext>
            </a:extLst>
          </p:cNvPr>
          <p:cNvCxnSpPr>
            <a:cxnSpLocks/>
          </p:cNvCxnSpPr>
          <p:nvPr/>
        </p:nvCxnSpPr>
        <p:spPr>
          <a:xfrm>
            <a:off x="6989617" y="750333"/>
            <a:ext cx="0" cy="3477490"/>
          </a:xfrm>
          <a:prstGeom prst="line">
            <a:avLst/>
          </a:prstGeom>
          <a:ln>
            <a:solidFill>
              <a:schemeClr val="dk1">
                <a:alpha val="56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00C95F-17FA-41DB-A61C-58129CBDED9E}"/>
              </a:ext>
            </a:extLst>
          </p:cNvPr>
          <p:cNvCxnSpPr/>
          <p:nvPr/>
        </p:nvCxnSpPr>
        <p:spPr>
          <a:xfrm flipH="1" flipV="1">
            <a:off x="6980094" y="750333"/>
            <a:ext cx="2205469" cy="566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7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760E89-36F1-4569-B10D-27012621A5AB}"/>
                  </a:ext>
                </a:extLst>
              </p:cNvPr>
              <p:cNvSpPr txBox="1"/>
              <p:nvPr/>
            </p:nvSpPr>
            <p:spPr>
              <a:xfrm>
                <a:off x="493588" y="720075"/>
                <a:ext cx="3821237" cy="1759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j-lt"/>
                  </a:rPr>
                  <a:t>ii)</a:t>
                </a:r>
                <a:r>
                  <a:rPr lang="ko-KR" altLang="en-US" dirty="0">
                    <a:latin typeface="+mj-lt"/>
                  </a:rPr>
                  <a:t> 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mtClean="0"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en-US" altLang="ko-KR" b="0" i="0" smtClean="0"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mtClean="0"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en-US" altLang="ko-KR" b="0" i="0" smtClean="0">
                            <a:latin typeface="+mj-lt"/>
                          </a:rPr>
                          <m:t>3</m:t>
                        </m:r>
                      </m:sub>
                    </m:sSub>
                    <m:r>
                      <a:rPr lang="ko-KR" altLang="en-US" i="0">
                        <a:latin typeface="+mj-lt"/>
                      </a:rPr>
                      <m:t>인</m:t>
                    </m:r>
                  </m:oMath>
                </a14:m>
                <a:r>
                  <a:rPr lang="ko-KR" altLang="en-US" dirty="0">
                    <a:latin typeface="+mj-lt"/>
                  </a:rPr>
                  <a:t> 경우</a:t>
                </a:r>
              </a:p>
              <a:p>
                <a:endParaRPr lang="en-US" altLang="ko-KR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j-lt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가 상쇄되므로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만 남는다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결론적으로 </a:t>
                </a:r>
                <a:r>
                  <a:rPr lang="en-US" altLang="ko-KR" dirty="0"/>
                  <a:t>90</a:t>
                </a:r>
                <a:r>
                  <a:rPr lang="ko-KR" altLang="en-US" dirty="0"/>
                  <a:t>도가 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760E89-36F1-4569-B10D-27012621A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88" y="720075"/>
                <a:ext cx="3821237" cy="1759521"/>
              </a:xfrm>
              <a:prstGeom prst="rect">
                <a:avLst/>
              </a:prstGeom>
              <a:blipFill>
                <a:blip r:embed="rId2"/>
                <a:stretch>
                  <a:fillRect l="-1435" t="-1384" b="-44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54F76B6-3B96-4C00-AB49-A03CB790EF94}"/>
              </a:ext>
            </a:extLst>
          </p:cNvPr>
          <p:cNvCxnSpPr>
            <a:cxnSpLocks/>
          </p:cNvCxnSpPr>
          <p:nvPr/>
        </p:nvCxnSpPr>
        <p:spPr>
          <a:xfrm>
            <a:off x="3752850" y="6223650"/>
            <a:ext cx="7104784" cy="138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B2C11B-E92C-498A-9760-E5664CBC1C1D}"/>
              </a:ext>
            </a:extLst>
          </p:cNvPr>
          <p:cNvSpPr txBox="1"/>
          <p:nvPr/>
        </p:nvSpPr>
        <p:spPr>
          <a:xfrm>
            <a:off x="7707084" y="5868172"/>
            <a:ext cx="58186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B627C-4594-4324-8EDA-08562D329751}"/>
              </a:ext>
            </a:extLst>
          </p:cNvPr>
          <p:cNvSpPr txBox="1"/>
          <p:nvPr/>
        </p:nvSpPr>
        <p:spPr>
          <a:xfrm>
            <a:off x="6755858" y="5854316"/>
            <a:ext cx="58186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832CB-56B8-4068-946F-493A665D17BA}"/>
                  </a:ext>
                </a:extLst>
              </p:cNvPr>
              <p:cNvSpPr txBox="1"/>
              <p:nvPr/>
            </p:nvSpPr>
            <p:spPr>
              <a:xfrm>
                <a:off x="9939680" y="3123292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832CB-56B8-4068-946F-493A665D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680" y="3123292"/>
                <a:ext cx="58187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FC2E24-1CAD-4BCF-9A37-1D4749FCDBF7}"/>
                  </a:ext>
                </a:extLst>
              </p:cNvPr>
              <p:cNvSpPr txBox="1"/>
              <p:nvPr/>
            </p:nvSpPr>
            <p:spPr>
              <a:xfrm>
                <a:off x="7125211" y="2097803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FC2E24-1CAD-4BCF-9A37-1D4749FCD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211" y="2097803"/>
                <a:ext cx="58187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71C0BD-EA17-4E92-84B8-B38CACEA4EDD}"/>
                  </a:ext>
                </a:extLst>
              </p:cNvPr>
              <p:cNvSpPr txBox="1"/>
              <p:nvPr/>
            </p:nvSpPr>
            <p:spPr>
              <a:xfrm>
                <a:off x="4347832" y="3191178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71C0BD-EA17-4E92-84B8-B38CACEA4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32" y="3191178"/>
                <a:ext cx="58187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58D282-00C9-45C3-9047-12AF8A0D31E7}"/>
                  </a:ext>
                </a:extLst>
              </p:cNvPr>
              <p:cNvSpPr txBox="1"/>
              <p:nvPr/>
            </p:nvSpPr>
            <p:spPr>
              <a:xfrm>
                <a:off x="8288946" y="4544482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58D282-00C9-45C3-9047-12AF8A0D3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946" y="4544482"/>
                <a:ext cx="58187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80804F-1F5F-4192-A5B9-A8250EE60662}"/>
                  </a:ext>
                </a:extLst>
              </p:cNvPr>
              <p:cNvSpPr txBox="1"/>
              <p:nvPr/>
            </p:nvSpPr>
            <p:spPr>
              <a:xfrm>
                <a:off x="7355924" y="3791394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80804F-1F5F-4192-A5B9-A8250EE60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24" y="3791394"/>
                <a:ext cx="58187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A8A9B-45BE-496D-AABD-142494C065A0}"/>
                  </a:ext>
                </a:extLst>
              </p:cNvPr>
              <p:cNvSpPr txBox="1"/>
              <p:nvPr/>
            </p:nvSpPr>
            <p:spPr>
              <a:xfrm>
                <a:off x="5928872" y="4492569"/>
                <a:ext cx="581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A8A9B-45BE-496D-AABD-142494C0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72" y="4492569"/>
                <a:ext cx="581873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BD8D05-8753-402B-B392-03C351899F23}"/>
                  </a:ext>
                </a:extLst>
              </p:cNvPr>
              <p:cNvSpPr txBox="1"/>
              <p:nvPr/>
            </p:nvSpPr>
            <p:spPr>
              <a:xfrm>
                <a:off x="10230616" y="3138681"/>
                <a:ext cx="1828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45,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/>
                  <a:t>sin45)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BD8D05-8753-402B-B392-03C35189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616" y="3138681"/>
                <a:ext cx="1828819" cy="338554"/>
              </a:xfrm>
              <a:prstGeom prst="rect">
                <a:avLst/>
              </a:prstGeom>
              <a:blipFill>
                <a:blip r:embed="rId9"/>
                <a:stretch>
                  <a:fillRect l="-1667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E76A53-DA60-4FE4-8289-48159358238C}"/>
                  </a:ext>
                </a:extLst>
              </p:cNvPr>
              <p:cNvSpPr txBox="1"/>
              <p:nvPr/>
            </p:nvSpPr>
            <p:spPr>
              <a:xfrm>
                <a:off x="7487364" y="2186727"/>
                <a:ext cx="1828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(0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E76A53-DA60-4FE4-8289-48159358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364" y="2186727"/>
                <a:ext cx="1828819" cy="338554"/>
              </a:xfrm>
              <a:prstGeom prst="rect">
                <a:avLst/>
              </a:prstGeom>
              <a:blipFill>
                <a:blip r:embed="rId10"/>
                <a:stretch>
                  <a:fillRect l="-1667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BF78C8-8B6B-4E1F-9642-B3825F0DC5BA}"/>
                  </a:ext>
                </a:extLst>
              </p:cNvPr>
              <p:cNvSpPr txBox="1"/>
              <p:nvPr/>
            </p:nvSpPr>
            <p:spPr>
              <a:xfrm>
                <a:off x="4689774" y="3211488"/>
                <a:ext cx="1828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45,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/>
                  <a:t>sin45)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BF78C8-8B6B-4E1F-9642-B3825F0DC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774" y="3211488"/>
                <a:ext cx="1828819" cy="338554"/>
              </a:xfrm>
              <a:prstGeom prst="rect">
                <a:avLst/>
              </a:prstGeom>
              <a:blipFill>
                <a:blip r:embed="rId11"/>
                <a:stretch>
                  <a:fillRect l="-1667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4B45188-A2AD-454F-8778-BB08A9E18FA3}"/>
              </a:ext>
            </a:extLst>
          </p:cNvPr>
          <p:cNvCxnSpPr>
            <a:cxnSpLocks/>
          </p:cNvCxnSpPr>
          <p:nvPr/>
        </p:nvCxnSpPr>
        <p:spPr>
          <a:xfrm flipV="1">
            <a:off x="7463132" y="3550042"/>
            <a:ext cx="2722445" cy="265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E4B6D88-E3F4-4908-A977-23922327DD67}"/>
              </a:ext>
            </a:extLst>
          </p:cNvPr>
          <p:cNvCxnSpPr>
            <a:cxnSpLocks/>
          </p:cNvCxnSpPr>
          <p:nvPr/>
        </p:nvCxnSpPr>
        <p:spPr>
          <a:xfrm flipH="1" flipV="1">
            <a:off x="4870293" y="3637683"/>
            <a:ext cx="2585966" cy="258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673438-06AE-4F51-A9C3-186E329A6ACF}"/>
              </a:ext>
            </a:extLst>
          </p:cNvPr>
          <p:cNvCxnSpPr>
            <a:cxnSpLocks/>
          </p:cNvCxnSpPr>
          <p:nvPr/>
        </p:nvCxnSpPr>
        <p:spPr>
          <a:xfrm flipV="1">
            <a:off x="7456259" y="2533650"/>
            <a:ext cx="0" cy="365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92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E1B12A-CCB8-4D60-B6E7-509355B2DAC7}"/>
              </a:ext>
            </a:extLst>
          </p:cNvPr>
          <p:cNvSpPr txBox="1"/>
          <p:nvPr/>
        </p:nvSpPr>
        <p:spPr>
          <a:xfrm>
            <a:off x="304800" y="180975"/>
            <a:ext cx="106299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import </a:t>
            </a:r>
            <a:r>
              <a:rPr lang="en-US" altLang="ko-KR" sz="800" b="1" dirty="0" err="1"/>
              <a:t>java.util.Scanner</a:t>
            </a:r>
            <a:r>
              <a:rPr lang="en-US" altLang="ko-KR" sz="800" b="1" dirty="0"/>
              <a:t>;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public class JOO {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public static void main(String[] </a:t>
            </a:r>
            <a:r>
              <a:rPr lang="en-US" altLang="ko-KR" sz="800" b="1" dirty="0" err="1"/>
              <a:t>args</a:t>
            </a:r>
            <a:r>
              <a:rPr lang="en-US" altLang="ko-KR" sz="800" b="1" dirty="0"/>
              <a:t>) {</a:t>
            </a:r>
          </a:p>
          <a:p>
            <a:endParaRPr lang="ko-KR" altLang="en-US" sz="800" dirty="0"/>
          </a:p>
          <a:p>
            <a:endParaRPr lang="ko-KR" altLang="en-US" sz="800" dirty="0"/>
          </a:p>
          <a:p>
            <a:r>
              <a:rPr lang="en-US" altLang="ko-KR" sz="800" b="1" dirty="0"/>
              <a:t>double norm, norm1, norm2;</a:t>
            </a:r>
          </a:p>
          <a:p>
            <a:r>
              <a:rPr lang="en-US" altLang="ko-KR" sz="800" dirty="0"/>
              <a:t>Scanner </a:t>
            </a:r>
            <a:r>
              <a:rPr lang="en-US" altLang="ko-KR" sz="800" u="sng" dirty="0"/>
              <a:t>scan= </a:t>
            </a:r>
            <a:r>
              <a:rPr lang="en-US" altLang="ko-KR" sz="800" b="1" u="sng" dirty="0"/>
              <a:t>new Scanner(System.</a:t>
            </a:r>
            <a:r>
              <a:rPr lang="en-US" altLang="ko-KR" sz="800" b="1" i="1" u="sng" dirty="0"/>
              <a:t>in);</a:t>
            </a:r>
          </a:p>
          <a:p>
            <a:r>
              <a:rPr lang="pt-BR" altLang="ko-KR" sz="800" b="1" dirty="0"/>
              <a:t>double num1, num2,num3,num;</a:t>
            </a:r>
          </a:p>
          <a:p>
            <a:r>
              <a:rPr lang="en-US" altLang="ko-KR" sz="800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("</a:t>
            </a:r>
            <a:r>
              <a:rPr lang="ko-KR" altLang="en-US" sz="800" b="1" i="1" dirty="0"/>
              <a:t>오른쪽 거리 </a:t>
            </a:r>
            <a:r>
              <a:rPr lang="ko-KR" altLang="en-US" sz="800" b="1" i="1" dirty="0" err="1"/>
              <a:t>입력하시오</a:t>
            </a:r>
            <a:r>
              <a:rPr lang="en-US" altLang="ko-KR" sz="800" b="1" i="1" dirty="0"/>
              <a:t>");</a:t>
            </a:r>
          </a:p>
          <a:p>
            <a:r>
              <a:rPr lang="en-US" altLang="ko-KR" sz="800" dirty="0"/>
              <a:t>num1=</a:t>
            </a:r>
            <a:r>
              <a:rPr lang="en-US" altLang="ko-KR" sz="800" dirty="0" err="1"/>
              <a:t>scan.nextDouble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("</a:t>
            </a:r>
            <a:r>
              <a:rPr lang="ko-KR" altLang="en-US" sz="800" b="1" i="1" dirty="0"/>
              <a:t>중앙 거리 </a:t>
            </a:r>
            <a:r>
              <a:rPr lang="ko-KR" altLang="en-US" sz="800" b="1" i="1" dirty="0" err="1"/>
              <a:t>연락하시오</a:t>
            </a:r>
            <a:r>
              <a:rPr lang="en-US" altLang="ko-KR" sz="800" b="1" i="1" dirty="0"/>
              <a:t>");</a:t>
            </a:r>
          </a:p>
          <a:p>
            <a:r>
              <a:rPr lang="en-US" altLang="ko-KR" sz="800" dirty="0"/>
              <a:t>num2=</a:t>
            </a:r>
            <a:r>
              <a:rPr lang="en-US" altLang="ko-KR" sz="800" dirty="0" err="1"/>
              <a:t>scan.nextDouble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("</a:t>
            </a:r>
            <a:r>
              <a:rPr lang="ko-KR" altLang="en-US" sz="800" b="1" i="1" dirty="0"/>
              <a:t>왼쪽 거리 </a:t>
            </a:r>
            <a:r>
              <a:rPr lang="ko-KR" altLang="en-US" sz="800" b="1" i="1" dirty="0" err="1"/>
              <a:t>입력하시오</a:t>
            </a:r>
            <a:r>
              <a:rPr lang="en-US" altLang="ko-KR" sz="800" b="1" i="1" dirty="0"/>
              <a:t>");</a:t>
            </a:r>
          </a:p>
          <a:p>
            <a:r>
              <a:rPr lang="en-US" altLang="ko-KR" sz="800" dirty="0"/>
              <a:t>num3=</a:t>
            </a:r>
            <a:r>
              <a:rPr lang="en-US" altLang="ko-KR" sz="800" dirty="0" err="1"/>
              <a:t>scan.nextDouble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/*</a:t>
            </a:r>
          </a:p>
          <a:p>
            <a:r>
              <a:rPr lang="ko-KR" altLang="en-US" sz="800" dirty="0"/>
              <a:t> * 오른쪽 거리가 더 </a:t>
            </a:r>
            <a:r>
              <a:rPr lang="ko-KR" altLang="en-US" sz="800" dirty="0" err="1"/>
              <a:t>길면은</a:t>
            </a:r>
            <a:r>
              <a:rPr lang="ko-KR" altLang="en-US" sz="800" dirty="0"/>
              <a:t> </a:t>
            </a:r>
          </a:p>
          <a:p>
            <a:r>
              <a:rPr lang="ko-KR" altLang="en-US" sz="800" dirty="0"/>
              <a:t> * 벡터의 합을 </a:t>
            </a:r>
            <a:r>
              <a:rPr lang="ko-KR" altLang="en-US" sz="800" dirty="0" err="1"/>
              <a:t>이용해야하므로</a:t>
            </a:r>
            <a:endParaRPr lang="ko-KR" altLang="en-US" sz="800" dirty="0"/>
          </a:p>
          <a:p>
            <a:r>
              <a:rPr lang="ko-KR" altLang="en-US" sz="800" dirty="0"/>
              <a:t> * </a:t>
            </a:r>
          </a:p>
          <a:p>
            <a:r>
              <a:rPr lang="ko-KR" altLang="en-US" sz="800" dirty="0"/>
              <a:t> *</a:t>
            </a:r>
            <a:r>
              <a:rPr lang="en-US" altLang="ko-KR" sz="800" dirty="0"/>
              <a:t>/</a:t>
            </a:r>
          </a:p>
          <a:p>
            <a:r>
              <a:rPr lang="en-US" altLang="ko-KR" sz="800" b="1" dirty="0"/>
              <a:t>if(num1&gt;num3)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 err="1"/>
              <a:t>num</a:t>
            </a:r>
            <a:r>
              <a:rPr lang="en-US" altLang="ko-KR" sz="800" dirty="0"/>
              <a:t>=num1;</a:t>
            </a:r>
          </a:p>
          <a:p>
            <a:r>
              <a:rPr lang="en-US" altLang="ko-KR" sz="800" dirty="0"/>
              <a:t>norm1=</a:t>
            </a:r>
            <a:r>
              <a:rPr lang="en-US" altLang="ko-KR" sz="800" dirty="0" err="1"/>
              <a:t>Math.</a:t>
            </a:r>
            <a:r>
              <a:rPr lang="en-US" altLang="ko-KR" sz="800" i="1" dirty="0" err="1"/>
              <a:t>sqrt</a:t>
            </a:r>
            <a:r>
              <a:rPr lang="en-US" altLang="ko-KR" sz="800" i="1" dirty="0"/>
              <a:t>(</a:t>
            </a:r>
            <a:r>
              <a:rPr lang="en-US" altLang="ko-KR" sz="800" i="1" dirty="0" err="1"/>
              <a:t>Math.pow</a:t>
            </a:r>
            <a:r>
              <a:rPr lang="en-US" altLang="ko-KR" sz="800" i="1" dirty="0"/>
              <a:t>(</a:t>
            </a:r>
            <a:r>
              <a:rPr lang="en-US" altLang="ko-KR" sz="800" i="1" dirty="0" err="1"/>
              <a:t>num</a:t>
            </a:r>
            <a:r>
              <a:rPr lang="en-US" altLang="ko-KR" sz="800" i="1" dirty="0"/>
              <a:t>*</a:t>
            </a:r>
            <a:r>
              <a:rPr lang="en-US" altLang="ko-KR" sz="800" i="1" dirty="0" err="1"/>
              <a:t>Math.cos</a:t>
            </a:r>
            <a:r>
              <a:rPr lang="en-US" altLang="ko-KR" sz="800" i="1" dirty="0"/>
              <a:t>(45), 2)+</a:t>
            </a:r>
            <a:r>
              <a:rPr lang="en-US" altLang="ko-KR" sz="800" i="1" dirty="0" err="1"/>
              <a:t>Math.pow</a:t>
            </a:r>
            <a:r>
              <a:rPr lang="en-US" altLang="ko-KR" sz="800" i="1" dirty="0"/>
              <a:t>((</a:t>
            </a:r>
            <a:r>
              <a:rPr lang="en-US" altLang="ko-KR" sz="800" i="1" dirty="0" err="1"/>
              <a:t>num</a:t>
            </a:r>
            <a:r>
              <a:rPr lang="en-US" altLang="ko-KR" sz="800" i="1" dirty="0"/>
              <a:t>*</a:t>
            </a:r>
            <a:r>
              <a:rPr lang="en-US" altLang="ko-KR" sz="800" i="1" dirty="0" err="1"/>
              <a:t>Math.sin</a:t>
            </a:r>
            <a:r>
              <a:rPr lang="en-US" altLang="ko-KR" sz="800" i="1" dirty="0"/>
              <a:t>(45)+num2) ,2));// v1 </a:t>
            </a:r>
            <a:r>
              <a:rPr lang="ko-KR" altLang="en-US" sz="800" i="1" dirty="0"/>
              <a:t>두 벡터의 크기</a:t>
            </a:r>
          </a:p>
          <a:p>
            <a:r>
              <a:rPr lang="en-US" altLang="ko-KR" sz="800" dirty="0"/>
              <a:t>norm2=</a:t>
            </a:r>
            <a:r>
              <a:rPr lang="en-US" altLang="ko-KR" sz="800" dirty="0" err="1"/>
              <a:t>Math.</a:t>
            </a:r>
            <a:r>
              <a:rPr lang="en-US" altLang="ko-KR" sz="800" i="1" dirty="0" err="1"/>
              <a:t>sqrt</a:t>
            </a:r>
            <a:r>
              <a:rPr lang="en-US" altLang="ko-KR" sz="800" i="1" dirty="0"/>
              <a:t>(</a:t>
            </a:r>
            <a:r>
              <a:rPr lang="en-US" altLang="ko-KR" sz="800" i="1" dirty="0" err="1"/>
              <a:t>Math.pow</a:t>
            </a:r>
            <a:r>
              <a:rPr lang="en-US" altLang="ko-KR" sz="800" i="1" dirty="0"/>
              <a:t>(</a:t>
            </a:r>
            <a:r>
              <a:rPr lang="en-US" altLang="ko-KR" sz="800" i="1" dirty="0" err="1"/>
              <a:t>num</a:t>
            </a:r>
            <a:r>
              <a:rPr lang="en-US" altLang="ko-KR" sz="800" i="1" dirty="0"/>
              <a:t>*</a:t>
            </a:r>
            <a:r>
              <a:rPr lang="en-US" altLang="ko-KR" sz="800" i="1" dirty="0" err="1"/>
              <a:t>Math.cos</a:t>
            </a:r>
            <a:r>
              <a:rPr lang="en-US" altLang="ko-KR" sz="800" i="1" dirty="0"/>
              <a:t>(45), 2)+</a:t>
            </a:r>
            <a:r>
              <a:rPr lang="en-US" altLang="ko-KR" sz="800" i="1" dirty="0" err="1"/>
              <a:t>Math.pow</a:t>
            </a:r>
            <a:r>
              <a:rPr lang="en-US" altLang="ko-KR" sz="800" i="1" dirty="0"/>
              <a:t>(</a:t>
            </a:r>
            <a:r>
              <a:rPr lang="en-US" altLang="ko-KR" sz="800" i="1" dirty="0" err="1"/>
              <a:t>num</a:t>
            </a:r>
            <a:r>
              <a:rPr lang="en-US" altLang="ko-KR" sz="800" i="1" dirty="0"/>
              <a:t>*</a:t>
            </a:r>
            <a:r>
              <a:rPr lang="en-US" altLang="ko-KR" sz="800" i="1" dirty="0" err="1"/>
              <a:t>Math.sin</a:t>
            </a:r>
            <a:r>
              <a:rPr lang="en-US" altLang="ko-KR" sz="800" i="1" dirty="0"/>
              <a:t>(45),2)); //v2 </a:t>
            </a:r>
            <a:r>
              <a:rPr lang="ko-KR" altLang="en-US" sz="800" i="1" dirty="0"/>
              <a:t>벡터의 크기</a:t>
            </a:r>
          </a:p>
          <a:p>
            <a:r>
              <a:rPr lang="nl-NL" altLang="ko-KR" sz="800" dirty="0"/>
              <a:t>norm=norm1*norm2; // v1 * v2</a:t>
            </a:r>
          </a:p>
          <a:p>
            <a:r>
              <a:rPr lang="en-US" altLang="ko-KR" sz="800" b="1" dirty="0"/>
              <a:t>double prod=((</a:t>
            </a:r>
            <a:r>
              <a:rPr lang="en-US" altLang="ko-KR" sz="800" b="1" dirty="0" err="1"/>
              <a:t>num</a:t>
            </a:r>
            <a:r>
              <a:rPr lang="en-US" altLang="ko-KR" sz="800" b="1" dirty="0"/>
              <a:t>*</a:t>
            </a:r>
            <a:r>
              <a:rPr lang="en-US" altLang="ko-KR" sz="800" b="1" dirty="0" err="1"/>
              <a:t>Math.</a:t>
            </a:r>
            <a:r>
              <a:rPr lang="en-US" altLang="ko-KR" sz="800" b="1" i="1" dirty="0" err="1"/>
              <a:t>cos</a:t>
            </a:r>
            <a:r>
              <a:rPr lang="en-US" altLang="ko-KR" sz="800" b="1" i="1" dirty="0"/>
              <a:t>(45))*</a:t>
            </a:r>
            <a:r>
              <a:rPr lang="en-US" altLang="ko-KR" sz="800" b="1" i="1" dirty="0" err="1"/>
              <a:t>num</a:t>
            </a:r>
            <a:r>
              <a:rPr lang="en-US" altLang="ko-KR" sz="800" b="1" i="1" dirty="0"/>
              <a:t>*</a:t>
            </a:r>
            <a:r>
              <a:rPr lang="en-US" altLang="ko-KR" sz="800" b="1" i="1" dirty="0" err="1"/>
              <a:t>Math.cos</a:t>
            </a:r>
            <a:r>
              <a:rPr lang="en-US" altLang="ko-KR" sz="800" b="1" i="1" dirty="0"/>
              <a:t>(45))+((</a:t>
            </a:r>
            <a:r>
              <a:rPr lang="en-US" altLang="ko-KR" sz="800" b="1" i="1" dirty="0" err="1"/>
              <a:t>num</a:t>
            </a:r>
            <a:r>
              <a:rPr lang="en-US" altLang="ko-KR" sz="800" b="1" i="1" dirty="0"/>
              <a:t>*</a:t>
            </a:r>
            <a:r>
              <a:rPr lang="en-US" altLang="ko-KR" sz="800" b="1" i="1" dirty="0" err="1"/>
              <a:t>Math.sin</a:t>
            </a:r>
            <a:r>
              <a:rPr lang="en-US" altLang="ko-KR" sz="800" b="1" i="1" dirty="0"/>
              <a:t>(45)+num2)*</a:t>
            </a:r>
            <a:r>
              <a:rPr lang="en-US" altLang="ko-KR" sz="800" b="1" i="1" dirty="0" err="1"/>
              <a:t>num</a:t>
            </a:r>
            <a:r>
              <a:rPr lang="en-US" altLang="ko-KR" sz="800" b="1" i="1" dirty="0"/>
              <a:t>*</a:t>
            </a:r>
            <a:r>
              <a:rPr lang="en-US" altLang="ko-KR" sz="800" b="1" i="1" dirty="0" err="1"/>
              <a:t>Math.sin</a:t>
            </a:r>
            <a:r>
              <a:rPr lang="en-US" altLang="ko-KR" sz="800" b="1" i="1" dirty="0"/>
              <a:t>(45)); //</a:t>
            </a:r>
            <a:r>
              <a:rPr lang="ko-KR" altLang="en-US" sz="800" b="1" i="1" dirty="0"/>
              <a:t>두 벡터의 내적</a:t>
            </a:r>
          </a:p>
          <a:p>
            <a:r>
              <a:rPr lang="en-US" altLang="ko-KR" sz="800" b="1" dirty="0"/>
              <a:t>double angle=</a:t>
            </a:r>
            <a:r>
              <a:rPr lang="en-US" altLang="ko-KR" sz="800" b="1" dirty="0" err="1"/>
              <a:t>Math.</a:t>
            </a:r>
            <a:r>
              <a:rPr lang="en-US" altLang="ko-KR" sz="800" b="1" i="1" dirty="0" err="1"/>
              <a:t>acos</a:t>
            </a:r>
            <a:r>
              <a:rPr lang="en-US" altLang="ko-KR" sz="800" b="1" i="1" dirty="0"/>
              <a:t>(prod/norm); </a:t>
            </a:r>
          </a:p>
          <a:p>
            <a:endParaRPr lang="ko-KR" altLang="en-US" sz="800" dirty="0"/>
          </a:p>
          <a:p>
            <a:r>
              <a:rPr lang="da-DK" altLang="ko-KR" sz="800" dirty="0"/>
              <a:t>System.</a:t>
            </a:r>
            <a:r>
              <a:rPr lang="da-DK" altLang="ko-KR" sz="800" b="1" i="1" dirty="0"/>
              <a:t>out.println( 45+angle/3.141592654*180); 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b="1" dirty="0"/>
              <a:t>else if(num1&lt;num3)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 err="1"/>
              <a:t>num</a:t>
            </a:r>
            <a:r>
              <a:rPr lang="en-US" altLang="ko-KR" sz="800" dirty="0"/>
              <a:t>=num3;</a:t>
            </a:r>
          </a:p>
          <a:p>
            <a:r>
              <a:rPr lang="en-US" altLang="ko-KR" sz="800" dirty="0"/>
              <a:t>norm1=</a:t>
            </a:r>
            <a:r>
              <a:rPr lang="en-US" altLang="ko-KR" sz="800" dirty="0" err="1"/>
              <a:t>Math.</a:t>
            </a:r>
            <a:r>
              <a:rPr lang="en-US" altLang="ko-KR" sz="800" i="1" dirty="0" err="1"/>
              <a:t>sqrt</a:t>
            </a:r>
            <a:r>
              <a:rPr lang="en-US" altLang="ko-KR" sz="800" i="1" dirty="0"/>
              <a:t>(</a:t>
            </a:r>
            <a:r>
              <a:rPr lang="en-US" altLang="ko-KR" sz="800" i="1" dirty="0" err="1"/>
              <a:t>Math.pow</a:t>
            </a:r>
            <a:r>
              <a:rPr lang="en-US" altLang="ko-KR" sz="800" i="1" dirty="0"/>
              <a:t>(</a:t>
            </a:r>
            <a:r>
              <a:rPr lang="en-US" altLang="ko-KR" sz="800" i="1" dirty="0" err="1"/>
              <a:t>num</a:t>
            </a:r>
            <a:r>
              <a:rPr lang="en-US" altLang="ko-KR" sz="800" i="1" dirty="0"/>
              <a:t>*</a:t>
            </a:r>
            <a:r>
              <a:rPr lang="en-US" altLang="ko-KR" sz="800" i="1" dirty="0" err="1"/>
              <a:t>Math.cos</a:t>
            </a:r>
            <a:r>
              <a:rPr lang="en-US" altLang="ko-KR" sz="800" i="1" dirty="0"/>
              <a:t>(45), 2)+</a:t>
            </a:r>
            <a:r>
              <a:rPr lang="en-US" altLang="ko-KR" sz="800" i="1" dirty="0" err="1"/>
              <a:t>Math.pow</a:t>
            </a:r>
            <a:r>
              <a:rPr lang="en-US" altLang="ko-KR" sz="800" i="1" dirty="0"/>
              <a:t>((</a:t>
            </a:r>
            <a:r>
              <a:rPr lang="en-US" altLang="ko-KR" sz="800" i="1" dirty="0" err="1"/>
              <a:t>num</a:t>
            </a:r>
            <a:r>
              <a:rPr lang="en-US" altLang="ko-KR" sz="800" i="1" dirty="0"/>
              <a:t>*</a:t>
            </a:r>
            <a:r>
              <a:rPr lang="en-US" altLang="ko-KR" sz="800" i="1" dirty="0" err="1"/>
              <a:t>Math.sin</a:t>
            </a:r>
            <a:r>
              <a:rPr lang="en-US" altLang="ko-KR" sz="800" i="1" dirty="0"/>
              <a:t>(45)+num2) ,2));// v1 </a:t>
            </a:r>
            <a:r>
              <a:rPr lang="ko-KR" altLang="en-US" sz="800" i="1" dirty="0"/>
              <a:t>두 벡터의 크기</a:t>
            </a:r>
          </a:p>
          <a:p>
            <a:r>
              <a:rPr lang="en-US" altLang="ko-KR" sz="800" dirty="0"/>
              <a:t>norm2=</a:t>
            </a:r>
            <a:r>
              <a:rPr lang="en-US" altLang="ko-KR" sz="800" dirty="0" err="1"/>
              <a:t>Math.</a:t>
            </a:r>
            <a:r>
              <a:rPr lang="en-US" altLang="ko-KR" sz="800" i="1" dirty="0" err="1"/>
              <a:t>sqrt</a:t>
            </a:r>
            <a:r>
              <a:rPr lang="en-US" altLang="ko-KR" sz="800" i="1" dirty="0"/>
              <a:t>(</a:t>
            </a:r>
            <a:r>
              <a:rPr lang="en-US" altLang="ko-KR" sz="800" i="1" dirty="0" err="1"/>
              <a:t>Math.pow</a:t>
            </a:r>
            <a:r>
              <a:rPr lang="en-US" altLang="ko-KR" sz="800" i="1" dirty="0"/>
              <a:t>(</a:t>
            </a:r>
            <a:r>
              <a:rPr lang="en-US" altLang="ko-KR" sz="800" i="1" dirty="0" err="1"/>
              <a:t>num</a:t>
            </a:r>
            <a:r>
              <a:rPr lang="en-US" altLang="ko-KR" sz="800" i="1" dirty="0"/>
              <a:t>*</a:t>
            </a:r>
            <a:r>
              <a:rPr lang="en-US" altLang="ko-KR" sz="800" i="1" dirty="0" err="1"/>
              <a:t>Math.cos</a:t>
            </a:r>
            <a:r>
              <a:rPr lang="en-US" altLang="ko-KR" sz="800" i="1" dirty="0"/>
              <a:t>(45), 2)+</a:t>
            </a:r>
            <a:r>
              <a:rPr lang="en-US" altLang="ko-KR" sz="800" i="1" dirty="0" err="1"/>
              <a:t>Math.pow</a:t>
            </a:r>
            <a:r>
              <a:rPr lang="en-US" altLang="ko-KR" sz="800" i="1" dirty="0"/>
              <a:t>(</a:t>
            </a:r>
            <a:r>
              <a:rPr lang="en-US" altLang="ko-KR" sz="800" i="1" dirty="0" err="1"/>
              <a:t>num</a:t>
            </a:r>
            <a:r>
              <a:rPr lang="en-US" altLang="ko-KR" sz="800" i="1" dirty="0"/>
              <a:t>*</a:t>
            </a:r>
            <a:r>
              <a:rPr lang="en-US" altLang="ko-KR" sz="800" i="1" dirty="0" err="1"/>
              <a:t>Math.sin</a:t>
            </a:r>
            <a:r>
              <a:rPr lang="en-US" altLang="ko-KR" sz="800" i="1" dirty="0"/>
              <a:t>(45),2)); //v2 </a:t>
            </a:r>
            <a:r>
              <a:rPr lang="ko-KR" altLang="en-US" sz="800" i="1" dirty="0"/>
              <a:t>벡터의 크기</a:t>
            </a:r>
          </a:p>
          <a:p>
            <a:r>
              <a:rPr lang="nl-NL" altLang="ko-KR" sz="800" dirty="0"/>
              <a:t>norm=norm1*norm2; // v1 * v2</a:t>
            </a:r>
          </a:p>
          <a:p>
            <a:r>
              <a:rPr lang="en-US" altLang="ko-KR" sz="800" b="1" dirty="0"/>
              <a:t>double prod=((</a:t>
            </a:r>
            <a:r>
              <a:rPr lang="en-US" altLang="ko-KR" sz="800" b="1" dirty="0" err="1"/>
              <a:t>num</a:t>
            </a:r>
            <a:r>
              <a:rPr lang="en-US" altLang="ko-KR" sz="800" b="1" dirty="0"/>
              <a:t>*</a:t>
            </a:r>
            <a:r>
              <a:rPr lang="en-US" altLang="ko-KR" sz="800" b="1" dirty="0" err="1"/>
              <a:t>Math.</a:t>
            </a:r>
            <a:r>
              <a:rPr lang="en-US" altLang="ko-KR" sz="800" b="1" i="1" dirty="0" err="1"/>
              <a:t>cos</a:t>
            </a:r>
            <a:r>
              <a:rPr lang="en-US" altLang="ko-KR" sz="800" b="1" i="1" dirty="0"/>
              <a:t>(45))*</a:t>
            </a:r>
            <a:r>
              <a:rPr lang="en-US" altLang="ko-KR" sz="800" b="1" i="1" dirty="0" err="1"/>
              <a:t>num</a:t>
            </a:r>
            <a:r>
              <a:rPr lang="en-US" altLang="ko-KR" sz="800" b="1" i="1" dirty="0"/>
              <a:t>*</a:t>
            </a:r>
            <a:r>
              <a:rPr lang="en-US" altLang="ko-KR" sz="800" b="1" i="1" dirty="0" err="1"/>
              <a:t>Math.cos</a:t>
            </a:r>
            <a:r>
              <a:rPr lang="en-US" altLang="ko-KR" sz="800" b="1" i="1" dirty="0"/>
              <a:t>(45))+((</a:t>
            </a:r>
            <a:r>
              <a:rPr lang="en-US" altLang="ko-KR" sz="800" b="1" i="1" dirty="0" err="1"/>
              <a:t>num</a:t>
            </a:r>
            <a:r>
              <a:rPr lang="en-US" altLang="ko-KR" sz="800" b="1" i="1" dirty="0"/>
              <a:t>*</a:t>
            </a:r>
            <a:r>
              <a:rPr lang="en-US" altLang="ko-KR" sz="800" b="1" i="1" dirty="0" err="1"/>
              <a:t>Math.sin</a:t>
            </a:r>
            <a:r>
              <a:rPr lang="en-US" altLang="ko-KR" sz="800" b="1" i="1" dirty="0"/>
              <a:t>(45)+num2)*</a:t>
            </a:r>
            <a:r>
              <a:rPr lang="en-US" altLang="ko-KR" sz="800" b="1" i="1" dirty="0" err="1"/>
              <a:t>num</a:t>
            </a:r>
            <a:r>
              <a:rPr lang="en-US" altLang="ko-KR" sz="800" b="1" i="1" dirty="0"/>
              <a:t>*</a:t>
            </a:r>
            <a:r>
              <a:rPr lang="en-US" altLang="ko-KR" sz="800" b="1" i="1" dirty="0" err="1"/>
              <a:t>Math.sin</a:t>
            </a:r>
            <a:r>
              <a:rPr lang="en-US" altLang="ko-KR" sz="800" b="1" i="1" dirty="0"/>
              <a:t>(45)); //</a:t>
            </a:r>
            <a:r>
              <a:rPr lang="ko-KR" altLang="en-US" sz="800" b="1" i="1" dirty="0"/>
              <a:t>두 벡터의 내적</a:t>
            </a:r>
          </a:p>
          <a:p>
            <a:r>
              <a:rPr lang="en-US" altLang="ko-KR" sz="800" b="1" dirty="0"/>
              <a:t>double angle=</a:t>
            </a:r>
            <a:r>
              <a:rPr lang="en-US" altLang="ko-KR" sz="800" b="1" dirty="0" err="1"/>
              <a:t>Math.</a:t>
            </a:r>
            <a:r>
              <a:rPr lang="en-US" altLang="ko-KR" sz="800" b="1" i="1" dirty="0" err="1"/>
              <a:t>acos</a:t>
            </a:r>
            <a:r>
              <a:rPr lang="en-US" altLang="ko-KR" sz="800" b="1" i="1" dirty="0"/>
              <a:t>(prod/norm); </a:t>
            </a:r>
          </a:p>
          <a:p>
            <a:endParaRPr lang="ko-KR" altLang="en-US" sz="800" dirty="0"/>
          </a:p>
          <a:p>
            <a:r>
              <a:rPr lang="da-DK" altLang="ko-KR" sz="800" dirty="0"/>
              <a:t>System.</a:t>
            </a:r>
            <a:r>
              <a:rPr lang="da-DK" altLang="ko-KR" sz="800" b="1" i="1" dirty="0"/>
              <a:t>out.println( 180-(45+angle/3.141592654*180)); </a:t>
            </a:r>
          </a:p>
          <a:p>
            <a:endParaRPr lang="ko-KR" altLang="en-US" sz="800" dirty="0"/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b="1" dirty="0"/>
              <a:t>else if(num1==num3)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(90);</a:t>
            </a:r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4485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734</Words>
  <Application>Microsoft Office PowerPoint</Application>
  <PresentationFormat>와이드스크린</PresentationFormat>
  <Paragraphs>127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초음파 센서를 통한 위치 인식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벡터</dc:title>
  <dc:creator>taehyo</dc:creator>
  <cp:lastModifiedBy>taehyo</cp:lastModifiedBy>
  <cp:revision>6</cp:revision>
  <dcterms:created xsi:type="dcterms:W3CDTF">2018-02-20T08:29:43Z</dcterms:created>
  <dcterms:modified xsi:type="dcterms:W3CDTF">2018-02-20T09:16:42Z</dcterms:modified>
</cp:coreProperties>
</file>