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9144000"/>
  <p:notesSz cx="6858000" cy="9144000"/>
  <p:embeddedFontLst>
    <p:embeddedFont>
      <p:font typeface="Proxima Nova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93CAF1-FBF9-46AB-9DFA-1A8377485641}">
  <a:tblStyle styleId="{6A93CAF1-FBF9-46AB-9DFA-1A8377485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227956-8D88-41FC-9425-BF99DAA975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roximaNova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ProximaNova-italic.fntdata"/><Relationship Id="rId63" Type="http://schemas.openxmlformats.org/officeDocument/2006/relationships/font" Target="fonts/ProximaNov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ProximaNova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219e7476_0_3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219e747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32b53f4c_1_52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32b53f4c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32b53f4c_1_531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32b53f4c_1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a219e7476_0_6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a219e747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4ea198ff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4ea198f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4ea198ff_0_1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4ea198f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4ea198ff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4ea198f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4ea198ff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4ea198f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4ea198ff_0_1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e4ea198f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4ea198ff_0_1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4ea198f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4ea198ff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4ea198f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32b53f4c_1_11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32b53f4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4ea198ff_0_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4ea198f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4ea198ff_0_2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4ea198f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4ea198ff_0_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4ea198f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e4ea198ff_0_2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e4ea198f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4ea198ff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4ea198f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4ea198ff_0_2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4ea198f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e4ea198ff_0_2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e4ea198f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4ea198ff_0_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e4ea198f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4ea198ff_0_2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e4ea198f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e4ea198ff_0_2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e4ea198f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4ea198ff_0_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4ea198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e4ea198ff_0_3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e4ea198f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e4ea198ff_0_3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e4ea198f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4ea198ff_0_3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e4ea198f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a219e7476_0_6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a219e7476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4ea198ff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4ea198f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e4ea198ff_0_3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e4ea198f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e4ea198ff_0_4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e4ea198f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e4ea198ff_0_4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e4ea198f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e4ea198ff_0_4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e4ea198ff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e4ea198ff_0_4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e4ea198ff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4ea198f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4ea198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e4ea198ff_0_5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e4ea198f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e4ea198ff_0_5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e4ea198f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e4ea198ff_0_5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e4ea198ff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e4ea198ff_0_5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e4ea198ff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e4ea198ff_0_5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e4ea198f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e4ea198ff_0_5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e4ea198ff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e4ea198ff_0_5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e4ea198f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e4ea198ff_0_5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e4ea198ff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4ea198ff_0_5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4ea198f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e4ea198ff_0_6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e4ea198ff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32b53f4c_1_2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32b53f4c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e4ea198ff_0_6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e4ea198ff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e4ea198ff_0_6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e4ea198ff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4ea198ff_0_6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e4ea198ff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e4ea198ff_0_6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e4ea198ff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4ea198ff_0_6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4ea198ff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98d9cb670_0_94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98d9cb670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4ea198ff_0_1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4ea198f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32b53f4c_1_375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32b53f4c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32b53f4c_1_497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32b53f4c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32b53f4c_1_509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32b53f4c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D8E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EAE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49725" y="131967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9351" y="5995956"/>
            <a:ext cx="974784" cy="426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>
            <a:off x="710900" y="1405567"/>
            <a:ext cx="2742900" cy="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4"/>
          <p:cNvSpPr txBox="1"/>
          <p:nvPr>
            <p:ph idx="2" type="title"/>
          </p:nvPr>
        </p:nvSpPr>
        <p:spPr>
          <a:xfrm>
            <a:off x="478475" y="2373267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D8E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EAE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919333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b="1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0876" y="5938500"/>
            <a:ext cx="1048650" cy="4589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>
            <a:off x="3200550" y="3755433"/>
            <a:ext cx="2742900" cy="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cab Slide">
  <p:cSld name="TITLE_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88375" y="432467"/>
            <a:ext cx="63732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D8EC2"/>
                </a:solidFill>
                <a:latin typeface="Proxima Nova"/>
                <a:ea typeface="Proxima Nova"/>
                <a:cs typeface="Proxima Nova"/>
                <a:sym typeface="Proxima Nova"/>
              </a:rPr>
              <a:t>Concepts Learned this Lesson</a:t>
            </a:r>
            <a:endParaRPr sz="3600">
              <a:solidFill>
                <a:srgbClr val="2D8EC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" name="Google Shape;72;p16"/>
          <p:cNvCxnSpPr/>
          <p:nvPr/>
        </p:nvCxnSpPr>
        <p:spPr>
          <a:xfrm>
            <a:off x="933314" y="1431367"/>
            <a:ext cx="2742900" cy="8400"/>
          </a:xfrm>
          <a:prstGeom prst="straightConnector1">
            <a:avLst/>
          </a:prstGeom>
          <a:noFill/>
          <a:ln cap="flat" cmpd="sng" w="38100">
            <a:solidFill>
              <a:srgbClr val="2D8EC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3" name="Google Shape;73;p16"/>
          <p:cNvGraphicFramePr/>
          <p:nvPr/>
        </p:nvGraphicFramePr>
        <p:xfrm>
          <a:off x="993813" y="2207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{6A93CAF1-FBF9-46AB-9DFA-1A8377485641}</a:tableStyleId>
              </a:tblPr>
              <a:tblGrid>
                <a:gridCol w="3619500"/>
                <a:gridCol w="3619500"/>
              </a:tblGrid>
              <a:tr h="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Term</a:t>
                      </a:r>
                      <a:endParaRPr b="1" sz="19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2D8E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Definition</a:t>
                      </a:r>
                      <a:endParaRPr b="1" sz="19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2D8EC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gif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AP Computer Science</a:t>
            </a:r>
            <a:endParaRPr sz="3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1600"/>
              </a:spcAft>
              <a:buNone/>
            </a:pPr>
            <a:r>
              <a:rPr lang="en" sz="2400"/>
              <a:t>Developing Algorithms </a:t>
            </a:r>
            <a:endParaRPr sz="2400"/>
          </a:p>
        </p:txBody>
      </p:sp>
      <p:pic>
        <p:nvPicPr>
          <p:cNvPr descr="Sorting Algorithms Visualized - Album on Imgur"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775" y="3306825"/>
            <a:ext cx="2253500" cy="2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58075" y="1936833"/>
            <a:ext cx="8271300" cy="4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</a:t>
            </a:r>
            <a:r>
              <a:rPr b="1" lang="en">
                <a:solidFill>
                  <a:srgbClr val="000000"/>
                </a:solidFill>
              </a:rPr>
              <a:t>trings are sequences of characters: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str = “steven”; 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54" name="Google Shape;154;p26"/>
          <p:cNvGraphicFramePr/>
          <p:nvPr/>
        </p:nvGraphicFramePr>
        <p:xfrm>
          <a:off x="674950" y="46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6"/>
          <p:cNvSpPr txBox="1"/>
          <p:nvPr/>
        </p:nvSpPr>
        <p:spPr>
          <a:xfrm>
            <a:off x="379050" y="5834400"/>
            <a:ext cx="82713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substring(3,4)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693250" y="3105250"/>
            <a:ext cx="1637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inclusive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6466900" y="3105250"/>
            <a:ext cx="137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A9999"/>
                </a:highlight>
                <a:latin typeface="Proxima Nova"/>
                <a:ea typeface="Proxima Nova"/>
                <a:cs typeface="Proxima Nova"/>
                <a:sym typeface="Proxima Nova"/>
              </a:rPr>
              <a:t>exclusive</a:t>
            </a:r>
            <a:endParaRPr>
              <a:highlight>
                <a:srgbClr val="EA9999"/>
              </a:highlight>
            </a:endParaRPr>
          </a:p>
        </p:txBody>
      </p:sp>
      <p:cxnSp>
        <p:nvCxnSpPr>
          <p:cNvPr id="158" name="Google Shape;158;p26"/>
          <p:cNvCxnSpPr/>
          <p:nvPr/>
        </p:nvCxnSpPr>
        <p:spPr>
          <a:xfrm flipH="1">
            <a:off x="6125750" y="3692767"/>
            <a:ext cx="736800" cy="8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substring()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8075" y="1936833"/>
            <a:ext cx="8271300" cy="4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</a:t>
            </a:r>
            <a:r>
              <a:rPr b="1" lang="en">
                <a:solidFill>
                  <a:srgbClr val="000000"/>
                </a:solidFill>
              </a:rPr>
              <a:t>trings are sequences of characters: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str = “steven”; 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674950" y="46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7"/>
          <p:cNvSpPr txBox="1"/>
          <p:nvPr/>
        </p:nvSpPr>
        <p:spPr>
          <a:xfrm>
            <a:off x="379050" y="5834400"/>
            <a:ext cx="82713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substring(3,4)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4297625" y="4602333"/>
            <a:ext cx="1203300" cy="97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276150" y="2691650"/>
            <a:ext cx="2510100" cy="1590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Since 3 is the only included index in this call to substring, the character “e” is the only value returned.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substring()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Traversals</a:t>
            </a:r>
            <a:endParaRPr b="1"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substring() method is particularly useful when attempting to </a:t>
            </a:r>
            <a:r>
              <a:rPr b="1" lang="en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traverse </a:t>
            </a:r>
            <a:r>
              <a:rPr lang="en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Strings.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Traversing </a:t>
            </a:r>
            <a:r>
              <a:rPr lang="en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process of going through a String one character at a time, often using loops!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49050" y="2530325"/>
            <a:ext cx="8445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System.out.println(print.substring(i, i+1));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49050" y="2530325"/>
            <a:ext cx="8445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 = 0;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1023600" y="4921800"/>
            <a:ext cx="1785900" cy="1236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Initialize the variable i to 0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1" name="Google Shape;191;p30"/>
          <p:cNvCxnSpPr>
            <a:stCxn id="190" idx="0"/>
          </p:cNvCxnSpPr>
          <p:nvPr/>
        </p:nvCxnSpPr>
        <p:spPr>
          <a:xfrm rot="10800000">
            <a:off x="1902150" y="3979500"/>
            <a:ext cx="14400" cy="9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349050" y="2530325"/>
            <a:ext cx="8445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9" name="Google Shape;199;p31"/>
          <p:cNvCxnSpPr/>
          <p:nvPr/>
        </p:nvCxnSpPr>
        <p:spPr>
          <a:xfrm rot="10800000">
            <a:off x="5521950" y="3909700"/>
            <a:ext cx="14400" cy="9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1"/>
          <p:cNvSpPr/>
          <p:nvPr/>
        </p:nvSpPr>
        <p:spPr>
          <a:xfrm>
            <a:off x="4461900" y="4852000"/>
            <a:ext cx="2134500" cy="1587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increase i by 1 to access each character individually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349050" y="2530325"/>
            <a:ext cx="8445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 &lt; print.length()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8" name="Google Shape;208;p32"/>
          <p:cNvCxnSpPr/>
          <p:nvPr/>
        </p:nvCxnSpPr>
        <p:spPr>
          <a:xfrm>
            <a:off x="3053825" y="3978675"/>
            <a:ext cx="2547900" cy="11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9" name="Google Shape;209;p32"/>
          <p:cNvGraphicFramePr/>
          <p:nvPr/>
        </p:nvGraphicFramePr>
        <p:xfrm>
          <a:off x="1121000" y="53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</a:tblGrid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32"/>
          <p:cNvSpPr/>
          <p:nvPr/>
        </p:nvSpPr>
        <p:spPr>
          <a:xfrm>
            <a:off x="6205925" y="3886200"/>
            <a:ext cx="2774700" cy="1872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print.length() = 9, but Strings start at index 0. We put i &lt; print.length() so i only goes up to the last index!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49050" y="2530325"/>
            <a:ext cx="8445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print.substring(i, i+1))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349050" y="2530325"/>
            <a:ext cx="8445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substring(i, i+1))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Google Shape;225;p34"/>
          <p:cNvCxnSpPr/>
          <p:nvPr/>
        </p:nvCxnSpPr>
        <p:spPr>
          <a:xfrm rot="10800000">
            <a:off x="5706275" y="4651775"/>
            <a:ext cx="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4"/>
          <p:cNvSpPr/>
          <p:nvPr/>
        </p:nvSpPr>
        <p:spPr>
          <a:xfrm>
            <a:off x="4785875" y="5287475"/>
            <a:ext cx="1806000" cy="118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Isolates each character of the String print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49050" y="2530325"/>
            <a:ext cx="8445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substring(i, i+1))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572000" y="5129500"/>
            <a:ext cx="1637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B6D7A8"/>
                </a:highlight>
                <a:latin typeface="Proxima Nova"/>
                <a:ea typeface="Proxima Nova"/>
                <a:cs typeface="Proxima Nova"/>
                <a:sym typeface="Proxima Nova"/>
              </a:rPr>
              <a:t>inclusive</a:t>
            </a:r>
            <a:endParaRPr b="1" sz="2000">
              <a:solidFill>
                <a:schemeClr val="dk1"/>
              </a:solidFill>
              <a:highlight>
                <a:srgbClr val="B6D7A8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6242950" y="5129500"/>
            <a:ext cx="137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exclusive</a:t>
            </a:r>
            <a:endParaRPr>
              <a:highlight>
                <a:srgbClr val="F4CCCC"/>
              </a:highlight>
            </a:endParaRPr>
          </a:p>
        </p:txBody>
      </p:sp>
      <p:cxnSp>
        <p:nvCxnSpPr>
          <p:cNvPr id="236" name="Google Shape;236;p35"/>
          <p:cNvCxnSpPr>
            <a:stCxn id="234" idx="0"/>
          </p:cNvCxnSpPr>
          <p:nvPr/>
        </p:nvCxnSpPr>
        <p:spPr>
          <a:xfrm flipH="1" rot="10800000">
            <a:off x="5390550" y="4606900"/>
            <a:ext cx="455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5"/>
          <p:cNvCxnSpPr>
            <a:stCxn id="235" idx="0"/>
          </p:cNvCxnSpPr>
          <p:nvPr/>
        </p:nvCxnSpPr>
        <p:spPr>
          <a:xfrm rot="10800000">
            <a:off x="6543850" y="4606900"/>
            <a:ext cx="387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3400" y="28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952500" y="21312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{6A93CAF1-FBF9-46AB-9DFA-1A8377485641}</a:tableStyleId>
              </a:tblPr>
              <a:tblGrid>
                <a:gridCol w="3700700"/>
                <a:gridCol w="370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Method</a:t>
                      </a:r>
                      <a:endParaRPr b="1" sz="15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27A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</a:t>
                      </a:r>
                      <a:endParaRPr b="1" sz="15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27A9E1"/>
                    </a:solidFill>
                  </a:tcPr>
                </a:tc>
              </a:tr>
              <a:tr h="56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name.length()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the number of characters in a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name.substring(2, 6)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the substring beginning at index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and ending at index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5.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name.indexOf(“d”)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the index of the first occurrence of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returns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not found.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name.equals(“Steve”)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name is equal to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Steve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returns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otherwise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name.compareTo(“Steve”)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a value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 0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name is less than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Steve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returns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zero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name is equal to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Steve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returns a value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0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name is greater than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Steve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8"/>
          <p:cNvSpPr txBox="1"/>
          <p:nvPr/>
        </p:nvSpPr>
        <p:spPr>
          <a:xfrm>
            <a:off x="361675" y="1381467"/>
            <a:ext cx="85206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Some methods use indices! 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int i = 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System.out.println(print.substring(i, i+1));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</a:t>
            </a:r>
            <a:r>
              <a:rPr lang="en" sz="20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i &lt; print.length()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System.out.println(print.substring(i, i+1));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System.out.println(print.substring(i, i+1));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System.out.println(print.substring(0, 1));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2848600" y="528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</a:tblGrid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System.out.println(print.substring(i, i+1));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</a:t>
            </a:r>
            <a:r>
              <a:rPr lang="en" sz="20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i &lt; print.length()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System.out.println(print.substring(i, i+1));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41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System.out.println(print.substring(i, i+1));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System.out.println(print.substring(1, 2));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1" name="Google Shape;311;p43"/>
          <p:cNvGraphicFramePr/>
          <p:nvPr/>
        </p:nvGraphicFramePr>
        <p:xfrm>
          <a:off x="2848600" y="528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</a:tblGrid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System.out.println(print.substring(2, 3));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623400" y="4851125"/>
            <a:ext cx="7346700" cy="18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21" name="Google Shape;321;p44"/>
          <p:cNvGraphicFramePr/>
          <p:nvPr/>
        </p:nvGraphicFramePr>
        <p:xfrm>
          <a:off x="2848600" y="528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</a:tblGrid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i &lt; print.length(); i++)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System.out.println(print.substring(8, 9));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45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623400" y="4792375"/>
            <a:ext cx="7346700" cy="200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5"/>
          <p:cNvGraphicFramePr/>
          <p:nvPr/>
        </p:nvGraphicFramePr>
        <p:xfrm>
          <a:off x="2848600" y="528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</a:tblGrid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3400" y="28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String Methods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952500" y="24226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{6A93CAF1-FBF9-46AB-9DFA-1A8377485641}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Method</a:t>
                      </a:r>
                      <a:endParaRPr b="1" sz="15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27A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</a:t>
                      </a:r>
                      <a:endParaRPr b="1" sz="15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27A9E1"/>
                    </a:solidFill>
                  </a:tcPr>
                </a:tc>
              </a:tr>
              <a:tr h="56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name.length()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the number of characters in a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name.substring(2, 6)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the substring beginning at index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and ending at index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5.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name.indexOf(“d”)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the index of the first occurrence of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returns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not found.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name.equals(“Karel”)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name is equal to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Karel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returns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otherwise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name.compareTo(“Karel”)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a value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 0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name is less than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Karel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returns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zero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name is equal to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Karel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returns a value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0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name is greater than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Karel.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311700" y="1731242"/>
            <a:ext cx="85206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Some methods use indices! 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</a:t>
            </a:r>
            <a:r>
              <a:rPr lang="en" sz="20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i &lt; print.length()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System.out.println(print.substring(8, 9));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23400" y="4792375"/>
            <a:ext cx="7346700" cy="200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1" name="Google Shape;341;p46"/>
          <p:cNvGraphicFramePr/>
          <p:nvPr/>
        </p:nvGraphicFramePr>
        <p:xfrm>
          <a:off x="2848600" y="528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  <a:gridCol w="538275"/>
              </a:tblGrid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</a:t>
            </a:r>
            <a:endParaRPr/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311700" y="1873632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traverse Strings using loops: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349050" y="2530325"/>
            <a:ext cx="8445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//Prints each character in a String on a new 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print = “Print Me!”;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for(int i = 0; </a:t>
            </a:r>
            <a:r>
              <a:rPr lang="en" sz="20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20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20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 print.length()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System.out.println(print.substring(9, 10));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7241900" y="3402825"/>
            <a:ext cx="1553100" cy="540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 =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50" name="Google Shape;350;p47"/>
          <p:cNvGraphicFramePr/>
          <p:nvPr/>
        </p:nvGraphicFramePr>
        <p:xfrm>
          <a:off x="3840038" y="530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484450"/>
                <a:gridCol w="484450"/>
                <a:gridCol w="484450"/>
                <a:gridCol w="484450"/>
                <a:gridCol w="484450"/>
                <a:gridCol w="484450"/>
                <a:gridCol w="484450"/>
                <a:gridCol w="484450"/>
                <a:gridCol w="484450"/>
                <a:gridCol w="484450"/>
              </a:tblGrid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57227"/>
            <a:ext cx="5454025" cy="13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7"/>
          <p:cNvCxnSpPr/>
          <p:nvPr/>
        </p:nvCxnSpPr>
        <p:spPr>
          <a:xfrm>
            <a:off x="6159975" y="4537100"/>
            <a:ext cx="21465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String Traversal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 general formula for accessing individual characters in a String using a for loop is: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character = string.substring(i, i+1);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charAt()</a:t>
            </a:r>
            <a:endParaRPr/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also use chartAt(int index) to access individual characters in a String</a:t>
            </a:r>
            <a:endParaRPr/>
          </a:p>
        </p:txBody>
      </p:sp>
      <p:pic>
        <p:nvPicPr>
          <p:cNvPr descr="java for complete beginners - charat"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725" y="2673225"/>
            <a:ext cx="38290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8400" y="376100"/>
            <a:ext cx="9067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Sequences of Characters</a:t>
            </a:r>
            <a:endParaRPr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458075" y="1936833"/>
            <a:ext cx="8271300" cy="4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use the method charAt(int index) to access specific characters in a String: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str = “hello”;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System.out.println(str.charAt(1));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72" name="Google Shape;372;p50"/>
          <p:cNvGraphicFramePr/>
          <p:nvPr/>
        </p:nvGraphicFramePr>
        <p:xfrm>
          <a:off x="2129484" y="4602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String Traversal</a:t>
            </a:r>
            <a:endParaRPr/>
          </a:p>
        </p:txBody>
      </p:sp>
      <p:sp>
        <p:nvSpPr>
          <p:cNvPr id="378" name="Google Shape;378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general formula for accessing individual characters in a String using a for loop is: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character = string.charAt(i);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51"/>
          <p:cNvCxnSpPr>
            <a:stCxn id="380" idx="1"/>
          </p:cNvCxnSpPr>
          <p:nvPr/>
        </p:nvCxnSpPr>
        <p:spPr>
          <a:xfrm rot="10800000">
            <a:off x="1395925" y="4397500"/>
            <a:ext cx="1644900" cy="10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51"/>
          <p:cNvSpPr/>
          <p:nvPr/>
        </p:nvSpPr>
        <p:spPr>
          <a:xfrm>
            <a:off x="3040825" y="4763950"/>
            <a:ext cx="2176800" cy="1378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harAt returns a char value, not a String!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determine how many characters are Uppercase: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ublic int numUpperCase(String string)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 counter = 0;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character = string.charAt(i);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if(isUpperCase(character))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counter++;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counter;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determine how many characters are Uppercase: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numUpperCase(String string)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character = string.charAt(i);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if(isUpperCase(character))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counter++;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counter;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3" name="Google Shape;393;p53"/>
          <p:cNvCxnSpPr/>
          <p:nvPr/>
        </p:nvCxnSpPr>
        <p:spPr>
          <a:xfrm rot="10800000">
            <a:off x="6229750" y="4275350"/>
            <a:ext cx="11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53"/>
          <p:cNvSpPr/>
          <p:nvPr/>
        </p:nvSpPr>
        <p:spPr>
          <a:xfrm>
            <a:off x="7246400" y="3690800"/>
            <a:ext cx="1723200" cy="1169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Iterates through each character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determine how many characters are Uppercase: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numUpperCase(String string)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character = string.charAt(i);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if(isUpperCase(character))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counter++;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counter;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1" name="Google Shape;401;p54"/>
          <p:cNvCxnSpPr/>
          <p:nvPr/>
        </p:nvCxnSpPr>
        <p:spPr>
          <a:xfrm rot="10800000">
            <a:off x="5315350" y="4580150"/>
            <a:ext cx="11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54"/>
          <p:cNvSpPr/>
          <p:nvPr/>
        </p:nvSpPr>
        <p:spPr>
          <a:xfrm>
            <a:off x="6332000" y="3995600"/>
            <a:ext cx="1723200" cy="1169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character is Uppercase, add 1 to counter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226850" y="1873625"/>
            <a:ext cx="877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replace substrings with other substrings: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replace(String string, String remove, String add)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newString = “”;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character = string.substring(i, i+1);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if(character.equals(remove))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newString += add;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newString += character;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newString;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Returning Substrings</a:t>
            </a:r>
            <a:endParaRPr sz="3000"/>
          </a:p>
        </p:txBody>
      </p:sp>
      <p:sp>
        <p:nvSpPr>
          <p:cNvPr id="100" name="Google Shape;100;p20"/>
          <p:cNvSpPr txBox="1"/>
          <p:nvPr/>
        </p:nvSpPr>
        <p:spPr>
          <a:xfrm>
            <a:off x="263150" y="2043158"/>
            <a:ext cx="8271300" cy="4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.substring(int from, int to) returns a String starting at index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ending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 at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index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to - 1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str = new String(“Good day!”);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//Return substring from index 0 through index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firstWord = str.substring(0, 3);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System.out.println(firstWord);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20"/>
          <p:cNvCxnSpPr/>
          <p:nvPr/>
        </p:nvCxnSpPr>
        <p:spPr>
          <a:xfrm>
            <a:off x="4286450" y="4801550"/>
            <a:ext cx="99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20"/>
          <p:cNvSpPr txBox="1"/>
          <p:nvPr/>
        </p:nvSpPr>
        <p:spPr>
          <a:xfrm>
            <a:off x="5446250" y="4615850"/>
            <a:ext cx="1401900" cy="4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Goo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226850" y="1873625"/>
            <a:ext cx="877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replace substrings with other substrings: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replace(String string, String remove, String add)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newString = “”;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character = string.substring(i, i+1);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if(character.equals(remove))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newString += add;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newString += character;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newString;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5" name="Google Shape;415;p56"/>
          <p:cNvCxnSpPr/>
          <p:nvPr/>
        </p:nvCxnSpPr>
        <p:spPr>
          <a:xfrm flipH="1">
            <a:off x="3490050" y="3184125"/>
            <a:ext cx="36576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56"/>
          <p:cNvSpPr/>
          <p:nvPr/>
        </p:nvSpPr>
        <p:spPr>
          <a:xfrm>
            <a:off x="6858000" y="2980575"/>
            <a:ext cx="2047500" cy="1399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Because Strings are immutable, we need to create a new one to return to the program!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226850" y="1873625"/>
            <a:ext cx="877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replace substrings with other substrings: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replace(String string, String remove, String add)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newString = “”;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character = string.substring(i, i+1);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if(character.equals(remove))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newString += add;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newString += character;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newString;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3" name="Google Shape;423;p57"/>
          <p:cNvCxnSpPr/>
          <p:nvPr/>
        </p:nvCxnSpPr>
        <p:spPr>
          <a:xfrm flipH="1">
            <a:off x="4537050" y="4174725"/>
            <a:ext cx="26106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7"/>
          <p:cNvSpPr/>
          <p:nvPr/>
        </p:nvSpPr>
        <p:spPr>
          <a:xfrm>
            <a:off x="6648600" y="3734375"/>
            <a:ext cx="2256900" cy="1636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character matches the character we want to replace, replace it with the character we want to add!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226850" y="1873625"/>
            <a:ext cx="877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replace substrings with other substrings: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replace(String string, String remove, String add)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newString = “”;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string.length(); i++)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character = string.substring(i, i+1);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if(character.equals(remove))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newString += add;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newString += character;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newString;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58"/>
          <p:cNvCxnSpPr/>
          <p:nvPr/>
        </p:nvCxnSpPr>
        <p:spPr>
          <a:xfrm flipH="1">
            <a:off x="2006850" y="5165325"/>
            <a:ext cx="4531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58"/>
          <p:cNvSpPr/>
          <p:nvPr/>
        </p:nvSpPr>
        <p:spPr>
          <a:xfrm>
            <a:off x="6039000" y="4724975"/>
            <a:ext cx="2256900" cy="1636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Otherwise, just add the existing character!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38" name="Google Shape;438;p59"/>
          <p:cNvSpPr txBox="1"/>
          <p:nvPr>
            <p:ph idx="1" type="body"/>
          </p:nvPr>
        </p:nvSpPr>
        <p:spPr>
          <a:xfrm>
            <a:off x="226850" y="1873625"/>
            <a:ext cx="8777700" cy="4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replace substrings with other substrings: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original = “Peter piper picked a peck of pickled peppers”;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alteredString = replace(original, “p”, “st”);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System.out.println(alteredString);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9" name="Google Shape;439;p59"/>
          <p:cNvCxnSpPr/>
          <p:nvPr/>
        </p:nvCxnSpPr>
        <p:spPr>
          <a:xfrm>
            <a:off x="2320900" y="4188100"/>
            <a:ext cx="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9"/>
          <p:cNvSpPr/>
          <p:nvPr/>
        </p:nvSpPr>
        <p:spPr>
          <a:xfrm>
            <a:off x="698025" y="4938450"/>
            <a:ext cx="6509100" cy="8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Peter stister sticked a steck of stickled steststers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46" name="Google Shape;446;p60"/>
          <p:cNvSpPr txBox="1"/>
          <p:nvPr>
            <p:ph idx="1" type="body"/>
          </p:nvPr>
        </p:nvSpPr>
        <p:spPr>
          <a:xfrm>
            <a:off x="226850" y="1873625"/>
            <a:ext cx="8777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also create this method using a while loop: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60"/>
          <p:cNvSpPr txBox="1"/>
          <p:nvPr/>
        </p:nvSpPr>
        <p:spPr>
          <a:xfrm>
            <a:off x="122150" y="2757150"/>
            <a:ext cx="88824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replace(String string, String remove, String add)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while(string.indexOf(remove) &gt;= 0)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index = string.indexOf(remove);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string = string.substring(0, index)+ add + string.substring(index+1);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string;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53" name="Google Shape;453;p61"/>
          <p:cNvSpPr txBox="1"/>
          <p:nvPr>
            <p:ph idx="1" type="body"/>
          </p:nvPr>
        </p:nvSpPr>
        <p:spPr>
          <a:xfrm>
            <a:off x="226850" y="1873625"/>
            <a:ext cx="8777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also create this method using a while loop: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61"/>
          <p:cNvSpPr/>
          <p:nvPr/>
        </p:nvSpPr>
        <p:spPr>
          <a:xfrm>
            <a:off x="4572000" y="4457417"/>
            <a:ext cx="2996100" cy="220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the </a:t>
            </a:r>
            <a:r>
              <a:rPr b="1"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indexOf()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method, we will continue to check the string while the String to remove is  in </a:t>
            </a:r>
            <a:r>
              <a:rPr b="1"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55" name="Google Shape;455;p61"/>
          <p:cNvCxnSpPr>
            <a:stCxn id="454" idx="0"/>
          </p:cNvCxnSpPr>
          <p:nvPr/>
        </p:nvCxnSpPr>
        <p:spPr>
          <a:xfrm rot="10800000">
            <a:off x="4711650" y="3525017"/>
            <a:ext cx="13584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61"/>
          <p:cNvSpPr txBox="1"/>
          <p:nvPr/>
        </p:nvSpPr>
        <p:spPr>
          <a:xfrm>
            <a:off x="122150" y="2757150"/>
            <a:ext cx="88824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replace(String string, String remove, String add)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while(string.indexOf(remove) &gt;= 0)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index = string.indexOf(remove);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string = string.substring(0, index)+ add + string.substring(index+1);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string;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226850" y="1873625"/>
            <a:ext cx="8777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also create this method using a while loop: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2"/>
          <p:cNvSpPr/>
          <p:nvPr/>
        </p:nvSpPr>
        <p:spPr>
          <a:xfrm>
            <a:off x="4572000" y="4457417"/>
            <a:ext cx="2996100" cy="220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When the substring remove is no longer in string, </a:t>
            </a:r>
            <a:r>
              <a:rPr b="1"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indexOf()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will return a</a:t>
            </a:r>
            <a:r>
              <a:rPr b="1"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-1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making the condition </a:t>
            </a:r>
            <a:r>
              <a:rPr b="1"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and the </a:t>
            </a:r>
            <a:r>
              <a:rPr b="1"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loop will be exited.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4" name="Google Shape;464;p62"/>
          <p:cNvCxnSpPr>
            <a:stCxn id="463" idx="0"/>
          </p:cNvCxnSpPr>
          <p:nvPr/>
        </p:nvCxnSpPr>
        <p:spPr>
          <a:xfrm rot="10800000">
            <a:off x="4711650" y="3525017"/>
            <a:ext cx="13584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62"/>
          <p:cNvSpPr txBox="1"/>
          <p:nvPr/>
        </p:nvSpPr>
        <p:spPr>
          <a:xfrm>
            <a:off x="122150" y="2757150"/>
            <a:ext cx="88824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replace(String string, String remove, String add)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while(string.indexOf(remove) &gt;= 0)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index = string.indexOf(remove);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string = string.substring(0, index)+ add + string.substring(index+1);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string;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Algorithms</a:t>
            </a:r>
            <a:endParaRPr/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226850" y="1873625"/>
            <a:ext cx="8777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 can also create this method using a while loop: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63"/>
          <p:cNvSpPr/>
          <p:nvPr/>
        </p:nvSpPr>
        <p:spPr>
          <a:xfrm>
            <a:off x="4100875" y="5095523"/>
            <a:ext cx="1938600" cy="1565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Keeps string the same from 0, index where remove was found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73" name="Google Shape;473;p63"/>
          <p:cNvCxnSpPr>
            <a:stCxn id="472" idx="0"/>
          </p:cNvCxnSpPr>
          <p:nvPr/>
        </p:nvCxnSpPr>
        <p:spPr>
          <a:xfrm rot="10800000">
            <a:off x="4729075" y="4467323"/>
            <a:ext cx="3411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63"/>
          <p:cNvSpPr/>
          <p:nvPr/>
        </p:nvSpPr>
        <p:spPr>
          <a:xfrm>
            <a:off x="6469450" y="5095523"/>
            <a:ext cx="1938600" cy="1565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Keeps string the same from the index after where remove was found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75" name="Google Shape;475;p63"/>
          <p:cNvCxnSpPr>
            <a:stCxn id="474" idx="0"/>
          </p:cNvCxnSpPr>
          <p:nvPr/>
        </p:nvCxnSpPr>
        <p:spPr>
          <a:xfrm flipH="1" rot="10800000">
            <a:off x="7438750" y="4502123"/>
            <a:ext cx="5187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63"/>
          <p:cNvSpPr txBox="1"/>
          <p:nvPr/>
        </p:nvSpPr>
        <p:spPr>
          <a:xfrm>
            <a:off x="122150" y="2757150"/>
            <a:ext cx="88824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replace(String string, String remove, String add)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while(string.indexOf(remove) &gt;= 0)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index = string.indexOf(remove);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string = string.substring(0, index)+ add + string.substring(index+1);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string;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Traversal with While Loops</a:t>
            </a:r>
            <a:endParaRPr/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7578"/>
            <a:ext cx="9144000" cy="427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</a:t>
            </a:r>
            <a:endParaRPr/>
          </a:p>
        </p:txBody>
      </p:sp>
      <p:sp>
        <p:nvSpPr>
          <p:cNvPr id="489" name="Google Shape;489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Create a method that reverses the order of a String: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reverse(String string)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newString = “”;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//Step three: create for loop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490" name="Google Shape;490;p65"/>
          <p:cNvCxnSpPr/>
          <p:nvPr/>
        </p:nvCxnSpPr>
        <p:spPr>
          <a:xfrm>
            <a:off x="3577325" y="4327700"/>
            <a:ext cx="0" cy="4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65"/>
          <p:cNvSpPr/>
          <p:nvPr/>
        </p:nvSpPr>
        <p:spPr>
          <a:xfrm>
            <a:off x="2212325" y="4897149"/>
            <a:ext cx="2883300" cy="17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easiest way to do this would be to start with the </a:t>
            </a:r>
            <a:r>
              <a:rPr b="1"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last 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 of string, and move towards i</a:t>
            </a:r>
            <a:r>
              <a:rPr b="1"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ndex 0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92" name="Google Shape;492;p65"/>
          <p:cNvGraphicFramePr/>
          <p:nvPr/>
        </p:nvGraphicFramePr>
        <p:xfrm>
          <a:off x="5602650" y="53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538275"/>
                <a:gridCol w="538275"/>
                <a:gridCol w="538275"/>
                <a:gridCol w="538275"/>
                <a:gridCol w="538275"/>
                <a:gridCol w="538275"/>
              </a:tblGrid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cxnSp>
        <p:nvCxnSpPr>
          <p:cNvPr id="493" name="Google Shape;493;p65"/>
          <p:cNvCxnSpPr/>
          <p:nvPr/>
        </p:nvCxnSpPr>
        <p:spPr>
          <a:xfrm rot="10800000">
            <a:off x="5915625" y="5088150"/>
            <a:ext cx="25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substring()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873633"/>
            <a:ext cx="883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if we called substring() as follows?  Can you tell which part of the string would be selected and outputted?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str = new String("computer");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use substring() to extract a substring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System.out.print("The extracted substring is : ");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System.out.println(str.substring(3,4));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</a:t>
            </a:r>
            <a:endParaRPr/>
          </a:p>
        </p:txBody>
      </p:sp>
      <p:sp>
        <p:nvSpPr>
          <p:cNvPr id="499" name="Google Shape;499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Create a method that reverses the order of a String: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reverse(String string)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newString = “”;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for(int i = string.length() - 1; i &gt;= 0; i--)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//Step four: access last index of String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//Step five: add index to new String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//Step six: return new String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</a:t>
            </a:r>
            <a:endParaRPr/>
          </a:p>
        </p:txBody>
      </p:sp>
      <p:sp>
        <p:nvSpPr>
          <p:cNvPr id="505" name="Google Shape;505;p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Create a method that reverses the order of a String: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reverse(String string)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newString = “”;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for(int i = string.length() - 1; i &gt;= 0; i--)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506" name="Google Shape;506;p67"/>
          <p:cNvCxnSpPr/>
          <p:nvPr/>
        </p:nvCxnSpPr>
        <p:spPr>
          <a:xfrm>
            <a:off x="3099175" y="4289875"/>
            <a:ext cx="0" cy="5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67"/>
          <p:cNvSpPr/>
          <p:nvPr/>
        </p:nvSpPr>
        <p:spPr>
          <a:xfrm>
            <a:off x="2103625" y="5011425"/>
            <a:ext cx="1991100" cy="1250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Initializes i to the last index of string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8" name="Google Shape;508;p67"/>
          <p:cNvCxnSpPr/>
          <p:nvPr/>
        </p:nvCxnSpPr>
        <p:spPr>
          <a:xfrm>
            <a:off x="7945150" y="4289877"/>
            <a:ext cx="0" cy="5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67"/>
          <p:cNvSpPr/>
          <p:nvPr/>
        </p:nvSpPr>
        <p:spPr>
          <a:xfrm>
            <a:off x="6949600" y="5011427"/>
            <a:ext cx="1991100" cy="1250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Decreases the value of i by 1 each iteration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0" name="Google Shape;510;p67"/>
          <p:cNvCxnSpPr/>
          <p:nvPr/>
        </p:nvCxnSpPr>
        <p:spPr>
          <a:xfrm flipH="1">
            <a:off x="5531737" y="4243824"/>
            <a:ext cx="12738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67"/>
          <p:cNvSpPr/>
          <p:nvPr/>
        </p:nvSpPr>
        <p:spPr>
          <a:xfrm>
            <a:off x="4537087" y="5017824"/>
            <a:ext cx="1991100" cy="1250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Stops when i reaches 0 (the first index)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</a:t>
            </a:r>
            <a:endParaRPr/>
          </a:p>
        </p:txBody>
      </p:sp>
      <p:sp>
        <p:nvSpPr>
          <p:cNvPr id="517" name="Google Shape;517;p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Create a method that reverses the order of a String: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reverse(String string)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newString = “”;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for(int i = string.length() - 1; i &gt;= 0; i--)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character = string.substring(i, i+1);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//Step five: add index to new String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//Step six: return new String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</a:t>
            </a:r>
            <a:endParaRPr/>
          </a:p>
        </p:txBody>
      </p:sp>
      <p:sp>
        <p:nvSpPr>
          <p:cNvPr id="523" name="Google Shape;523;p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Create a method that reverses the order of a String: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reverse(String string)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newString = “”;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for(int i = string.length() - 1; i &gt;= 0; i--)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character = string.substring(i, i+1);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newString += character;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//Step six: return new String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</a:t>
            </a:r>
            <a:endParaRPr/>
          </a:p>
        </p:txBody>
      </p:sp>
      <p:sp>
        <p:nvSpPr>
          <p:cNvPr id="529" name="Google Shape;529;p7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Create a method that reverses the order of a String: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reverse(String string)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newString = “”;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for(int i = string.length() - 1; i &gt;= 0; i--)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character = string.substring(i, i+1);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newString += character;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newString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 Covered</a:t>
            </a:r>
            <a:endParaRPr/>
          </a:p>
        </p:txBody>
      </p:sp>
      <p:sp>
        <p:nvSpPr>
          <p:cNvPr id="535" name="Google Shape;535;p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800">
                <a:solidFill>
                  <a:srgbClr val="000000"/>
                </a:solidFill>
              </a:rPr>
              <a:t>(LO) CON-2.F For algorithms in the context of a particular specification that involves String objects:</a:t>
            </a:r>
            <a:endParaRPr b="1" sz="1800"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Identify standard algorithms.</a:t>
            </a:r>
            <a:endParaRPr b="1"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Modify standard algorithms.</a:t>
            </a:r>
            <a:endParaRPr b="1"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Develop an algorithm.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800">
                <a:solidFill>
                  <a:srgbClr val="000000"/>
                </a:solidFill>
              </a:rPr>
              <a:t>(EK) CON-2.F.1 There are standard algorithms that utilize String traversals to:</a:t>
            </a:r>
            <a:endParaRPr b="1" sz="1800"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Find if one or more substrings has a particular property</a:t>
            </a:r>
            <a:endParaRPr b="1"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Determine the number of substrings that meet specific criteria</a:t>
            </a:r>
            <a:endParaRPr b="1">
              <a:solidFill>
                <a:srgbClr val="00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Create a new string with the characters reversed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substring()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873633"/>
            <a:ext cx="883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if we called substring() as follows?  Can you tell which part of the string would be selected and outputted?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str = new String("computer");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use substring() to extract a substring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System.out.print("The extracted substring is : ");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System.out.println(str.substring(3,4));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2"/>
          <p:cNvCxnSpPr/>
          <p:nvPr/>
        </p:nvCxnSpPr>
        <p:spPr>
          <a:xfrm>
            <a:off x="5706275" y="5012625"/>
            <a:ext cx="0" cy="5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2"/>
          <p:cNvSpPr/>
          <p:nvPr/>
        </p:nvSpPr>
        <p:spPr>
          <a:xfrm>
            <a:off x="5320175" y="5614650"/>
            <a:ext cx="818100" cy="602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58075" y="1936833"/>
            <a:ext cx="8271300" cy="4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Remember, s</a:t>
            </a:r>
            <a:r>
              <a:rPr b="1" lang="en">
                <a:solidFill>
                  <a:srgbClr val="000000"/>
                </a:solidFill>
              </a:rPr>
              <a:t>trings are sequences of characters: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str = “steven”;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674950" y="46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3"/>
          <p:cNvSpPr/>
          <p:nvPr/>
        </p:nvSpPr>
        <p:spPr>
          <a:xfrm>
            <a:off x="674950" y="4618575"/>
            <a:ext cx="7239000" cy="46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5607640" y="2814124"/>
            <a:ext cx="2296200" cy="1206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Each character in a String has an </a:t>
            </a: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index.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index is the position of the character in the String.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5" name="Google Shape;125;p23"/>
          <p:cNvCxnSpPr>
            <a:stCxn id="124" idx="1"/>
          </p:cNvCxnSpPr>
          <p:nvPr/>
        </p:nvCxnSpPr>
        <p:spPr>
          <a:xfrm flipH="1">
            <a:off x="1472740" y="3417274"/>
            <a:ext cx="4134900" cy="10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3"/>
          <p:cNvCxnSpPr>
            <a:stCxn id="124" idx="1"/>
          </p:cNvCxnSpPr>
          <p:nvPr/>
        </p:nvCxnSpPr>
        <p:spPr>
          <a:xfrm flipH="1">
            <a:off x="4407340" y="3417274"/>
            <a:ext cx="1200300" cy="10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substring()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58075" y="1936833"/>
            <a:ext cx="8271300" cy="4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</a:t>
            </a:r>
            <a:r>
              <a:rPr b="1" lang="en">
                <a:solidFill>
                  <a:srgbClr val="000000"/>
                </a:solidFill>
              </a:rPr>
              <a:t>trings are sequences of characters: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str = “steven”;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674950" y="46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4"/>
          <p:cNvSpPr/>
          <p:nvPr/>
        </p:nvSpPr>
        <p:spPr>
          <a:xfrm>
            <a:off x="6276150" y="2691650"/>
            <a:ext cx="2510100" cy="1590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This call uses the index 3 inclusively and the index 4 exclusively, according to the substring implementation.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79050" y="5834400"/>
            <a:ext cx="82713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substring(3,4)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cxnSp>
        <p:nvCxnSpPr>
          <p:cNvPr id="136" name="Google Shape;136;p24"/>
          <p:cNvCxnSpPr/>
          <p:nvPr/>
        </p:nvCxnSpPr>
        <p:spPr>
          <a:xfrm flipH="1">
            <a:off x="5593600" y="4311267"/>
            <a:ext cx="846000" cy="15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substring()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58075" y="1936833"/>
            <a:ext cx="8271300" cy="4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</a:t>
            </a:r>
            <a:r>
              <a:rPr b="1" lang="en">
                <a:solidFill>
                  <a:srgbClr val="000000"/>
                </a:solidFill>
              </a:rPr>
              <a:t>trings are sequences of characters: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str = “steven”; 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674950" y="46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{35227956-8D88-41FC-9425-BF99DAA975DD}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/>
        </p:nvSpPr>
        <p:spPr>
          <a:xfrm>
            <a:off x="379050" y="5834400"/>
            <a:ext cx="82713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System.out.println(str.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substring(3,4)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4693250" y="3105250"/>
            <a:ext cx="1637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B6D7A8"/>
                </a:highlight>
                <a:latin typeface="Proxima Nova"/>
                <a:ea typeface="Proxima Nova"/>
                <a:cs typeface="Proxima Nova"/>
                <a:sym typeface="Proxima Nova"/>
              </a:rPr>
              <a:t>inclusive</a:t>
            </a:r>
            <a:endParaRPr b="1" sz="2000">
              <a:solidFill>
                <a:schemeClr val="dk1"/>
              </a:solidFill>
              <a:highlight>
                <a:srgbClr val="B6D7A8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6466900" y="3105250"/>
            <a:ext cx="137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exclusive</a:t>
            </a:r>
            <a:endParaRPr/>
          </a:p>
        </p:txBody>
      </p:sp>
      <p:cxnSp>
        <p:nvCxnSpPr>
          <p:cNvPr id="147" name="Google Shape;147;p25"/>
          <p:cNvCxnSpPr/>
          <p:nvPr/>
        </p:nvCxnSpPr>
        <p:spPr>
          <a:xfrm flipH="1">
            <a:off x="4938875" y="3674567"/>
            <a:ext cx="2319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substring()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