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77" r:id="rId5"/>
  </p:sldIdLst>
  <p:sldSz cx="15544800" cy="10058400"/>
  <p:notesSz cx="7023100" cy="93091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C7E0F4"/>
    <a:srgbClr val="EEEEEE"/>
    <a:srgbClr val="778C2C"/>
    <a:srgbClr val="EDF2D7"/>
    <a:srgbClr val="E3C99F"/>
    <a:srgbClr val="C7D1DE"/>
    <a:srgbClr val="1C5D91"/>
    <a:srgbClr val="E6F7FF"/>
    <a:srgbClr val="D5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5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1194" y="108"/>
      </p:cViewPr>
      <p:guideLst>
        <p:guide orient="horz" pos="3192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0528A-63C7-44B7-B178-FA81B27F3A7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63638"/>
            <a:ext cx="485457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5A0B9-5CF7-48B1-B39E-C2A87D3B6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5A0B9-5CF7-48B1-B39E-C2A87D3B64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0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78FF-4AB7-44D6-91FE-9398908D0A4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139A-9940-44AE-9ABD-77CB5C7B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 rot="11979823" flipH="1">
            <a:off x="5415479" y="3342579"/>
            <a:ext cx="472749" cy="510331"/>
          </a:xfrm>
          <a:prstGeom prst="triangle">
            <a:avLst>
              <a:gd name="adj" fmla="val 4729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302532" y="7698056"/>
            <a:ext cx="5077108" cy="1750744"/>
          </a:xfrm>
          <a:prstGeom prst="rect">
            <a:avLst/>
          </a:prstGeom>
          <a:gradFill rotWithShape="1">
            <a:gsLst>
              <a:gs pos="0">
                <a:srgbClr val="D3DEA6"/>
              </a:gs>
              <a:gs pos="29000">
                <a:srgbClr val="DBE4B7"/>
              </a:gs>
              <a:gs pos="85000">
                <a:srgbClr val="F1F4E4"/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18824">
              <a:defRPr/>
            </a:pPr>
            <a:endParaRPr lang="en-US" sz="2000" kern="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45252" y="7698056"/>
            <a:ext cx="4659004" cy="1007958"/>
          </a:xfrm>
          <a:prstGeom prst="rect">
            <a:avLst/>
          </a:prstGeom>
          <a:gradFill rotWithShape="1">
            <a:gsLst>
              <a:gs pos="0">
                <a:srgbClr val="D3DEA6"/>
              </a:gs>
              <a:gs pos="29000">
                <a:srgbClr val="DBE4B7"/>
              </a:gs>
              <a:gs pos="85000">
                <a:srgbClr val="F1F4E4"/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18824">
              <a:defRPr/>
            </a:pPr>
            <a:endParaRPr lang="en-US" sz="2000" kern="0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90350" y="1600600"/>
            <a:ext cx="1404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 rot="5400000">
            <a:off x="7122168" y="-4153712"/>
            <a:ext cx="949111" cy="13694091"/>
          </a:xfrm>
          <a:custGeom>
            <a:avLst/>
            <a:gdLst>
              <a:gd name="connsiteX0" fmla="*/ 0 w 758044"/>
              <a:gd name="connsiteY0" fmla="*/ 13694091 h 13694091"/>
              <a:gd name="connsiteX1" fmla="*/ 0 w 758044"/>
              <a:gd name="connsiteY1" fmla="*/ 0 h 13694091"/>
              <a:gd name="connsiteX2" fmla="*/ 380710 w 758044"/>
              <a:gd name="connsiteY2" fmla="*/ 0 h 13694091"/>
              <a:gd name="connsiteX3" fmla="*/ 380710 w 758044"/>
              <a:gd name="connsiteY3" fmla="*/ 1344514 h 13694091"/>
              <a:gd name="connsiteX4" fmla="*/ 500250 w 758044"/>
              <a:gd name="connsiteY4" fmla="*/ 1344514 h 13694091"/>
              <a:gd name="connsiteX5" fmla="*/ 500250 w 758044"/>
              <a:gd name="connsiteY5" fmla="*/ 1062882 h 13694091"/>
              <a:gd name="connsiteX6" fmla="*/ 758044 w 758044"/>
              <a:gd name="connsiteY6" fmla="*/ 1626146 h 13694091"/>
              <a:gd name="connsiteX7" fmla="*/ 500250 w 758044"/>
              <a:gd name="connsiteY7" fmla="*/ 2189412 h 13694091"/>
              <a:gd name="connsiteX8" fmla="*/ 500250 w 758044"/>
              <a:gd name="connsiteY8" fmla="*/ 1907780 h 13694091"/>
              <a:gd name="connsiteX9" fmla="*/ 380710 w 758044"/>
              <a:gd name="connsiteY9" fmla="*/ 1907780 h 13694091"/>
              <a:gd name="connsiteX10" fmla="*/ 380710 w 758044"/>
              <a:gd name="connsiteY10" fmla="*/ 6586472 h 13694091"/>
              <a:gd name="connsiteX11" fmla="*/ 500249 w 758044"/>
              <a:gd name="connsiteY11" fmla="*/ 6586472 h 13694091"/>
              <a:gd name="connsiteX12" fmla="*/ 500249 w 758044"/>
              <a:gd name="connsiteY12" fmla="*/ 6304839 h 13694091"/>
              <a:gd name="connsiteX13" fmla="*/ 758043 w 758044"/>
              <a:gd name="connsiteY13" fmla="*/ 6868104 h 13694091"/>
              <a:gd name="connsiteX14" fmla="*/ 500249 w 758044"/>
              <a:gd name="connsiteY14" fmla="*/ 7431369 h 13694091"/>
              <a:gd name="connsiteX15" fmla="*/ 500249 w 758044"/>
              <a:gd name="connsiteY15" fmla="*/ 7149736 h 13694091"/>
              <a:gd name="connsiteX16" fmla="*/ 380710 w 758044"/>
              <a:gd name="connsiteY16" fmla="*/ 7149736 h 13694091"/>
              <a:gd name="connsiteX17" fmla="*/ 380710 w 758044"/>
              <a:gd name="connsiteY17" fmla="*/ 11912489 h 13694091"/>
              <a:gd name="connsiteX18" fmla="*/ 500248 w 758044"/>
              <a:gd name="connsiteY18" fmla="*/ 11912489 h 13694091"/>
              <a:gd name="connsiteX19" fmla="*/ 500248 w 758044"/>
              <a:gd name="connsiteY19" fmla="*/ 11630856 h 13694091"/>
              <a:gd name="connsiteX20" fmla="*/ 758042 w 758044"/>
              <a:gd name="connsiteY20" fmla="*/ 12194121 h 13694091"/>
              <a:gd name="connsiteX21" fmla="*/ 500248 w 758044"/>
              <a:gd name="connsiteY21" fmla="*/ 12757386 h 13694091"/>
              <a:gd name="connsiteX22" fmla="*/ 500248 w 758044"/>
              <a:gd name="connsiteY22" fmla="*/ 12475753 h 13694091"/>
              <a:gd name="connsiteX23" fmla="*/ 380710 w 758044"/>
              <a:gd name="connsiteY23" fmla="*/ 12475753 h 13694091"/>
              <a:gd name="connsiteX24" fmla="*/ 380710 w 758044"/>
              <a:gd name="connsiteY24" fmla="*/ 13694091 h 1369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8044" h="13694091">
                <a:moveTo>
                  <a:pt x="0" y="13694091"/>
                </a:moveTo>
                <a:lnTo>
                  <a:pt x="0" y="0"/>
                </a:lnTo>
                <a:lnTo>
                  <a:pt x="380710" y="0"/>
                </a:lnTo>
                <a:lnTo>
                  <a:pt x="380710" y="1344514"/>
                </a:lnTo>
                <a:lnTo>
                  <a:pt x="500250" y="1344514"/>
                </a:lnTo>
                <a:lnTo>
                  <a:pt x="500250" y="1062882"/>
                </a:lnTo>
                <a:lnTo>
                  <a:pt x="758044" y="1626146"/>
                </a:lnTo>
                <a:lnTo>
                  <a:pt x="500250" y="2189412"/>
                </a:lnTo>
                <a:lnTo>
                  <a:pt x="500250" y="1907780"/>
                </a:lnTo>
                <a:lnTo>
                  <a:pt x="380710" y="1907780"/>
                </a:lnTo>
                <a:lnTo>
                  <a:pt x="380710" y="6586472"/>
                </a:lnTo>
                <a:lnTo>
                  <a:pt x="500249" y="6586472"/>
                </a:lnTo>
                <a:lnTo>
                  <a:pt x="500249" y="6304839"/>
                </a:lnTo>
                <a:lnTo>
                  <a:pt x="758043" y="6868104"/>
                </a:lnTo>
                <a:lnTo>
                  <a:pt x="500249" y="7431369"/>
                </a:lnTo>
                <a:lnTo>
                  <a:pt x="500249" y="7149736"/>
                </a:lnTo>
                <a:lnTo>
                  <a:pt x="380710" y="7149736"/>
                </a:lnTo>
                <a:lnTo>
                  <a:pt x="380710" y="11912489"/>
                </a:lnTo>
                <a:lnTo>
                  <a:pt x="500248" y="11912489"/>
                </a:lnTo>
                <a:lnTo>
                  <a:pt x="500248" y="11630856"/>
                </a:lnTo>
                <a:lnTo>
                  <a:pt x="758042" y="12194121"/>
                </a:lnTo>
                <a:lnTo>
                  <a:pt x="500248" y="12757386"/>
                </a:lnTo>
                <a:lnTo>
                  <a:pt x="500248" y="12475753"/>
                </a:lnTo>
                <a:lnTo>
                  <a:pt x="380710" y="12475753"/>
                </a:lnTo>
                <a:lnTo>
                  <a:pt x="380710" y="136940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2" name="Straight Connector 301"/>
          <p:cNvCxnSpPr>
            <a:stCxn id="295" idx="3"/>
          </p:cNvCxnSpPr>
          <p:nvPr/>
        </p:nvCxnSpPr>
        <p:spPr>
          <a:xfrm flipV="1">
            <a:off x="1194816" y="3544783"/>
            <a:ext cx="379984" cy="375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65815" y="7342810"/>
            <a:ext cx="5088444" cy="355247"/>
          </a:xfrm>
          <a:prstGeom prst="rect">
            <a:avLst/>
          </a:prstGeom>
          <a:solidFill>
            <a:srgbClr val="9FBA3A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18824">
              <a:defRPr/>
            </a:pPr>
            <a:r>
              <a:rPr lang="en-US" sz="1400" b="1" kern="0" dirty="0" smtClean="0">
                <a:solidFill>
                  <a:prstClr val="white"/>
                </a:solidFill>
              </a:rPr>
              <a:t>Outcomes</a:t>
            </a:r>
            <a:endParaRPr lang="en-US" sz="1400" b="1" kern="0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2700000">
            <a:off x="6224581" y="4421034"/>
            <a:ext cx="1184843" cy="5558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System Requirements</a:t>
            </a:r>
          </a:p>
        </p:txBody>
      </p:sp>
      <p:sp>
        <p:nvSpPr>
          <p:cNvPr id="89" name="Rectangle 88"/>
          <p:cNvSpPr/>
          <p:nvPr/>
        </p:nvSpPr>
        <p:spPr>
          <a:xfrm rot="2700000">
            <a:off x="7056831" y="5231236"/>
            <a:ext cx="1127804" cy="553731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System Architecture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77348" y="3282188"/>
            <a:ext cx="1220326" cy="550747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Enterprise Architecture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438656" y="3282188"/>
            <a:ext cx="1042249" cy="550747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 smtClean="0">
                <a:solidFill>
                  <a:srgbClr val="FFFF00"/>
                </a:solidFill>
              </a:rPr>
              <a:t>System of Systems</a:t>
            </a:r>
            <a:endParaRPr lang="en-US" sz="1350" b="1" kern="0" dirty="0">
              <a:solidFill>
                <a:srgbClr val="FFFF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8900000">
            <a:off x="9688507" y="6096697"/>
            <a:ext cx="1111985" cy="53572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Sub-System Verification</a:t>
            </a:r>
          </a:p>
        </p:txBody>
      </p:sp>
      <p:sp>
        <p:nvSpPr>
          <p:cNvPr id="158" name="Trapezoid 157"/>
          <p:cNvSpPr/>
          <p:nvPr/>
        </p:nvSpPr>
        <p:spPr>
          <a:xfrm>
            <a:off x="8664957" y="6552885"/>
            <a:ext cx="1406144" cy="392725"/>
          </a:xfrm>
          <a:prstGeom prst="trapezoid">
            <a:avLst>
              <a:gd name="adj" fmla="val 98241"/>
            </a:avLst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endParaRPr lang="en-US" sz="1000" b="1" kern="0">
              <a:solidFill>
                <a:srgbClr val="FFFF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rot="18900000">
            <a:off x="10494633" y="5361852"/>
            <a:ext cx="955206" cy="53904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System Verification</a:t>
            </a:r>
          </a:p>
        </p:txBody>
      </p:sp>
      <p:sp>
        <p:nvSpPr>
          <p:cNvPr id="173" name="Rectangle 172"/>
          <p:cNvSpPr/>
          <p:nvPr/>
        </p:nvSpPr>
        <p:spPr>
          <a:xfrm rot="18900000">
            <a:off x="11178189" y="4700434"/>
            <a:ext cx="922559" cy="535328"/>
          </a:xfrm>
          <a:prstGeom prst="rect">
            <a:avLst/>
          </a:prstGeom>
          <a:solidFill>
            <a:srgbClr val="004873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 smtClean="0">
                <a:solidFill>
                  <a:srgbClr val="FFFF00"/>
                </a:solidFill>
              </a:rPr>
              <a:t>System Validation</a:t>
            </a:r>
            <a:endParaRPr lang="en-US" sz="1350" b="1" kern="0" dirty="0">
              <a:solidFill>
                <a:srgbClr val="FFFF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92145" y="3282188"/>
            <a:ext cx="1044221" cy="550747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Concept Exploration</a:t>
            </a:r>
          </a:p>
        </p:txBody>
      </p:sp>
      <p:sp>
        <p:nvSpPr>
          <p:cNvPr id="85" name="Rectangle 84"/>
          <p:cNvSpPr/>
          <p:nvPr/>
        </p:nvSpPr>
        <p:spPr>
          <a:xfrm rot="2700000">
            <a:off x="5621436" y="3684434"/>
            <a:ext cx="922059" cy="55438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Functional Analysis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823983" y="6499216"/>
            <a:ext cx="106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 smtClean="0">
                <a:solidFill>
                  <a:srgbClr val="FFFF00"/>
                </a:solidFill>
              </a:rPr>
              <a:t>System </a:t>
            </a:r>
            <a:br>
              <a:rPr lang="en-US" sz="1350" b="1" dirty="0" smtClean="0">
                <a:solidFill>
                  <a:srgbClr val="FFFF00"/>
                </a:solidFill>
              </a:rPr>
            </a:br>
            <a:r>
              <a:rPr lang="en-US" sz="1350" b="1" dirty="0" smtClean="0">
                <a:solidFill>
                  <a:srgbClr val="FFFF00"/>
                </a:solidFill>
              </a:rPr>
              <a:t>Build</a:t>
            </a:r>
            <a:endParaRPr lang="en-US" sz="1350" b="1" dirty="0">
              <a:solidFill>
                <a:srgbClr val="FFFF00"/>
              </a:solidFill>
            </a:endParaRPr>
          </a:p>
        </p:txBody>
      </p:sp>
      <p:sp>
        <p:nvSpPr>
          <p:cNvPr id="220" name="Left-Right Arrow 219"/>
          <p:cNvSpPr/>
          <p:nvPr/>
        </p:nvSpPr>
        <p:spPr>
          <a:xfrm>
            <a:off x="6356239" y="3263238"/>
            <a:ext cx="5872397" cy="354054"/>
          </a:xfrm>
          <a:prstGeom prst="leftRightArrow">
            <a:avLst>
              <a:gd name="adj1" fmla="val 61127"/>
              <a:gd name="adj2" fmla="val 8599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200" b="1" kern="0" dirty="0">
                <a:solidFill>
                  <a:prstClr val="black"/>
                </a:solidFill>
              </a:rPr>
              <a:t>Stakeholder Integration</a:t>
            </a:r>
          </a:p>
        </p:txBody>
      </p:sp>
      <p:sp>
        <p:nvSpPr>
          <p:cNvPr id="221" name="Left-Right Arrow 220"/>
          <p:cNvSpPr/>
          <p:nvPr/>
        </p:nvSpPr>
        <p:spPr>
          <a:xfrm>
            <a:off x="6816246" y="3768743"/>
            <a:ext cx="5050283" cy="421604"/>
          </a:xfrm>
          <a:prstGeom prst="leftRightArrow">
            <a:avLst>
              <a:gd name="adj1" fmla="val 61127"/>
              <a:gd name="adj2" fmla="val 8599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200" b="1" kern="0" dirty="0">
                <a:solidFill>
                  <a:prstClr val="black"/>
                </a:solidFill>
              </a:rPr>
              <a:t>Validation</a:t>
            </a:r>
          </a:p>
        </p:txBody>
      </p:sp>
      <p:sp>
        <p:nvSpPr>
          <p:cNvPr id="222" name="Left-Right Arrow 221"/>
          <p:cNvSpPr/>
          <p:nvPr/>
        </p:nvSpPr>
        <p:spPr>
          <a:xfrm>
            <a:off x="7360757" y="4312159"/>
            <a:ext cx="4047459" cy="496701"/>
          </a:xfrm>
          <a:prstGeom prst="leftRightArrow">
            <a:avLst>
              <a:gd name="adj1" fmla="val 61127"/>
              <a:gd name="adj2" fmla="val 8599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200" b="1" kern="0" dirty="0">
                <a:solidFill>
                  <a:prstClr val="black"/>
                </a:solidFill>
              </a:rPr>
              <a:t>Systems Development</a:t>
            </a:r>
          </a:p>
        </p:txBody>
      </p:sp>
      <p:sp>
        <p:nvSpPr>
          <p:cNvPr id="223" name="Left-Right Arrow 222"/>
          <p:cNvSpPr/>
          <p:nvPr/>
        </p:nvSpPr>
        <p:spPr>
          <a:xfrm>
            <a:off x="7848600" y="4977783"/>
            <a:ext cx="2924420" cy="358041"/>
          </a:xfrm>
          <a:prstGeom prst="leftRightArrow">
            <a:avLst>
              <a:gd name="adj1" fmla="val 61127"/>
              <a:gd name="adj2" fmla="val 8599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200" b="1" kern="0" dirty="0">
                <a:solidFill>
                  <a:prstClr val="black"/>
                </a:solidFill>
              </a:rPr>
              <a:t>Verification</a:t>
            </a:r>
          </a:p>
        </p:txBody>
      </p:sp>
      <p:sp>
        <p:nvSpPr>
          <p:cNvPr id="224" name="Left-Right Arrow 223"/>
          <p:cNvSpPr/>
          <p:nvPr/>
        </p:nvSpPr>
        <p:spPr>
          <a:xfrm>
            <a:off x="8410957" y="5540756"/>
            <a:ext cx="1980966" cy="228135"/>
          </a:xfrm>
          <a:prstGeom prst="leftRightArrow">
            <a:avLst>
              <a:gd name="adj1" fmla="val 61127"/>
              <a:gd name="adj2" fmla="val 85998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" tIns="91440" rIns="18288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ct val="60000"/>
              </a:lnSpc>
            </a:pPr>
            <a:r>
              <a:rPr lang="en-US" sz="1200" b="1" kern="0" dirty="0">
                <a:solidFill>
                  <a:prstClr val="black"/>
                </a:solidFill>
              </a:rPr>
              <a:t>Sub-System Development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65814" y="7698056"/>
            <a:ext cx="5079286" cy="1007958"/>
          </a:xfrm>
          <a:prstGeom prst="rect">
            <a:avLst/>
          </a:prstGeom>
          <a:gradFill rotWithShape="1">
            <a:gsLst>
              <a:gs pos="0">
                <a:srgbClr val="D3DEA6"/>
              </a:gs>
              <a:gs pos="29000">
                <a:srgbClr val="DBE4B7"/>
              </a:gs>
              <a:gs pos="85000">
                <a:srgbClr val="F1F4E4"/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018824">
              <a:defRPr/>
            </a:pPr>
            <a:endParaRPr lang="en-US" sz="2000" kern="0" dirty="0">
              <a:solidFill>
                <a:prstClr val="black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79552" y="7776303"/>
            <a:ext cx="1768349" cy="865622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/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Efficient operations</a:t>
            </a: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Improved reliability</a:t>
            </a: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Increased capacity</a:t>
            </a: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Lower operating costs</a:t>
            </a: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Rapid </a:t>
            </a:r>
            <a:r>
              <a:rPr lang="en-US" sz="1250" kern="0" dirty="0" smtClean="0">
                <a:solidFill>
                  <a:prstClr val="black"/>
                </a:solidFill>
              </a:rPr>
              <a:t>innovation</a:t>
            </a:r>
            <a:endParaRPr lang="en-US" sz="1250" kern="0" dirty="0">
              <a:solidFill>
                <a:prstClr val="black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45253" y="7342811"/>
            <a:ext cx="4659003" cy="355245"/>
          </a:xfrm>
          <a:prstGeom prst="rect">
            <a:avLst/>
          </a:prstGeom>
          <a:solidFill>
            <a:srgbClr val="9FB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8824">
              <a:defRPr/>
            </a:pPr>
            <a:r>
              <a:rPr lang="en-US" sz="1400" b="1" kern="0" dirty="0" smtClean="0">
                <a:solidFill>
                  <a:prstClr val="white"/>
                </a:solidFill>
              </a:rPr>
              <a:t>Key Features</a:t>
            </a:r>
            <a:endParaRPr lang="en-US" sz="1400" b="1" kern="0" dirty="0">
              <a:solidFill>
                <a:prstClr val="white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247901" y="7789002"/>
            <a:ext cx="2723896" cy="861774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/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Reduced system fragmentation</a:t>
            </a:r>
            <a:endParaRPr lang="en-US" sz="1250" kern="0" dirty="0">
              <a:solidFill>
                <a:prstClr val="black"/>
              </a:solidFill>
            </a:endParaRP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Eliminate duplicate functions</a:t>
            </a:r>
            <a:endParaRPr lang="en-US" sz="1250" kern="0" dirty="0">
              <a:solidFill>
                <a:prstClr val="black"/>
              </a:solidFill>
            </a:endParaRP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Smooth integration w</a:t>
            </a:r>
            <a:r>
              <a:rPr lang="en-US" sz="1250" kern="0" dirty="0" smtClean="0">
                <a:solidFill>
                  <a:prstClr val="black"/>
                </a:solidFill>
              </a:rPr>
              <a:t>/ </a:t>
            </a:r>
            <a:r>
              <a:rPr lang="en-US" sz="1250" kern="0" dirty="0">
                <a:solidFill>
                  <a:prstClr val="black"/>
                </a:solidFill>
              </a:rPr>
              <a:t>legacy systems</a:t>
            </a: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Lower operating </a:t>
            </a:r>
            <a:r>
              <a:rPr lang="en-US" sz="1250" kern="0" dirty="0" smtClean="0">
                <a:solidFill>
                  <a:prstClr val="black"/>
                </a:solidFill>
              </a:rPr>
              <a:t>costs</a:t>
            </a: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Increased Interoperability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697729" y="7811198"/>
            <a:ext cx="1641856" cy="826445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/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kern="0" dirty="0" err="1" smtClean="0">
                <a:solidFill>
                  <a:prstClr val="black"/>
                </a:solidFill>
              </a:rPr>
              <a:t>SoS</a:t>
            </a:r>
            <a:r>
              <a:rPr lang="en-US" sz="1400" kern="0" dirty="0" smtClean="0">
                <a:solidFill>
                  <a:prstClr val="black"/>
                </a:solidFill>
              </a:rPr>
              <a:t> </a:t>
            </a:r>
            <a:r>
              <a:rPr lang="en-US" sz="1250" kern="0" dirty="0" smtClean="0">
                <a:solidFill>
                  <a:prstClr val="black"/>
                </a:solidFill>
              </a:rPr>
              <a:t>approach</a:t>
            </a:r>
            <a:r>
              <a:rPr lang="en-US" sz="1400" kern="0" dirty="0" smtClean="0">
                <a:solidFill>
                  <a:prstClr val="black"/>
                </a:solidFill>
              </a:rPr>
              <a:t> 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MBSE methodology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Data-driven development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560565" y="7811475"/>
            <a:ext cx="2466792" cy="909864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/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Enterprise architecture methodologies 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End-to-end domain expertise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Virtual </a:t>
            </a:r>
            <a:r>
              <a:rPr lang="en-US" sz="1250" kern="0" dirty="0" smtClean="0">
                <a:solidFill>
                  <a:prstClr val="black"/>
                </a:solidFill>
              </a:rPr>
              <a:t>development environment 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endParaRPr lang="en-US" sz="1250" kern="0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0302532" y="7342810"/>
            <a:ext cx="5077108" cy="367940"/>
          </a:xfrm>
          <a:prstGeom prst="rect">
            <a:avLst/>
          </a:prstGeom>
          <a:solidFill>
            <a:srgbClr val="9FB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8824">
              <a:defRPr/>
            </a:pPr>
            <a:r>
              <a:rPr lang="en-US" sz="1200" b="1" kern="0" dirty="0" smtClean="0">
                <a:solidFill>
                  <a:prstClr val="white"/>
                </a:solidFill>
              </a:rPr>
              <a:t>Tools</a:t>
            </a:r>
            <a:endParaRPr lang="en-US" sz="1200" b="1" kern="0" dirty="0">
              <a:solidFill>
                <a:prstClr val="white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0516610" y="7788734"/>
            <a:ext cx="4786830" cy="1554272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/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Systems Engineering Tools - System Architect, </a:t>
            </a:r>
            <a:r>
              <a:rPr lang="en-US" sz="1250" kern="0" dirty="0" err="1" smtClean="0">
                <a:solidFill>
                  <a:prstClr val="black"/>
                </a:solidFill>
              </a:rPr>
              <a:t>Vitech</a:t>
            </a:r>
            <a:r>
              <a:rPr lang="en-US" sz="1250" kern="0" dirty="0" smtClean="0">
                <a:solidFill>
                  <a:prstClr val="black"/>
                </a:solidFill>
              </a:rPr>
              <a:t> Core9, DOORS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Virtual Desktop Infrastructure - </a:t>
            </a:r>
            <a:r>
              <a:rPr lang="en-US" sz="1250" dirty="0" smtClean="0">
                <a:solidFill>
                  <a:prstClr val="black"/>
                </a:solidFill>
              </a:rPr>
              <a:t>VMware </a:t>
            </a:r>
            <a:r>
              <a:rPr lang="en-US" sz="1250" dirty="0">
                <a:solidFill>
                  <a:prstClr val="black"/>
                </a:solidFill>
              </a:rPr>
              <a:t>Horizon View </a:t>
            </a:r>
            <a:endParaRPr lang="en-US" sz="1250" kern="0" dirty="0" smtClean="0">
              <a:solidFill>
                <a:prstClr val="black"/>
              </a:solidFill>
            </a:endParaRP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Integrated Developer Environment -</a:t>
            </a:r>
            <a:r>
              <a:rPr lang="en-US" sz="1250" dirty="0" smtClean="0">
                <a:solidFill>
                  <a:prstClr val="black"/>
                </a:solidFill>
              </a:rPr>
              <a:t> </a:t>
            </a:r>
            <a:r>
              <a:rPr lang="en-US" sz="1250" dirty="0">
                <a:solidFill>
                  <a:prstClr val="black"/>
                </a:solidFill>
              </a:rPr>
              <a:t>VMware </a:t>
            </a:r>
            <a:r>
              <a:rPr lang="en-US" sz="1250" dirty="0" smtClean="0">
                <a:solidFill>
                  <a:prstClr val="black"/>
                </a:solidFill>
              </a:rPr>
              <a:t>vSphere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Cloud-Based Deployments - </a:t>
            </a:r>
            <a:r>
              <a:rPr lang="en-US" sz="1250" dirty="0" smtClean="0">
                <a:solidFill>
                  <a:prstClr val="black"/>
                </a:solidFill>
              </a:rPr>
              <a:t>Google </a:t>
            </a:r>
            <a:r>
              <a:rPr lang="en-US" sz="1250" dirty="0">
                <a:solidFill>
                  <a:prstClr val="black"/>
                </a:solidFill>
              </a:rPr>
              <a:t>App </a:t>
            </a:r>
            <a:r>
              <a:rPr lang="en-US" sz="1250" dirty="0" smtClean="0">
                <a:solidFill>
                  <a:prstClr val="black"/>
                </a:solidFill>
              </a:rPr>
              <a:t>Engine</a:t>
            </a:r>
            <a:endParaRPr lang="en-US" sz="1250" kern="0" dirty="0" smtClean="0">
              <a:solidFill>
                <a:prstClr val="black"/>
              </a:solidFill>
            </a:endParaRPr>
          </a:p>
          <a:p>
            <a:pPr marL="114300" indent="-114300" defTabSz="1018824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Modeling and Simulation Tools – R, </a:t>
            </a:r>
            <a:r>
              <a:rPr lang="en-US" sz="1250" kern="0" dirty="0" err="1" smtClean="0">
                <a:solidFill>
                  <a:prstClr val="black"/>
                </a:solidFill>
              </a:rPr>
              <a:t>Matlab</a:t>
            </a:r>
            <a:r>
              <a:rPr lang="en-US" sz="1250" kern="0" dirty="0" smtClean="0">
                <a:solidFill>
                  <a:prstClr val="black"/>
                </a:solidFill>
              </a:rPr>
              <a:t>, Mathematica, Python, SQL </a:t>
            </a: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Risk </a:t>
            </a:r>
            <a:r>
              <a:rPr lang="en-US" sz="1250" kern="0" dirty="0">
                <a:solidFill>
                  <a:prstClr val="black"/>
                </a:solidFill>
              </a:rPr>
              <a:t>Management </a:t>
            </a:r>
            <a:r>
              <a:rPr lang="en-US" sz="1250" kern="0" dirty="0" smtClean="0">
                <a:solidFill>
                  <a:prstClr val="black"/>
                </a:solidFill>
              </a:rPr>
              <a:t>Tools - @Risk</a:t>
            </a:r>
            <a:endParaRPr lang="en-US" sz="1250" kern="0" dirty="0">
              <a:solidFill>
                <a:prstClr val="black"/>
              </a:solidFill>
            </a:endParaRP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Integrated Development </a:t>
            </a:r>
            <a:r>
              <a:rPr lang="en-US" sz="1250" kern="0" dirty="0" smtClean="0">
                <a:solidFill>
                  <a:prstClr val="black"/>
                </a:solidFill>
              </a:rPr>
              <a:t>Environment – </a:t>
            </a:r>
            <a:r>
              <a:rPr lang="en-US" sz="1250" kern="0" dirty="0" err="1" smtClean="0">
                <a:solidFill>
                  <a:prstClr val="black"/>
                </a:solidFill>
              </a:rPr>
              <a:t>Git</a:t>
            </a:r>
            <a:r>
              <a:rPr lang="en-US" sz="1250" kern="0" dirty="0" smtClean="0">
                <a:solidFill>
                  <a:prstClr val="black"/>
                </a:solidFill>
              </a:rPr>
              <a:t> Hub, Subversion, Visual Studio</a:t>
            </a:r>
            <a:endParaRPr lang="en-US" sz="1250" kern="0" dirty="0">
              <a:solidFill>
                <a:prstClr val="black"/>
              </a:solidFill>
            </a:endParaRPr>
          </a:p>
          <a:p>
            <a:pPr marL="114300" indent="-114300" defTabSz="1018824">
              <a:lnSpc>
                <a:spcPct val="85000"/>
              </a:lnSpc>
              <a:buFont typeface="Wingdings" panose="05000000000000000000" pitchFamily="2" charset="2"/>
              <a:buChar char="ü"/>
              <a:defRPr/>
            </a:pPr>
            <a:r>
              <a:rPr lang="en-US" sz="1250" kern="0" dirty="0">
                <a:solidFill>
                  <a:prstClr val="black"/>
                </a:solidFill>
              </a:rPr>
              <a:t>Visualization </a:t>
            </a:r>
            <a:r>
              <a:rPr lang="en-US" sz="1250" kern="0" dirty="0" smtClean="0">
                <a:solidFill>
                  <a:prstClr val="black"/>
                </a:solidFill>
              </a:rPr>
              <a:t>Tools – STK, 3D Studio Max, Adobe CS</a:t>
            </a:r>
            <a:endParaRPr lang="en-US" sz="1250" kern="0" dirty="0">
              <a:solidFill>
                <a:prstClr val="black"/>
              </a:solidFill>
            </a:endParaRPr>
          </a:p>
        </p:txBody>
      </p:sp>
      <p:sp>
        <p:nvSpPr>
          <p:cNvPr id="255" name="Snip Single Corner Rectangle 254"/>
          <p:cNvSpPr/>
          <p:nvPr/>
        </p:nvSpPr>
        <p:spPr>
          <a:xfrm>
            <a:off x="741639" y="1884680"/>
            <a:ext cx="2701430" cy="303231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Foundational Cross-Cutting Activities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30327" y="2255059"/>
            <a:ext cx="2327676" cy="413447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>
            <a:defPPr>
              <a:defRPr lang="en-US"/>
            </a:defPPr>
            <a:lvl1pPr marL="114300" marR="0" lvl="0" indent="-114300" defTabSz="1018824" fontAlgn="auto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ü"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250" dirty="0">
                <a:solidFill>
                  <a:prstClr val="black"/>
                </a:solidFill>
              </a:rPr>
              <a:t>Stakeholder involvement</a:t>
            </a:r>
          </a:p>
          <a:p>
            <a:r>
              <a:rPr lang="en-US" sz="1250" dirty="0">
                <a:solidFill>
                  <a:prstClr val="black"/>
                </a:solidFill>
              </a:rPr>
              <a:t>Risk analysis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750075" y="2255059"/>
            <a:ext cx="2327676" cy="413447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/>
          <a:p>
            <a:pPr marL="114300" indent="-114300" defTabSz="1018824">
              <a:lnSpc>
                <a:spcPct val="80000"/>
              </a:lnSpc>
              <a:spcAft>
                <a:spcPts val="100"/>
              </a:spcAft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SETR Process</a:t>
            </a:r>
          </a:p>
          <a:p>
            <a:pPr marL="114300" indent="-114300" defTabSz="1018824">
              <a:lnSpc>
                <a:spcPct val="80000"/>
              </a:lnSpc>
              <a:spcAft>
                <a:spcPts val="100"/>
              </a:spcAft>
              <a:buFont typeface="Wingdings" panose="05000000000000000000" pitchFamily="2" charset="2"/>
              <a:buChar char="ü"/>
              <a:defRPr/>
            </a:pPr>
            <a:r>
              <a:rPr lang="en-US" sz="1250" kern="0" dirty="0" smtClean="0">
                <a:solidFill>
                  <a:prstClr val="black"/>
                </a:solidFill>
              </a:rPr>
              <a:t>Program metrics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530343" y="2255059"/>
            <a:ext cx="2506320" cy="413447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>
            <a:defPPr>
              <a:defRPr lang="en-US"/>
            </a:defPPr>
            <a:lvl1pPr marL="114300" marR="0" lvl="0" indent="-114300" defTabSz="1018824" fontAlgn="auto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ü"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250" dirty="0">
                <a:solidFill>
                  <a:prstClr val="black"/>
                </a:solidFill>
              </a:rPr>
              <a:t>Data management</a:t>
            </a:r>
          </a:p>
          <a:p>
            <a:r>
              <a:rPr lang="en-US" sz="1250" dirty="0">
                <a:solidFill>
                  <a:prstClr val="black"/>
                </a:solidFill>
              </a:rPr>
              <a:t>Quality management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453071" y="2255059"/>
            <a:ext cx="2506320" cy="413447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>
            <a:defPPr>
              <a:defRPr lang="en-US"/>
            </a:defPPr>
            <a:lvl1pPr marL="114300" marR="0" lvl="0" indent="-114300" defTabSz="1018824" fontAlgn="auto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ü"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250" dirty="0">
                <a:solidFill>
                  <a:prstClr val="black"/>
                </a:solidFill>
              </a:rPr>
              <a:t>Technology assessments</a:t>
            </a:r>
          </a:p>
          <a:p>
            <a:r>
              <a:rPr lang="en-US" sz="1250" dirty="0">
                <a:solidFill>
                  <a:prstClr val="black"/>
                </a:solidFill>
              </a:rPr>
              <a:t>Configuration management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8591699" y="2255059"/>
            <a:ext cx="2506320" cy="583493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>
            <a:defPPr>
              <a:defRPr lang="en-US"/>
            </a:defPPr>
            <a:lvl1pPr marL="114300" marR="0" lvl="0" indent="-114300" defTabSz="1018824" fontAlgn="auto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ü"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250" dirty="0">
                <a:solidFill>
                  <a:prstClr val="black"/>
                </a:solidFill>
              </a:rPr>
              <a:t>Roadmap development</a:t>
            </a:r>
          </a:p>
          <a:p>
            <a:r>
              <a:rPr lang="en-US" sz="1250" dirty="0">
                <a:solidFill>
                  <a:prstClr val="black"/>
                </a:solidFill>
              </a:rPr>
              <a:t>Interface management</a:t>
            </a:r>
          </a:p>
          <a:p>
            <a:endParaRPr lang="en-US" sz="1250" dirty="0">
              <a:solidFill>
                <a:prstClr val="black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202059" y="2255059"/>
            <a:ext cx="2327676" cy="413447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>
            <a:defPPr>
              <a:defRPr lang="en-US"/>
            </a:defPPr>
            <a:lvl1pPr marL="114300" marR="0" lvl="0" indent="-114300" defTabSz="1018824" fontAlgn="auto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ü"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250" dirty="0">
                <a:solidFill>
                  <a:prstClr val="black"/>
                </a:solidFill>
              </a:rPr>
              <a:t>Modeling and simulation</a:t>
            </a:r>
          </a:p>
          <a:p>
            <a:r>
              <a:rPr lang="en-US" sz="1250" dirty="0">
                <a:solidFill>
                  <a:prstClr val="black"/>
                </a:solidFill>
              </a:rPr>
              <a:t>Enterprise architecture views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2601701" y="2255059"/>
            <a:ext cx="2327676" cy="416781"/>
          </a:xfrm>
          <a:prstGeom prst="rect">
            <a:avLst/>
          </a:prstGeom>
          <a:noFill/>
        </p:spPr>
        <p:txBody>
          <a:bodyPr wrap="square" lIns="27432" rIns="9144" rtlCol="0">
            <a:spAutoFit/>
          </a:bodyPr>
          <a:lstStyle>
            <a:defPPr>
              <a:defRPr lang="en-US"/>
            </a:defPPr>
            <a:lvl1pPr marL="114300" marR="0" lvl="0" indent="-114300" defTabSz="1018824" fontAlgn="auto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ü"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250" dirty="0">
                <a:solidFill>
                  <a:prstClr val="black"/>
                </a:solidFill>
              </a:rPr>
              <a:t>Process improvement</a:t>
            </a:r>
          </a:p>
          <a:p>
            <a:r>
              <a:rPr lang="en-US" sz="1250" dirty="0">
                <a:solidFill>
                  <a:prstClr val="black"/>
                </a:solidFill>
              </a:rPr>
              <a:t>Integrated system models</a:t>
            </a:r>
          </a:p>
        </p:txBody>
      </p:sp>
      <p:cxnSp>
        <p:nvCxnSpPr>
          <p:cNvPr id="289" name="Straight Connector 288"/>
          <p:cNvCxnSpPr/>
          <p:nvPr/>
        </p:nvCxnSpPr>
        <p:spPr>
          <a:xfrm flipH="1" flipV="1">
            <a:off x="11866067" y="3713281"/>
            <a:ext cx="227983" cy="16352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97536" y="3193288"/>
            <a:ext cx="1097280" cy="7104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tIns="18288" rIns="9144" bIns="0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200" b="1" kern="0" dirty="0">
                <a:solidFill>
                  <a:prstClr val="black"/>
                </a:solidFill>
              </a:rPr>
              <a:t>Engineering Layer</a:t>
            </a:r>
          </a:p>
        </p:txBody>
      </p:sp>
      <p:sp>
        <p:nvSpPr>
          <p:cNvPr id="156" name="Chevron 155"/>
          <p:cNvSpPr/>
          <p:nvPr/>
        </p:nvSpPr>
        <p:spPr>
          <a:xfrm>
            <a:off x="711099" y="1360425"/>
            <a:ext cx="4575603" cy="412520"/>
          </a:xfrm>
          <a:prstGeom prst="chevron">
            <a:avLst/>
          </a:prstGeom>
          <a:solidFill>
            <a:srgbClr val="D9E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18288" rIns="9144" bIns="18288"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Concept Development</a:t>
            </a:r>
          </a:p>
        </p:txBody>
      </p:sp>
      <p:sp>
        <p:nvSpPr>
          <p:cNvPr id="157" name="Chevron 156"/>
          <p:cNvSpPr/>
          <p:nvPr/>
        </p:nvSpPr>
        <p:spPr>
          <a:xfrm>
            <a:off x="5161379" y="1360425"/>
            <a:ext cx="3065421" cy="412520"/>
          </a:xfrm>
          <a:prstGeom prst="chevron">
            <a:avLst/>
          </a:prstGeom>
          <a:solidFill>
            <a:srgbClr val="C5D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18288" rIns="9144" bIns="18288"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System Design</a:t>
            </a:r>
          </a:p>
        </p:txBody>
      </p:sp>
      <p:sp>
        <p:nvSpPr>
          <p:cNvPr id="159" name="Chevron 158"/>
          <p:cNvSpPr/>
          <p:nvPr/>
        </p:nvSpPr>
        <p:spPr>
          <a:xfrm>
            <a:off x="8107270" y="1336040"/>
            <a:ext cx="1666086" cy="436905"/>
          </a:xfrm>
          <a:prstGeom prst="chevron">
            <a:avLst/>
          </a:prstGeom>
          <a:solidFill>
            <a:srgbClr val="BB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9144" bIns="18288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prstClr val="black"/>
                </a:solidFill>
              </a:rPr>
              <a:t>System Development</a:t>
            </a:r>
          </a:p>
        </p:txBody>
      </p:sp>
      <p:sp>
        <p:nvSpPr>
          <p:cNvPr id="160" name="Chevron 159"/>
          <p:cNvSpPr/>
          <p:nvPr/>
        </p:nvSpPr>
        <p:spPr>
          <a:xfrm>
            <a:off x="9646848" y="1323848"/>
            <a:ext cx="2351978" cy="449097"/>
          </a:xfrm>
          <a:prstGeom prst="chevron">
            <a:avLst/>
          </a:prstGeom>
          <a:solidFill>
            <a:srgbClr val="AFC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18288" rIns="9144" bIns="18288"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Testing and Evaluation</a:t>
            </a:r>
          </a:p>
        </p:txBody>
      </p:sp>
      <p:sp>
        <p:nvSpPr>
          <p:cNvPr id="168" name="Chevron 167"/>
          <p:cNvSpPr/>
          <p:nvPr/>
        </p:nvSpPr>
        <p:spPr>
          <a:xfrm>
            <a:off x="11861478" y="1311656"/>
            <a:ext cx="2485481" cy="461287"/>
          </a:xfrm>
          <a:prstGeom prst="chevron">
            <a:avLst/>
          </a:prstGeom>
          <a:solidFill>
            <a:srgbClr val="A0B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18288" rIns="9144" bIns="18288" rtlCol="0" anchor="ctr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</a:rPr>
              <a:t>Operations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 flipH="1">
            <a:off x="13042115" y="3366934"/>
            <a:ext cx="970046" cy="54394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 smtClean="0">
                <a:solidFill>
                  <a:srgbClr val="FFFF00"/>
                </a:solidFill>
              </a:rPr>
              <a:t> In-Service Decision</a:t>
            </a:r>
            <a:endParaRPr lang="en-US" sz="1350" b="1" kern="0" dirty="0">
              <a:solidFill>
                <a:srgbClr val="FFFF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 rot="18900000">
            <a:off x="11758629" y="3891572"/>
            <a:ext cx="1360894" cy="55138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 smtClean="0">
                <a:solidFill>
                  <a:srgbClr val="FFFF00"/>
                </a:solidFill>
              </a:rPr>
              <a:t>Implementation</a:t>
            </a:r>
            <a:endParaRPr lang="en-US" sz="1350" b="1" kern="0" dirty="0">
              <a:solidFill>
                <a:srgbClr val="FFFF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3991446" y="3366935"/>
            <a:ext cx="1057680" cy="54394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 smtClean="0">
                <a:solidFill>
                  <a:srgbClr val="FFFF00"/>
                </a:solidFill>
              </a:rPr>
              <a:t>Lifecycle </a:t>
            </a:r>
          </a:p>
          <a:p>
            <a:pPr algn="ctr" defTabSz="914400">
              <a:lnSpc>
                <a:spcPct val="80000"/>
              </a:lnSpc>
            </a:pPr>
            <a:r>
              <a:rPr lang="en-US" sz="1350" b="1" kern="0" dirty="0" smtClean="0">
                <a:solidFill>
                  <a:srgbClr val="FFFF00"/>
                </a:solidFill>
              </a:rPr>
              <a:t>Sustainment</a:t>
            </a:r>
            <a:endParaRPr lang="en-US" sz="1350" b="1" kern="0" dirty="0">
              <a:solidFill>
                <a:srgbClr val="FFFF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14130525" y="1287271"/>
            <a:ext cx="902207" cy="304800"/>
          </a:xfrm>
          <a:prstGeom prst="triangle">
            <a:avLst>
              <a:gd name="adj" fmla="val 48597"/>
            </a:avLst>
          </a:prstGeom>
          <a:solidFill>
            <a:srgbClr val="E3C99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01293" y="1270475"/>
            <a:ext cx="717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Retire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20846" y="3282188"/>
            <a:ext cx="844816" cy="550747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/>
            <a:r>
              <a:rPr lang="en-US" sz="1350" b="1" kern="0" dirty="0" err="1">
                <a:solidFill>
                  <a:srgbClr val="FFFF00"/>
                </a:solidFill>
              </a:rPr>
              <a:t>ConOps</a:t>
            </a:r>
            <a:endParaRPr lang="en-US" sz="1350" b="1" kern="0" dirty="0">
              <a:solidFill>
                <a:srgbClr val="FFFF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2700000">
            <a:off x="7826763" y="6048826"/>
            <a:ext cx="1215036" cy="56224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288" rIns="9144" rtlCol="0" anchor="ctr"/>
          <a:lstStyle/>
          <a:p>
            <a:pPr algn="ctr" defTabSz="914400">
              <a:lnSpc>
                <a:spcPct val="80000"/>
              </a:lnSpc>
            </a:pPr>
            <a:r>
              <a:rPr lang="en-US" sz="1350" b="1" kern="0" dirty="0">
                <a:solidFill>
                  <a:srgbClr val="FFFF00"/>
                </a:solidFill>
              </a:rPr>
              <a:t>Sub-System Requirements</a:t>
            </a:r>
          </a:p>
        </p:txBody>
      </p:sp>
      <p:sp>
        <p:nvSpPr>
          <p:cNvPr id="64" name="Isosceles Triangle 63"/>
          <p:cNvSpPr/>
          <p:nvPr/>
        </p:nvSpPr>
        <p:spPr>
          <a:xfrm rot="9475822" flipH="1">
            <a:off x="12821440" y="3413932"/>
            <a:ext cx="329070" cy="514932"/>
          </a:xfrm>
          <a:prstGeom prst="triangle">
            <a:avLst>
              <a:gd name="adj" fmla="val 5160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5D91"/>
      </a:accent1>
      <a:accent2>
        <a:srgbClr val="A0BA3B"/>
      </a:accent2>
      <a:accent3>
        <a:srgbClr val="9C712D"/>
      </a:accent3>
      <a:accent4>
        <a:srgbClr val="004873"/>
      </a:accent4>
      <a:accent5>
        <a:srgbClr val="6488B3"/>
      </a:accent5>
      <a:accent6>
        <a:srgbClr val="FBFBFB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95F4A17B9F5B478E1A0144212F94B6" ma:contentTypeVersion="0" ma:contentTypeDescription="Create a new document." ma:contentTypeScope="" ma:versionID="a6d4ddcec3a7b8216659822168f5ef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621ABF-E6D7-4DEE-90C5-61AF4496F8B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E467DC-65E5-43BF-BB6B-AB239C2F2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CF5A04-B3DE-4512-9F23-B9DC4BF3BF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15311</TotalTime>
  <Words>204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</dc:creator>
  <cp:lastModifiedBy>Kostandino Augoustidis</cp:lastModifiedBy>
  <cp:revision>267</cp:revision>
  <cp:lastPrinted>2015-01-26T17:05:42Z</cp:lastPrinted>
  <dcterms:created xsi:type="dcterms:W3CDTF">2014-11-06T19:24:36Z</dcterms:created>
  <dcterms:modified xsi:type="dcterms:W3CDTF">2018-02-02T17:57:24Z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0x010100C695F4A17B9F5B478E1A0144212F94B6</vt:lpwstr>
  </property>
</Properties>
</file>