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4e683640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4e683640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4e683640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4e683640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4e683640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4e683640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6865a2d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6865a2d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7e61c9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7e61c9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5c96cfe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5c96cfe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5c96cfe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5c96cfe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6865a2d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6865a2d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4e683640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4e683640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4e68364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4e68364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4e683640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4e683640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Drones are being used in: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Roof inspections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Construction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Tower, power lines, cellular inspections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Solar panel inspections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other fields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4e683640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4e683640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term project would include integrating the </a:t>
            </a:r>
            <a:r>
              <a:rPr lang="en"/>
              <a:t>capability</a:t>
            </a:r>
            <a:r>
              <a:rPr lang="en"/>
              <a:t> onto drones and automating drone collection of projects, but for the time being, our team will focus on the software application, using ML and object identification, as well as a UI to assist with reviewing the results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4e683640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4e683640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4e683640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4e683640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4e683640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4e683640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4e683640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4e683640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2.jpg"/><Relationship Id="rId6" Type="http://schemas.openxmlformats.org/officeDocument/2006/relationships/image" Target="../media/image1.jpg"/><Relationship Id="rId7" Type="http://schemas.openxmlformats.org/officeDocument/2006/relationships/image" Target="../media/image5.jpg"/><Relationship Id="rId8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loud.google.com/vision/" TargetMode="External"/><Relationship Id="rId4" Type="http://schemas.openxmlformats.org/officeDocument/2006/relationships/hyperlink" Target="https://azure.microsoft.com/en-us/products/ai-services/ai-vision" TargetMode="External"/><Relationship Id="rId5" Type="http://schemas.openxmlformats.org/officeDocument/2006/relationships/hyperlink" Target="https://aws.amazon.com/rekognition/" TargetMode="External"/><Relationship Id="rId6" Type="http://schemas.openxmlformats.org/officeDocument/2006/relationships/hyperlink" Target="https://pytorch.org/" TargetMode="External"/><Relationship Id="rId7" Type="http://schemas.openxmlformats.org/officeDocument/2006/relationships/hyperlink" Target="https://opencv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be.com/clip/UgkxBB2DG-u74WROumZ2_qw0797rOKrcAvZN?si=oQ-hon0Zgmgx02h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 Building Inspections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40"/>
              <a:t>Yinshuo </a:t>
            </a:r>
            <a:r>
              <a:rPr lang="en" sz="1840"/>
              <a:t>Feng, Luying Ruan, Jim Stiegler, Hua Tong</a:t>
            </a:r>
            <a:endParaRPr sz="18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40"/>
              <a:t>EC 601 A2</a:t>
            </a:r>
            <a:endParaRPr sz="18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 Stories: Customers / Client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want a tool that allows me to </a:t>
            </a:r>
            <a:r>
              <a:rPr lang="en" sz="1400"/>
              <a:t>remotely</a:t>
            </a:r>
            <a:r>
              <a:rPr lang="en" sz="1400"/>
              <a:t> monitor a building project remotely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want to be kept informed of the project status and provided pictures and analytics from on-site personnel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want to inspect building materials and need a tool that can highlight areas of concern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want to be able to access the data quickly and remotely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want a user friendly interface</a:t>
            </a:r>
            <a:endParaRPr sz="1400"/>
          </a:p>
        </p:txBody>
      </p:sp>
      <p:sp>
        <p:nvSpPr>
          <p:cNvPr id="159" name="Google Shape;159;p22"/>
          <p:cNvSpPr/>
          <p:nvPr/>
        </p:nvSpPr>
        <p:spPr>
          <a:xfrm>
            <a:off x="896725" y="2897800"/>
            <a:ext cx="7101000" cy="27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 Regulatory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need a capability that can allow me to efficiently monitor projects under my jurisdiction remotely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want the ability to access hard to reach or dangerous locations of a building or build project to ensure regulations and requirements are being met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need a tool that can provide me results that highlight possible issues that will need to be addressed in the near future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need a database system to store and process the data from multiple projects under my area of responsibility</a:t>
            </a:r>
            <a:endParaRPr sz="1400"/>
          </a:p>
        </p:txBody>
      </p:sp>
      <p:sp>
        <p:nvSpPr>
          <p:cNvPr id="166" name="Google Shape;166;p23"/>
          <p:cNvSpPr/>
          <p:nvPr/>
        </p:nvSpPr>
        <p:spPr>
          <a:xfrm>
            <a:off x="874650" y="3151800"/>
            <a:ext cx="7332900" cy="47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Valued Product(s)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capability that can ingest data (e.g. video or images); takes input from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Multiple file formats?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must be able to process the data in a timely manner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Seconds to minutes preferred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capability needs to analyze the data and highlight potential issues, such as: cracks, holes, corrosion, water, etc.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Maybe detect material (brick, mortar, wood, metal, etc.)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results need to be easily </a:t>
            </a:r>
            <a:r>
              <a:rPr lang="en" sz="1400"/>
              <a:t>accessible and understandable to the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user interface (UI) needs to be user-friendly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MVP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1928827"/>
            <a:ext cx="1962426" cy="14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215426" y="3106025"/>
            <a:ext cx="205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targetstructural.co.uk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50" y="3400627"/>
            <a:ext cx="2416425" cy="13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215425" y="4454925"/>
            <a:ext cx="205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constrofacilitator.com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0400" y="1928825"/>
            <a:ext cx="3190411" cy="159520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2700400" y="3170025"/>
            <a:ext cx="118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ethz.ch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125" y="584575"/>
            <a:ext cx="2858024" cy="19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6014125" y="584575"/>
            <a:ext cx="164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blog.mbci.com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0109" y="3469925"/>
            <a:ext cx="2797066" cy="15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8">
            <a:alphaModFix/>
          </a:blip>
          <a:srcRect b="6829" l="0" r="51489" t="0"/>
          <a:stretch/>
        </p:blipFill>
        <p:spPr>
          <a:xfrm>
            <a:off x="6558000" y="2287338"/>
            <a:ext cx="2314151" cy="27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6558000" y="4711113"/>
            <a:ext cx="209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fullservicechimney.com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3590100" y="4711125"/>
            <a:ext cx="132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reddit.com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932700" y="2061325"/>
            <a:ext cx="901325" cy="1067875"/>
          </a:xfrm>
          <a:custGeom>
            <a:rect b="b" l="l" r="r" t="t"/>
            <a:pathLst>
              <a:path extrusionOk="0" h="42715" w="36053">
                <a:moveTo>
                  <a:pt x="15675" y="0"/>
                </a:moveTo>
                <a:lnTo>
                  <a:pt x="15675" y="12932"/>
                </a:lnTo>
                <a:lnTo>
                  <a:pt x="0" y="25472"/>
                </a:lnTo>
                <a:lnTo>
                  <a:pt x="21945" y="42715"/>
                </a:lnTo>
                <a:lnTo>
                  <a:pt x="36053" y="42323"/>
                </a:lnTo>
                <a:lnTo>
                  <a:pt x="15283" y="25864"/>
                </a:lnTo>
                <a:lnTo>
                  <a:pt x="30958" y="12932"/>
                </a:lnTo>
                <a:lnTo>
                  <a:pt x="30567" y="0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Google Shape;191;p25"/>
          <p:cNvSpPr/>
          <p:nvPr/>
        </p:nvSpPr>
        <p:spPr>
          <a:xfrm>
            <a:off x="1158025" y="3501500"/>
            <a:ext cx="666200" cy="1293225"/>
          </a:xfrm>
          <a:custGeom>
            <a:rect b="b" l="l" r="r" t="t"/>
            <a:pathLst>
              <a:path extrusionOk="0" h="51729" w="26648">
                <a:moveTo>
                  <a:pt x="1567" y="0"/>
                </a:moveTo>
                <a:lnTo>
                  <a:pt x="0" y="18810"/>
                </a:lnTo>
                <a:lnTo>
                  <a:pt x="13324" y="51729"/>
                </a:lnTo>
                <a:lnTo>
                  <a:pt x="26648" y="51337"/>
                </a:lnTo>
                <a:lnTo>
                  <a:pt x="11365" y="14892"/>
                </a:lnTo>
                <a:lnTo>
                  <a:pt x="13324" y="392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Google Shape;192;p25"/>
          <p:cNvSpPr/>
          <p:nvPr/>
        </p:nvSpPr>
        <p:spPr>
          <a:xfrm>
            <a:off x="3313400" y="1943750"/>
            <a:ext cx="587825" cy="293925"/>
          </a:xfrm>
          <a:custGeom>
            <a:rect b="b" l="l" r="r" t="t"/>
            <a:pathLst>
              <a:path extrusionOk="0" h="11757" w="23513">
                <a:moveTo>
                  <a:pt x="0" y="0"/>
                </a:moveTo>
                <a:lnTo>
                  <a:pt x="0" y="9013"/>
                </a:lnTo>
                <a:lnTo>
                  <a:pt x="21945" y="11757"/>
                </a:lnTo>
                <a:lnTo>
                  <a:pt x="23513" y="1960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Google Shape;193;p25"/>
          <p:cNvSpPr/>
          <p:nvPr/>
        </p:nvSpPr>
        <p:spPr>
          <a:xfrm>
            <a:off x="3901225" y="2071125"/>
            <a:ext cx="1293225" cy="1391175"/>
          </a:xfrm>
          <a:custGeom>
            <a:rect b="b" l="l" r="r" t="t"/>
            <a:pathLst>
              <a:path extrusionOk="0" h="55647" w="51729">
                <a:moveTo>
                  <a:pt x="14500" y="0"/>
                </a:moveTo>
                <a:lnTo>
                  <a:pt x="0" y="19594"/>
                </a:lnTo>
                <a:lnTo>
                  <a:pt x="3527" y="55647"/>
                </a:lnTo>
                <a:lnTo>
                  <a:pt x="51729" y="55647"/>
                </a:lnTo>
                <a:lnTo>
                  <a:pt x="49377" y="25864"/>
                </a:lnTo>
                <a:lnTo>
                  <a:pt x="40364" y="21161"/>
                </a:lnTo>
                <a:lnTo>
                  <a:pt x="48202" y="5878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Google Shape;194;p25"/>
          <p:cNvSpPr/>
          <p:nvPr/>
        </p:nvSpPr>
        <p:spPr>
          <a:xfrm>
            <a:off x="4077575" y="3736625"/>
            <a:ext cx="950325" cy="1028700"/>
          </a:xfrm>
          <a:custGeom>
            <a:rect b="b" l="l" r="r" t="t"/>
            <a:pathLst>
              <a:path extrusionOk="0" h="41148" w="38013">
                <a:moveTo>
                  <a:pt x="24689" y="0"/>
                </a:moveTo>
                <a:lnTo>
                  <a:pt x="0" y="15284"/>
                </a:lnTo>
                <a:lnTo>
                  <a:pt x="1175" y="41148"/>
                </a:lnTo>
                <a:lnTo>
                  <a:pt x="38013" y="28216"/>
                </a:lnTo>
                <a:lnTo>
                  <a:pt x="37621" y="6662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Google Shape;195;p25"/>
          <p:cNvSpPr/>
          <p:nvPr/>
        </p:nvSpPr>
        <p:spPr>
          <a:xfrm>
            <a:off x="6644425" y="1003225"/>
            <a:ext cx="2077000" cy="1097275"/>
          </a:xfrm>
          <a:custGeom>
            <a:rect b="b" l="l" r="r" t="t"/>
            <a:pathLst>
              <a:path extrusionOk="0" h="43891" w="83080">
                <a:moveTo>
                  <a:pt x="9405" y="0"/>
                </a:moveTo>
                <a:lnTo>
                  <a:pt x="0" y="27432"/>
                </a:lnTo>
                <a:lnTo>
                  <a:pt x="14892" y="43108"/>
                </a:lnTo>
                <a:lnTo>
                  <a:pt x="66229" y="43891"/>
                </a:lnTo>
                <a:lnTo>
                  <a:pt x="83080" y="23513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Google Shape;196;p25"/>
          <p:cNvSpPr/>
          <p:nvPr/>
        </p:nvSpPr>
        <p:spPr>
          <a:xfrm>
            <a:off x="7095100" y="3334950"/>
            <a:ext cx="1567525" cy="1489175"/>
          </a:xfrm>
          <a:custGeom>
            <a:rect b="b" l="l" r="r" t="t"/>
            <a:pathLst>
              <a:path extrusionOk="0" h="59567" w="62701">
                <a:moveTo>
                  <a:pt x="11756" y="392"/>
                </a:moveTo>
                <a:lnTo>
                  <a:pt x="0" y="9013"/>
                </a:lnTo>
                <a:lnTo>
                  <a:pt x="3918" y="24689"/>
                </a:lnTo>
                <a:lnTo>
                  <a:pt x="37621" y="38405"/>
                </a:lnTo>
                <a:lnTo>
                  <a:pt x="35269" y="59567"/>
                </a:lnTo>
                <a:lnTo>
                  <a:pt x="57607" y="47810"/>
                </a:lnTo>
                <a:lnTo>
                  <a:pt x="62701" y="11756"/>
                </a:lnTo>
                <a:lnTo>
                  <a:pt x="56823" y="0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and Research Summary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Current Players and Capabilities: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Talon.io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DJI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Qii.ai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Common themes: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Need for improved detection of subtle issues (improved image processing)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Improved</a:t>
            </a:r>
            <a:r>
              <a:rPr lang="en" sz="1300"/>
              <a:t> automation capabilities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Consideration of other building health factors that might not be detected using drone acquired data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Dev Environment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Google’s CloudVision AI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Microsoft Azure AI Vision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Amazon Rekognition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PyTorch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OpenCV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 Environment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Slack for collaboration and communication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Google Drive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Drones Integration (pending time and feasibility)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Goals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Sprint 2: Get familiar with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Image processing tools and experimenting with various APIs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Drone hardware and software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Sprint 3: Work on the capability that can detect cracks, erosion, and other potential issues that would be concerning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Sprint 4: Learn how to design interface of the application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Sprint 5: Package image processing code with interface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4185225" y="1962150"/>
            <a:ext cx="773694" cy="12191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Enable </a:t>
            </a:r>
            <a:r>
              <a:rPr lang="en" sz="1600"/>
              <a:t>the Architecture, Engineering, and Construction (AEC) industry to </a:t>
            </a:r>
            <a:r>
              <a:rPr lang="en" sz="1600"/>
              <a:t>safely</a:t>
            </a:r>
            <a:r>
              <a:rPr lang="en" sz="1600"/>
              <a:t> and efficiently inspect structures to detect and characterize potential anomalies that require attention.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headed?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Inspections of the future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</a:t>
            </a:r>
            <a:r>
              <a:rPr lang="en"/>
              <a:t>are we now?</a:t>
            </a:r>
            <a:endParaRPr/>
          </a:p>
        </p:txBody>
      </p:sp>
      <p:pic>
        <p:nvPicPr>
          <p:cNvPr descr="Image of drone being used for construction inspections from aeromotus.com"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1300"/>
            <a:ext cx="3356319" cy="2238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0" y="4389300"/>
            <a:ext cx="215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aeromotus.com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319" y="2471300"/>
            <a:ext cx="3356319" cy="2238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3318775" y="4389300"/>
            <a:ext cx="307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roboticsbusinessreview.com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725" y="551742"/>
            <a:ext cx="4572000" cy="184550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505725" y="2083950"/>
            <a:ext cx="177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scopito.com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5750" y="3142900"/>
            <a:ext cx="3008250" cy="15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788700" y="4389300"/>
            <a:ext cx="235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qlddrones.com.au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pic>
        <p:nvPicPr>
          <p:cNvPr descr="Construction data strategy, technology leaders share predictions on upskilling workforce"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300" y="1853850"/>
            <a:ext cx="3979800" cy="2238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4909300" y="3738500"/>
            <a:ext cx="202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autodesk.com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00" y="1853850"/>
            <a:ext cx="3979800" cy="22386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254900" y="3738500"/>
            <a:ext cx="192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techradar.com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198950" y="2563075"/>
            <a:ext cx="746100" cy="8202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593950" y="4092500"/>
            <a:ext cx="1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Hardware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248350" y="4092500"/>
            <a:ext cx="1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Software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792175" y="1698500"/>
            <a:ext cx="4221000" cy="2794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Architects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Construction Workers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Structural Engineers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 (Homeowner, Commercial, Government)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Regulatory Entities (Local, State, Federal)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 Architect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want to review an ongoing or final project to track its progress and determine if it meets the original design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want the ability to capture data of existing buildings to use as inspiration and note issues that were not considered during the drafting and planning phase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want the ability to generate 3D models of projects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want a tool that flags concerning </a:t>
            </a:r>
            <a:r>
              <a:rPr lang="en" sz="1400"/>
              <a:t>anomalies</a:t>
            </a:r>
            <a:r>
              <a:rPr lang="en" sz="1400"/>
              <a:t> in buildings, such as cracks, erosion, water damage</a:t>
            </a:r>
            <a:endParaRPr sz="1400"/>
          </a:p>
        </p:txBody>
      </p:sp>
      <p:sp>
        <p:nvSpPr>
          <p:cNvPr id="138" name="Google Shape;138;p19"/>
          <p:cNvSpPr/>
          <p:nvPr/>
        </p:nvSpPr>
        <p:spPr>
          <a:xfrm>
            <a:off x="876225" y="3409350"/>
            <a:ext cx="7003800" cy="5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 Construction Worker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want the ability to remotely monitor all aspects construction progress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need to quickly analyze project details and track/monitor any issues that need to be addressed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need a capability that can provide </a:t>
            </a:r>
            <a:r>
              <a:rPr lang="en" sz="1400"/>
              <a:t>insight of hard to reach or hazardous project locations (e.g. roof, tower, etc.)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need a capability that can detect materials and components</a:t>
            </a:r>
            <a:endParaRPr sz="1400"/>
          </a:p>
        </p:txBody>
      </p:sp>
      <p:sp>
        <p:nvSpPr>
          <p:cNvPr id="145" name="Google Shape;145;p20"/>
          <p:cNvSpPr/>
          <p:nvPr/>
        </p:nvSpPr>
        <p:spPr>
          <a:xfrm>
            <a:off x="874650" y="2433975"/>
            <a:ext cx="7023600" cy="45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 Structural Engineers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need a capability to </a:t>
            </a:r>
            <a:r>
              <a:rPr lang="en" sz="1400"/>
              <a:t>assist me in inspecting hard to reach locations of a construction site or building to assess integrity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need to collect lots of data and a tool to quickly analyze the data and highlight areas of high risk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need a tool to provide probability measurements based on data analytics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need a capability that can assess material and other details automatically</a:t>
            </a:r>
            <a:endParaRPr sz="1400"/>
          </a:p>
        </p:txBody>
      </p:sp>
      <p:sp>
        <p:nvSpPr>
          <p:cNvPr id="152" name="Google Shape;152;p21"/>
          <p:cNvSpPr/>
          <p:nvPr/>
        </p:nvSpPr>
        <p:spPr>
          <a:xfrm>
            <a:off x="896725" y="2643800"/>
            <a:ext cx="7178400" cy="5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