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73" r:id="rId4"/>
    <p:sldId id="274" r:id="rId5"/>
    <p:sldId id="258" r:id="rId6"/>
    <p:sldId id="259" r:id="rId7"/>
    <p:sldId id="260" r:id="rId8"/>
    <p:sldId id="276" r:id="rId9"/>
    <p:sldId id="277" r:id="rId10"/>
    <p:sldId id="272" r:id="rId11"/>
  </p:sldIdLst>
  <p:sldSz cx="9144000" cy="5143500" type="screen16x9"/>
  <p:notesSz cx="6858000" cy="9144000"/>
  <p:embeddedFontLst>
    <p:embeddedFont>
      <p:font typeface="Lato" panose="020F0502020204030203" pitchFamily="34" charset="0"/>
      <p:regular r:id="rId13"/>
      <p:bold r:id="rId14"/>
    </p:embeddedFont>
    <p:embeddedFont>
      <p:font typeface="Raleway" pitchFamily="2"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1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310" y="43"/>
      </p:cViewPr>
      <p:guideLst>
        <p:guide orient="horz" pos="161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Stiegler" userId="bef18f18466d9acf" providerId="LiveId" clId="{D9533BC6-9C0C-4C08-8E03-1585E4A009A9}"/>
    <pc:docChg chg="custSel modSld">
      <pc:chgData name="James Stiegler" userId="bef18f18466d9acf" providerId="LiveId" clId="{D9533BC6-9C0C-4C08-8E03-1585E4A009A9}" dt="2023-10-25T01:05:40.005" v="15" actId="2"/>
      <pc:docMkLst>
        <pc:docMk/>
      </pc:docMkLst>
      <pc:sldChg chg="modSp mod">
        <pc:chgData name="James Stiegler" userId="bef18f18466d9acf" providerId="LiveId" clId="{D9533BC6-9C0C-4C08-8E03-1585E4A009A9}" dt="2023-10-25T01:05:40.005" v="15" actId="2"/>
        <pc:sldMkLst>
          <pc:docMk/>
          <pc:sldMk cId="0" sldId="256"/>
        </pc:sldMkLst>
        <pc:spChg chg="mod">
          <ac:chgData name="James Stiegler" userId="bef18f18466d9acf" providerId="LiveId" clId="{D9533BC6-9C0C-4C08-8E03-1585E4A009A9}" dt="2023-10-25T01:05:40.005" v="15" actId="2"/>
          <ac:spMkLst>
            <pc:docMk/>
            <pc:sldMk cId="0" sldId="256"/>
            <ac:spMk id="87" creationId="{00000000-0000-0000-0000-000000000000}"/>
          </ac:spMkLst>
        </pc:spChg>
      </pc:sldChg>
      <pc:sldChg chg="modSp mod">
        <pc:chgData name="James Stiegler" userId="bef18f18466d9acf" providerId="LiveId" clId="{D9533BC6-9C0C-4C08-8E03-1585E4A009A9}" dt="2023-10-25T01:05:21.199" v="2" actId="313"/>
        <pc:sldMkLst>
          <pc:docMk/>
          <pc:sldMk cId="0" sldId="276"/>
        </pc:sldMkLst>
        <pc:spChg chg="mod">
          <ac:chgData name="James Stiegler" userId="bef18f18466d9acf" providerId="LiveId" clId="{D9533BC6-9C0C-4C08-8E03-1585E4A009A9}" dt="2023-10-25T01:05:21.199" v="2" actId="313"/>
          <ac:spMkLst>
            <pc:docMk/>
            <pc:sldMk cId="0" sldId="276"/>
            <ac:spMk id="214" creationId="{00000000-0000-0000-0000-000000000000}"/>
          </ac:spMkLst>
        </pc:spChg>
      </pc:sldChg>
      <pc:sldChg chg="modSp mod">
        <pc:chgData name="James Stiegler" userId="bef18f18466d9acf" providerId="LiveId" clId="{D9533BC6-9C0C-4C08-8E03-1585E4A009A9}" dt="2023-10-25T01:05:32.328" v="12" actId="20577"/>
        <pc:sldMkLst>
          <pc:docMk/>
          <pc:sldMk cId="0" sldId="277"/>
        </pc:sldMkLst>
        <pc:spChg chg="mod">
          <ac:chgData name="James Stiegler" userId="bef18f18466d9acf" providerId="LiveId" clId="{D9533BC6-9C0C-4C08-8E03-1585E4A009A9}" dt="2023-10-25T01:05:32.328" v="12" actId="20577"/>
          <ac:spMkLst>
            <pc:docMk/>
            <pc:sldMk cId="0" sldId="277"/>
            <ac:spMk id="21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86865a2db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86865a2db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84e6836404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84e683640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85c96cfe6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85c96cfe6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85c96cfe6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85c96cfe6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84e6836404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84e683640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84e6836404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84e683640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Drones are being used in:</a:t>
            </a:r>
          </a:p>
          <a:p>
            <a:pPr marL="457200" lvl="0" indent="-298450" algn="l" rtl="0">
              <a:spcBef>
                <a:spcPts val="0"/>
              </a:spcBef>
              <a:spcAft>
                <a:spcPts val="0"/>
              </a:spcAft>
              <a:buSzPts val="1100"/>
              <a:buChar char="●"/>
            </a:pPr>
            <a:r>
              <a:rPr lang="en-GB" dirty="0"/>
              <a:t>Roof inspections</a:t>
            </a:r>
          </a:p>
          <a:p>
            <a:pPr marL="457200" lvl="0" indent="-298450" algn="l" rtl="0">
              <a:spcBef>
                <a:spcPts val="0"/>
              </a:spcBef>
              <a:spcAft>
                <a:spcPts val="0"/>
              </a:spcAft>
              <a:buSzPts val="1100"/>
              <a:buChar char="●"/>
            </a:pPr>
            <a:r>
              <a:rPr lang="en-GB" dirty="0"/>
              <a:t>Construction</a:t>
            </a:r>
          </a:p>
          <a:p>
            <a:pPr marL="457200" lvl="0" indent="-298450" algn="l" rtl="0">
              <a:spcBef>
                <a:spcPts val="0"/>
              </a:spcBef>
              <a:spcAft>
                <a:spcPts val="0"/>
              </a:spcAft>
              <a:buSzPts val="1100"/>
              <a:buChar char="●"/>
            </a:pPr>
            <a:r>
              <a:rPr lang="en-GB" dirty="0"/>
              <a:t>Tower, power lines, cellular inspections</a:t>
            </a:r>
          </a:p>
          <a:p>
            <a:pPr marL="457200" lvl="0" indent="-298450" algn="l" rtl="0">
              <a:spcBef>
                <a:spcPts val="0"/>
              </a:spcBef>
              <a:spcAft>
                <a:spcPts val="0"/>
              </a:spcAft>
              <a:buSzPts val="1100"/>
              <a:buChar char="●"/>
            </a:pPr>
            <a:r>
              <a:rPr lang="en-GB" dirty="0"/>
              <a:t>Solar panel inspections</a:t>
            </a:r>
          </a:p>
          <a:p>
            <a:pPr marL="457200" lvl="0" indent="-298450" algn="l" rtl="0">
              <a:spcBef>
                <a:spcPts val="0"/>
              </a:spcBef>
              <a:spcAft>
                <a:spcPts val="0"/>
              </a:spcAft>
              <a:buSzPts val="1100"/>
              <a:buChar char="●"/>
            </a:pPr>
            <a:r>
              <a:rPr lang="en-GB" dirty="0"/>
              <a:t>And other fields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84e6836404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84e6836404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Larger term project would include integrating the capability onto drones and automating drone collection of projects, but for the time being, our team will focus on the software application, using ML and object identification, as well as a UI to assist with reviewing the results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84e683640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84e683640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85c96cfe6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85c96cfe6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Drone Building Inspections</a:t>
            </a: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SzPts val="440"/>
              <a:buNone/>
            </a:pPr>
            <a:r>
              <a:rPr lang="en-GB" sz="1840" dirty="0"/>
              <a:t>Yinshuo Feng, Luying Ruan, Jim Stiegler, Hua Tong</a:t>
            </a:r>
            <a:endParaRPr sz="1840" dirty="0"/>
          </a:p>
          <a:p>
            <a:pPr marL="0" lvl="0" indent="0" algn="l" rtl="0">
              <a:lnSpc>
                <a:spcPct val="90000"/>
              </a:lnSpc>
              <a:spcBef>
                <a:spcPts val="0"/>
              </a:spcBef>
              <a:spcAft>
                <a:spcPts val="0"/>
              </a:spcAft>
              <a:buSzPts val="440"/>
              <a:buNone/>
            </a:pPr>
            <a:r>
              <a:rPr lang="en-GB" sz="1840" dirty="0"/>
              <a:t>EC 601 A2</a:t>
            </a:r>
            <a:endParaRPr sz="184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Questions?</a:t>
            </a:r>
          </a:p>
        </p:txBody>
      </p:sp>
      <p:sp>
        <p:nvSpPr>
          <p:cNvPr id="220" name="Google Shape;220;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
        <p:nvSpPr>
          <p:cNvPr id="221" name="Google Shape;221;p29"/>
          <p:cNvSpPr/>
          <p:nvPr/>
        </p:nvSpPr>
        <p:spPr>
          <a:xfrm>
            <a:off x="4185225" y="1962150"/>
            <a:ext cx="773694" cy="1219154"/>
          </a:xfrm>
          <a:prstGeom prst="rect">
            <a:avLst/>
          </a:prstGeom>
        </p:spPr>
        <p:txBody>
          <a:bodyPr>
            <a:prstTxWarp prst="textPlain">
              <a:avLst/>
            </a:prstTxWarp>
          </a:bodyPr>
          <a:lstStyle/>
          <a:p>
            <a:pPr lvl="0" algn="ctr"/>
            <a:r>
              <a:rPr b="0" i="0" dirty="0">
                <a:ln w="9525" cap="flat" cmpd="sng">
                  <a:solidFill>
                    <a:schemeClr val="dk2"/>
                  </a:solidFill>
                  <a:prstDash val="solid"/>
                  <a:round/>
                  <a:headEnd type="none" w="sm" len="sm"/>
                  <a:tailEnd type="none" w="sm" len="sm"/>
                </a:ln>
                <a:solidFill>
                  <a:srgbClr val="000000"/>
                </a:solidFill>
                <a:latin typeface="Arial" panose="020B0604020202020204"/>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Mission</a:t>
            </a: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t>Enable the Architecture, Engineering, and Construction (AEC) industry to safely and efficiently inspect structures to detect and characterize potential anomalies that require attention.</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Sprint </a:t>
            </a:r>
            <a:r>
              <a:rPr lang="en-US" altLang="en-GB" dirty="0"/>
              <a:t>2 </a:t>
            </a:r>
            <a:r>
              <a:rPr lang="en-GB" dirty="0"/>
              <a:t>Goals</a:t>
            </a:r>
          </a:p>
        </p:txBody>
      </p:sp>
      <p:sp>
        <p:nvSpPr>
          <p:cNvPr id="214" name="Google Shape;214;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133350" lvl="0" indent="0" algn="l" rtl="0">
              <a:spcBef>
                <a:spcPts val="0"/>
              </a:spcBef>
              <a:spcAft>
                <a:spcPts val="0"/>
              </a:spcAft>
              <a:buSzPts val="1500"/>
              <a:buNone/>
            </a:pPr>
            <a:r>
              <a:rPr lang="en-GB" sz="1600" dirty="0"/>
              <a:t>Get familiar with </a:t>
            </a:r>
            <a:endParaRPr sz="1600" dirty="0"/>
          </a:p>
          <a:p>
            <a:pPr marL="914400" lvl="1" indent="-311150" algn="l" rtl="0">
              <a:spcBef>
                <a:spcPts val="0"/>
              </a:spcBef>
              <a:spcAft>
                <a:spcPts val="0"/>
              </a:spcAft>
              <a:buSzPts val="1300"/>
              <a:buAutoNum type="alphaLcPeriod"/>
            </a:pPr>
            <a:r>
              <a:rPr lang="en-GB" sz="1400" dirty="0"/>
              <a:t>Image processing tools and experimenting with various APIs</a:t>
            </a:r>
            <a:endParaRPr sz="1400" dirty="0"/>
          </a:p>
          <a:p>
            <a:pPr marL="914400" lvl="1" indent="-311150" algn="l" rtl="0">
              <a:spcBef>
                <a:spcPts val="0"/>
              </a:spcBef>
              <a:spcAft>
                <a:spcPts val="0"/>
              </a:spcAft>
              <a:buSzPts val="1300"/>
              <a:buAutoNum type="alphaLcPeriod"/>
            </a:pPr>
            <a:r>
              <a:rPr lang="en-GB" sz="1400" dirty="0"/>
              <a:t>Drone hardware and software</a:t>
            </a:r>
          </a:p>
          <a:p>
            <a:pPr marL="914400" lvl="1" indent="-311150" algn="l" rtl="0">
              <a:spcBef>
                <a:spcPts val="0"/>
              </a:spcBef>
              <a:spcAft>
                <a:spcPts val="0"/>
              </a:spcAft>
              <a:buSzPts val="1300"/>
              <a:buAutoNum type="alphaLcPeriod"/>
            </a:pPr>
            <a:r>
              <a:rPr lang="en-US" sz="1400" dirty="0"/>
              <a:t>Work on</a:t>
            </a:r>
            <a:r>
              <a:rPr lang="en-GB" sz="1400" dirty="0">
                <a:sym typeface="+mn-ea"/>
              </a:rPr>
              <a:t> the capability that can detect cracks, erosion, and other potential issues that would be concerning</a:t>
            </a:r>
            <a:endParaRPr sz="1400" dirty="0"/>
          </a:p>
          <a:p>
            <a:pPr marL="133350" lvl="0" indent="0" algn="l" rtl="0">
              <a:spcBef>
                <a:spcPts val="0"/>
              </a:spcBef>
              <a:spcAft>
                <a:spcPts val="0"/>
              </a:spcAft>
              <a:buSzPts val="1500"/>
              <a:buNone/>
            </a:pP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en-GB" dirty="0"/>
              <a:t>Image Recognition</a:t>
            </a:r>
          </a:p>
        </p:txBody>
      </p:sp>
      <p:sp>
        <p:nvSpPr>
          <p:cNvPr id="214" name="Google Shape;214;p28"/>
          <p:cNvSpPr txBox="1">
            <a:spLocks noGrp="1"/>
          </p:cNvSpPr>
          <p:nvPr>
            <p:ph type="body" idx="1"/>
          </p:nvPr>
        </p:nvSpPr>
        <p:spPr>
          <a:xfrm>
            <a:off x="729615" y="1804670"/>
            <a:ext cx="7688580" cy="2673985"/>
          </a:xfrm>
          <a:prstGeom prst="rect">
            <a:avLst/>
          </a:prstGeom>
        </p:spPr>
        <p:txBody>
          <a:bodyPr spcFirstLastPara="1" wrap="square" lIns="91425" tIns="91425" rIns="91425" bIns="91425" anchor="t" anchorCtr="0">
            <a:normAutofit/>
          </a:bodyPr>
          <a:lstStyle/>
          <a:p>
            <a:pPr marL="133350" lvl="0" indent="0" algn="l" rtl="0">
              <a:spcBef>
                <a:spcPts val="0"/>
              </a:spcBef>
              <a:spcAft>
                <a:spcPts val="0"/>
              </a:spcAft>
              <a:buSzPts val="1500"/>
              <a:buNone/>
            </a:pPr>
            <a:r>
              <a:rPr sz="1800" dirty="0"/>
              <a:t>The image recognition process is divided into two parts: </a:t>
            </a:r>
            <a:r>
              <a:rPr sz="1800" b="1" dirty="0"/>
              <a:t>image processing </a:t>
            </a:r>
            <a:r>
              <a:rPr sz="1800" dirty="0"/>
              <a:t>and </a:t>
            </a:r>
            <a:r>
              <a:rPr sz="1800" b="1" dirty="0"/>
              <a:t>image recognition</a:t>
            </a:r>
            <a:r>
              <a:rPr sz="1800" dirty="0"/>
              <a:t>.</a:t>
            </a:r>
          </a:p>
          <a:p>
            <a:pPr marL="133350" lvl="0" indent="0" algn="l" rtl="0">
              <a:spcBef>
                <a:spcPts val="0"/>
              </a:spcBef>
              <a:spcAft>
                <a:spcPts val="0"/>
              </a:spcAft>
              <a:buSzPts val="1500"/>
              <a:buNone/>
            </a:pPr>
            <a:endParaRPr sz="1800" dirty="0"/>
          </a:p>
        </p:txBody>
      </p:sp>
      <p:pic>
        <p:nvPicPr>
          <p:cNvPr id="2" name="Picture 1"/>
          <p:cNvPicPr>
            <a:picLocks noChangeAspect="1"/>
          </p:cNvPicPr>
          <p:nvPr/>
        </p:nvPicPr>
        <p:blipFill>
          <a:blip r:embed="rId3"/>
          <a:stretch>
            <a:fillRect/>
          </a:stretch>
        </p:blipFill>
        <p:spPr>
          <a:xfrm>
            <a:off x="116205" y="2517140"/>
            <a:ext cx="8908415" cy="2501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en-GB" dirty="0"/>
              <a:t>Edge Detection</a:t>
            </a:r>
          </a:p>
        </p:txBody>
      </p:sp>
      <p:sp>
        <p:nvSpPr>
          <p:cNvPr id="214" name="Google Shape;214;p28"/>
          <p:cNvSpPr txBox="1">
            <a:spLocks noGrp="1"/>
          </p:cNvSpPr>
          <p:nvPr>
            <p:ph type="body" idx="1"/>
          </p:nvPr>
        </p:nvSpPr>
        <p:spPr>
          <a:xfrm>
            <a:off x="729615" y="1853565"/>
            <a:ext cx="7688580" cy="2673985"/>
          </a:xfrm>
          <a:prstGeom prst="rect">
            <a:avLst/>
          </a:prstGeom>
        </p:spPr>
        <p:txBody>
          <a:bodyPr spcFirstLastPara="1" wrap="square" lIns="91425" tIns="91425" rIns="91425" bIns="91425" anchor="t" anchorCtr="0">
            <a:normAutofit/>
          </a:bodyPr>
          <a:lstStyle/>
          <a:p>
            <a:pPr marL="133350" lvl="0" indent="0" algn="l" rtl="0">
              <a:spcBef>
                <a:spcPts val="0"/>
              </a:spcBef>
              <a:spcAft>
                <a:spcPts val="0"/>
              </a:spcAft>
              <a:buSzPts val="1500"/>
              <a:buNone/>
            </a:pPr>
            <a:r>
              <a:rPr lang="en-US" sz="1800" dirty="0"/>
              <a:t>The purpose of  edge detection is to detect and identify a collection of pixels with drastic brightness changes in the image.  Edge detection greatly</a:t>
            </a:r>
            <a:r>
              <a:rPr lang="en-US" sz="1800" b="1" dirty="0"/>
              <a:t> reduces</a:t>
            </a:r>
            <a:r>
              <a:rPr lang="en-US" sz="1800" dirty="0"/>
              <a:t> the amount of data in the source image, eliminates information irrelevant to the target, and</a:t>
            </a:r>
            <a:r>
              <a:rPr lang="en-US" sz="1800" b="1" dirty="0"/>
              <a:t> retains important structural attributes of the image</a:t>
            </a:r>
            <a:r>
              <a:rPr lang="en-US" sz="18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Where are we now?</a:t>
            </a:r>
          </a:p>
        </p:txBody>
      </p:sp>
      <p:sp>
        <p:nvSpPr>
          <p:cNvPr id="106" name="Google Shape;106;p16"/>
          <p:cNvSpPr txBox="1"/>
          <p:nvPr/>
        </p:nvSpPr>
        <p:spPr>
          <a:xfrm>
            <a:off x="0" y="4389300"/>
            <a:ext cx="2155500" cy="354000"/>
          </a:xfrm>
          <a:prstGeom prst="rect">
            <a:avLst/>
          </a:prstGeom>
          <a:noFill/>
          <a:ln>
            <a:noFill/>
          </a:ln>
        </p:spPr>
        <p:txBody>
          <a:bodyPr spcFirstLastPara="1" wrap="square" lIns="91425" tIns="91425" rIns="91425" bIns="91425" anchor="t" anchorCtr="0">
            <a:spAutoFit/>
          </a:bodyPr>
          <a:lstStyle/>
          <a:p>
            <a:pPr marL="0" indent="0">
              <a:buNone/>
            </a:pPr>
            <a:r>
              <a:rPr lang="en-GB" sz="1100" dirty="0">
                <a:solidFill>
                  <a:schemeClr val="lt1"/>
                </a:solidFill>
                <a:latin typeface="Lato" panose="020F0502020204030203"/>
                <a:ea typeface="Lato" panose="020F0502020204030203"/>
                <a:cs typeface="Lato" panose="020F0502020204030203"/>
                <a:sym typeface="Lato" panose="020F0502020204030203"/>
              </a:rPr>
              <a:t>Credit: aeromotus.com</a:t>
            </a:r>
            <a:endParaRPr sz="1100" dirty="0">
              <a:solidFill>
                <a:schemeClr val="lt1"/>
              </a:solidFill>
              <a:latin typeface="Lato" panose="020F0502020204030203"/>
              <a:ea typeface="Lato" panose="020F0502020204030203"/>
              <a:cs typeface="Lato" panose="020F0502020204030203"/>
              <a:sym typeface="Lato" panose="020F0502020204030203"/>
            </a:endParaRPr>
          </a:p>
        </p:txBody>
      </p:sp>
      <p:sp>
        <p:nvSpPr>
          <p:cNvPr id="108" name="Google Shape;108;p16"/>
          <p:cNvSpPr txBox="1"/>
          <p:nvPr/>
        </p:nvSpPr>
        <p:spPr>
          <a:xfrm>
            <a:off x="3318775" y="4389300"/>
            <a:ext cx="3079500" cy="354000"/>
          </a:xfrm>
          <a:prstGeom prst="rect">
            <a:avLst/>
          </a:prstGeom>
          <a:noFill/>
          <a:ln>
            <a:noFill/>
          </a:ln>
        </p:spPr>
        <p:txBody>
          <a:bodyPr spcFirstLastPara="1" wrap="square" lIns="91425" tIns="91425" rIns="91425" bIns="91425" anchor="t" anchorCtr="0">
            <a:spAutoFit/>
          </a:bodyPr>
          <a:lstStyle/>
          <a:p>
            <a:pPr marL="0" indent="0">
              <a:buNone/>
            </a:pPr>
            <a:r>
              <a:rPr lang="en-GB" sz="1100" dirty="0">
                <a:solidFill>
                  <a:schemeClr val="lt1"/>
                </a:solidFill>
                <a:latin typeface="Lato" panose="020F0502020204030203"/>
                <a:ea typeface="Lato" panose="020F0502020204030203"/>
                <a:cs typeface="Lato" panose="020F0502020204030203"/>
                <a:sym typeface="Lato" panose="020F0502020204030203"/>
              </a:rPr>
              <a:t>Credit: roboticsbusinessreview.com</a:t>
            </a:r>
            <a:endParaRPr sz="1100" dirty="0">
              <a:solidFill>
                <a:schemeClr val="lt1"/>
              </a:solidFill>
              <a:latin typeface="Lato" panose="020F0502020204030203"/>
              <a:ea typeface="Lato" panose="020F0502020204030203"/>
              <a:cs typeface="Lato" panose="020F0502020204030203"/>
              <a:sym typeface="Lato" panose="020F0502020204030203"/>
            </a:endParaRPr>
          </a:p>
        </p:txBody>
      </p:sp>
      <p:sp>
        <p:nvSpPr>
          <p:cNvPr id="110" name="Google Shape;110;p16"/>
          <p:cNvSpPr txBox="1"/>
          <p:nvPr/>
        </p:nvSpPr>
        <p:spPr>
          <a:xfrm>
            <a:off x="4505725" y="2083950"/>
            <a:ext cx="1778400" cy="354000"/>
          </a:xfrm>
          <a:prstGeom prst="rect">
            <a:avLst/>
          </a:prstGeom>
          <a:noFill/>
          <a:ln>
            <a:noFill/>
          </a:ln>
        </p:spPr>
        <p:txBody>
          <a:bodyPr spcFirstLastPara="1" wrap="square" lIns="91425" tIns="91425" rIns="91425" bIns="91425" anchor="t" anchorCtr="0">
            <a:spAutoFit/>
          </a:bodyPr>
          <a:lstStyle/>
          <a:p>
            <a:pPr marL="0" indent="0">
              <a:buNone/>
            </a:pPr>
            <a:r>
              <a:rPr lang="en-GB" sz="1100" dirty="0">
                <a:solidFill>
                  <a:schemeClr val="lt1"/>
                </a:solidFill>
                <a:latin typeface="Lato" panose="020F0502020204030203"/>
                <a:ea typeface="Lato" panose="020F0502020204030203"/>
                <a:cs typeface="Lato" panose="020F0502020204030203"/>
                <a:sym typeface="Lato" panose="020F0502020204030203"/>
              </a:rPr>
              <a:t>Credit: scopito.com</a:t>
            </a:r>
            <a:endParaRPr sz="1100" dirty="0">
              <a:solidFill>
                <a:schemeClr val="lt1"/>
              </a:solidFill>
              <a:latin typeface="Lato" panose="020F0502020204030203"/>
              <a:ea typeface="Lato" panose="020F0502020204030203"/>
              <a:cs typeface="Lato" panose="020F0502020204030203"/>
              <a:sym typeface="Lato" panose="020F0502020204030203"/>
            </a:endParaRPr>
          </a:p>
        </p:txBody>
      </p:sp>
      <p:sp>
        <p:nvSpPr>
          <p:cNvPr id="112" name="Google Shape;112;p16"/>
          <p:cNvSpPr txBox="1"/>
          <p:nvPr/>
        </p:nvSpPr>
        <p:spPr>
          <a:xfrm>
            <a:off x="6788700" y="4389300"/>
            <a:ext cx="2355300" cy="354000"/>
          </a:xfrm>
          <a:prstGeom prst="rect">
            <a:avLst/>
          </a:prstGeom>
          <a:noFill/>
          <a:ln>
            <a:noFill/>
          </a:ln>
        </p:spPr>
        <p:txBody>
          <a:bodyPr spcFirstLastPara="1" wrap="square" lIns="91425" tIns="91425" rIns="91425" bIns="91425" anchor="t" anchorCtr="0">
            <a:spAutoFit/>
          </a:bodyPr>
          <a:lstStyle/>
          <a:p>
            <a:pPr marL="0" indent="0" algn="r">
              <a:buNone/>
            </a:pPr>
            <a:r>
              <a:rPr lang="en-GB" sz="1100" dirty="0">
                <a:solidFill>
                  <a:schemeClr val="lt1"/>
                </a:solidFill>
                <a:latin typeface="Lato" panose="020F0502020204030203"/>
                <a:ea typeface="Lato" panose="020F0502020204030203"/>
                <a:cs typeface="Lato" panose="020F0502020204030203"/>
                <a:sym typeface="Lato" panose="020F0502020204030203"/>
              </a:rPr>
              <a:t>Credit: qlddrones.com.au</a:t>
            </a:r>
            <a:endParaRPr sz="1100" dirty="0">
              <a:solidFill>
                <a:schemeClr val="lt1"/>
              </a:solidFill>
              <a:latin typeface="Lato" panose="020F0502020204030203"/>
              <a:ea typeface="Lato" panose="020F0502020204030203"/>
              <a:cs typeface="Lato" panose="020F0502020204030203"/>
              <a:sym typeface="Lato" panose="020F0502020204030203"/>
            </a:endParaRPr>
          </a:p>
        </p:txBody>
      </p:sp>
      <p:pic>
        <p:nvPicPr>
          <p:cNvPr id="100" name="Picture 99"/>
          <p:cNvPicPr/>
          <p:nvPr/>
        </p:nvPicPr>
        <p:blipFill>
          <a:blip r:embed="rId3"/>
          <a:srcRect l="4848" t="3618" r="33297" b="2379"/>
          <a:stretch>
            <a:fillRect/>
          </a:stretch>
        </p:blipFill>
        <p:spPr>
          <a:xfrm>
            <a:off x="3258185" y="2181225"/>
            <a:ext cx="2729230" cy="2588895"/>
          </a:xfrm>
          <a:prstGeom prst="rect">
            <a:avLst/>
          </a:prstGeom>
          <a:noFill/>
          <a:ln w="9525">
            <a:noFill/>
          </a:ln>
        </p:spPr>
      </p:pic>
      <p:pic>
        <p:nvPicPr>
          <p:cNvPr id="2" name="Picture 1"/>
          <p:cNvPicPr>
            <a:picLocks noChangeAspect="1"/>
          </p:cNvPicPr>
          <p:nvPr/>
        </p:nvPicPr>
        <p:blipFill>
          <a:blip r:embed="rId4"/>
          <a:stretch>
            <a:fillRect/>
          </a:stretch>
        </p:blipFill>
        <p:spPr>
          <a:xfrm>
            <a:off x="541020" y="2181860"/>
            <a:ext cx="2587625" cy="2587625"/>
          </a:xfrm>
          <a:prstGeom prst="rect">
            <a:avLst/>
          </a:prstGeom>
        </p:spPr>
      </p:pic>
      <p:pic>
        <p:nvPicPr>
          <p:cNvPr id="3" name="Picture 2" descr="00123"/>
          <p:cNvPicPr>
            <a:picLocks noChangeAspect="1"/>
          </p:cNvPicPr>
          <p:nvPr/>
        </p:nvPicPr>
        <p:blipFill>
          <a:blip r:embed="rId5"/>
          <a:stretch>
            <a:fillRect/>
          </a:stretch>
        </p:blipFill>
        <p:spPr>
          <a:xfrm>
            <a:off x="6116955" y="2181225"/>
            <a:ext cx="2566035" cy="25660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How?</a:t>
            </a:r>
          </a:p>
        </p:txBody>
      </p:sp>
      <p:pic>
        <p:nvPicPr>
          <p:cNvPr id="118" name="Google Shape;118;p17" descr="Construction data strategy, technology leaders share predictions on upskilling workforce"/>
          <p:cNvPicPr preferRelativeResize="0"/>
          <p:nvPr/>
        </p:nvPicPr>
        <p:blipFill>
          <a:blip r:embed="rId3"/>
          <a:stretch>
            <a:fillRect/>
          </a:stretch>
        </p:blipFill>
        <p:spPr>
          <a:xfrm>
            <a:off x="4909300" y="1853850"/>
            <a:ext cx="3979800" cy="2238638"/>
          </a:xfrm>
          <a:prstGeom prst="rect">
            <a:avLst/>
          </a:prstGeom>
          <a:noFill/>
          <a:ln>
            <a:noFill/>
          </a:ln>
        </p:spPr>
      </p:pic>
      <p:sp>
        <p:nvSpPr>
          <p:cNvPr id="119" name="Google Shape;119;p17"/>
          <p:cNvSpPr txBox="1"/>
          <p:nvPr/>
        </p:nvSpPr>
        <p:spPr>
          <a:xfrm>
            <a:off x="4909300" y="3738500"/>
            <a:ext cx="2021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dirty="0">
                <a:solidFill>
                  <a:schemeClr val="lt1"/>
                </a:solidFill>
                <a:latin typeface="Lato" panose="020F0502020204030203"/>
                <a:ea typeface="Lato" panose="020F0502020204030203"/>
                <a:cs typeface="Lato" panose="020F0502020204030203"/>
                <a:sym typeface="Lato" panose="020F0502020204030203"/>
              </a:rPr>
              <a:t>Credit: autodesk.com</a:t>
            </a:r>
            <a:endParaRPr sz="1100" dirty="0">
              <a:solidFill>
                <a:schemeClr val="lt1"/>
              </a:solidFill>
              <a:latin typeface="Lato" panose="020F0502020204030203"/>
              <a:ea typeface="Lato" panose="020F0502020204030203"/>
              <a:cs typeface="Lato" panose="020F0502020204030203"/>
              <a:sym typeface="Lato" panose="020F0502020204030203"/>
            </a:endParaRPr>
          </a:p>
        </p:txBody>
      </p:sp>
      <p:pic>
        <p:nvPicPr>
          <p:cNvPr id="120" name="Google Shape;120;p17"/>
          <p:cNvPicPr preferRelativeResize="0"/>
          <p:nvPr/>
        </p:nvPicPr>
        <p:blipFill>
          <a:blip r:embed="rId4"/>
          <a:stretch>
            <a:fillRect/>
          </a:stretch>
        </p:blipFill>
        <p:spPr>
          <a:xfrm>
            <a:off x="254900" y="1853850"/>
            <a:ext cx="3979800" cy="2238646"/>
          </a:xfrm>
          <a:prstGeom prst="rect">
            <a:avLst/>
          </a:prstGeom>
          <a:noFill/>
          <a:ln>
            <a:noFill/>
          </a:ln>
        </p:spPr>
      </p:pic>
      <p:sp>
        <p:nvSpPr>
          <p:cNvPr id="121" name="Google Shape;121;p17"/>
          <p:cNvSpPr txBox="1"/>
          <p:nvPr/>
        </p:nvSpPr>
        <p:spPr>
          <a:xfrm>
            <a:off x="254900" y="3738500"/>
            <a:ext cx="1921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dirty="0">
                <a:solidFill>
                  <a:schemeClr val="lt1"/>
                </a:solidFill>
                <a:latin typeface="Lato" panose="020F0502020204030203"/>
                <a:ea typeface="Lato" panose="020F0502020204030203"/>
                <a:cs typeface="Lato" panose="020F0502020204030203"/>
                <a:sym typeface="Lato" panose="020F0502020204030203"/>
              </a:rPr>
              <a:t>Credit: techradar.com</a:t>
            </a:r>
            <a:endParaRPr sz="1100" dirty="0">
              <a:solidFill>
                <a:schemeClr val="lt1"/>
              </a:solidFill>
              <a:latin typeface="Lato" panose="020F0502020204030203"/>
              <a:ea typeface="Lato" panose="020F0502020204030203"/>
              <a:cs typeface="Lato" panose="020F0502020204030203"/>
              <a:sym typeface="Lato" panose="020F0502020204030203"/>
            </a:endParaRPr>
          </a:p>
        </p:txBody>
      </p:sp>
      <p:sp>
        <p:nvSpPr>
          <p:cNvPr id="122" name="Google Shape;122;p17"/>
          <p:cNvSpPr/>
          <p:nvPr/>
        </p:nvSpPr>
        <p:spPr>
          <a:xfrm>
            <a:off x="4198950" y="2563075"/>
            <a:ext cx="746100" cy="820200"/>
          </a:xfrm>
          <a:prstGeom prst="mathPlus">
            <a:avLst>
              <a:gd name="adj1" fmla="val 23520"/>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17"/>
          <p:cNvSpPr txBox="1"/>
          <p:nvPr/>
        </p:nvSpPr>
        <p:spPr>
          <a:xfrm>
            <a:off x="1593950" y="4092500"/>
            <a:ext cx="130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dirty="0">
                <a:latin typeface="Lato" panose="020F0502020204030203"/>
                <a:ea typeface="Lato" panose="020F0502020204030203"/>
                <a:cs typeface="Lato" panose="020F0502020204030203"/>
                <a:sym typeface="Lato" panose="020F0502020204030203"/>
              </a:rPr>
              <a:t>Hardware</a:t>
            </a:r>
            <a:endParaRPr dirty="0">
              <a:latin typeface="Lato" panose="020F0502020204030203"/>
              <a:ea typeface="Lato" panose="020F0502020204030203"/>
              <a:cs typeface="Lato" panose="020F0502020204030203"/>
              <a:sym typeface="Lato" panose="020F0502020204030203"/>
            </a:endParaRPr>
          </a:p>
        </p:txBody>
      </p:sp>
      <p:sp>
        <p:nvSpPr>
          <p:cNvPr id="124" name="Google Shape;124;p17"/>
          <p:cNvSpPr txBox="1"/>
          <p:nvPr/>
        </p:nvSpPr>
        <p:spPr>
          <a:xfrm>
            <a:off x="6248350" y="4092500"/>
            <a:ext cx="130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dirty="0">
                <a:latin typeface="Lato" panose="020F0502020204030203"/>
                <a:ea typeface="Lato" panose="020F0502020204030203"/>
                <a:cs typeface="Lato" panose="020F0502020204030203"/>
                <a:sym typeface="Lato" panose="020F0502020204030203"/>
              </a:rPr>
              <a:t>Software</a:t>
            </a:r>
            <a:endParaRPr dirty="0">
              <a:latin typeface="Lato" panose="020F0502020204030203"/>
              <a:ea typeface="Lato" panose="020F0502020204030203"/>
              <a:cs typeface="Lato" panose="020F0502020204030203"/>
              <a:sym typeface="Lato" panose="020F0502020204030203"/>
            </a:endParaRPr>
          </a:p>
        </p:txBody>
      </p:sp>
      <p:sp>
        <p:nvSpPr>
          <p:cNvPr id="125" name="Google Shape;125;p17"/>
          <p:cNvSpPr/>
          <p:nvPr/>
        </p:nvSpPr>
        <p:spPr>
          <a:xfrm>
            <a:off x="4792175" y="1698500"/>
            <a:ext cx="4221000" cy="27942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1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en-GB" dirty="0"/>
              <a:t>For Datasets part:</a:t>
            </a:r>
          </a:p>
        </p:txBody>
      </p:sp>
      <p:sp>
        <p:nvSpPr>
          <p:cNvPr id="214" name="Google Shape;214;p28"/>
          <p:cNvSpPr txBox="1">
            <a:spLocks noGrp="1"/>
          </p:cNvSpPr>
          <p:nvPr>
            <p:ph type="body" idx="1"/>
          </p:nvPr>
        </p:nvSpPr>
        <p:spPr>
          <a:xfrm>
            <a:off x="729615" y="1853565"/>
            <a:ext cx="7992745" cy="2673985"/>
          </a:xfrm>
          <a:prstGeom prst="rect">
            <a:avLst/>
          </a:prstGeom>
        </p:spPr>
        <p:txBody>
          <a:bodyPr spcFirstLastPara="1" wrap="square" lIns="91425" tIns="91425" rIns="91425" bIns="91425" anchor="t" anchorCtr="0">
            <a:normAutofit/>
          </a:bodyPr>
          <a:lstStyle/>
          <a:p>
            <a:pPr marL="133350" lvl="0" indent="0" algn="l" rtl="0">
              <a:spcBef>
                <a:spcPts val="0"/>
              </a:spcBef>
              <a:spcAft>
                <a:spcPts val="0"/>
              </a:spcAft>
              <a:buSzPts val="1500"/>
              <a:buNone/>
            </a:pPr>
            <a:r>
              <a:rPr lang="en-US" sz="1800" dirty="0"/>
              <a:t>  </a:t>
            </a:r>
            <a:r>
              <a:rPr lang="en-US" sz="1400" dirty="0"/>
              <a:t>The main idea of our make_dataset.py: prepare image and label data for a semantic segmentation task and also organize the data into training, validation, and also testing sets.</a:t>
            </a:r>
          </a:p>
          <a:p>
            <a:pPr marL="133350" lvl="0" indent="0" algn="l" rtl="0">
              <a:spcBef>
                <a:spcPts val="0"/>
              </a:spcBef>
              <a:spcAft>
                <a:spcPts val="0"/>
              </a:spcAft>
              <a:buSzPts val="1500"/>
              <a:buNone/>
            </a:pPr>
            <a:r>
              <a:rPr lang="en-US" sz="1400" dirty="0"/>
              <a:t>  </a:t>
            </a:r>
            <a:r>
              <a:rPr lang="en-US" sz="1400" b="1" dirty="0"/>
              <a:t>Creating Directories</a:t>
            </a:r>
            <a:r>
              <a:rPr lang="en-US" sz="1400" dirty="0"/>
              <a:t>: check all the directories whether exist and if not, create them;</a:t>
            </a:r>
          </a:p>
          <a:p>
            <a:pPr marL="133350" lvl="0" indent="0" algn="l" rtl="0">
              <a:spcBef>
                <a:spcPts val="0"/>
              </a:spcBef>
              <a:spcAft>
                <a:spcPts val="0"/>
              </a:spcAft>
              <a:buSzPts val="1500"/>
              <a:buNone/>
            </a:pPr>
            <a:r>
              <a:rPr lang="en-US" sz="1400" dirty="0"/>
              <a:t>  </a:t>
            </a:r>
            <a:r>
              <a:rPr lang="en-US" sz="1400" b="1" dirty="0"/>
              <a:t>Iterating Through JSON Files</a:t>
            </a:r>
            <a:r>
              <a:rPr lang="en-US" sz="1400" dirty="0"/>
              <a:t>:  for each JSON file, reads data and extracts the image data, label data, and other relevant information.</a:t>
            </a:r>
          </a:p>
          <a:p>
            <a:pPr marL="133350" lvl="0" indent="0" algn="l" rtl="0">
              <a:spcBef>
                <a:spcPts val="0"/>
              </a:spcBef>
              <a:spcAft>
                <a:spcPts val="0"/>
              </a:spcAft>
              <a:buSzPts val="1500"/>
              <a:buNone/>
            </a:pPr>
            <a:r>
              <a:rPr lang="en-US" sz="1400" dirty="0"/>
              <a:t>  </a:t>
            </a:r>
            <a:r>
              <a:rPr lang="en-US" sz="1400" b="1" dirty="0"/>
              <a:t>Processing JSON Data</a:t>
            </a:r>
            <a:r>
              <a:rPr lang="en-US" sz="1400" dirty="0"/>
              <a:t>: decode the image data and then convert them into Numpy array and then generate the label array.</a:t>
            </a:r>
          </a:p>
          <a:p>
            <a:pPr marL="133350" lvl="0" indent="0" algn="l" rtl="0">
              <a:spcBef>
                <a:spcPts val="0"/>
              </a:spcBef>
              <a:spcAft>
                <a:spcPts val="0"/>
              </a:spcAft>
              <a:buSzPts val="1500"/>
              <a:buNone/>
            </a:pPr>
            <a:r>
              <a:rPr lang="en-US" sz="1400" dirty="0"/>
              <a:t>  </a:t>
            </a:r>
            <a:r>
              <a:rPr lang="en-US" sz="1400" b="1" dirty="0"/>
              <a:t>Saving image and Label Data:</a:t>
            </a:r>
            <a:r>
              <a:rPr lang="en-US" sz="1400" dirty="0"/>
              <a:t> create the label image and save it as the PNG files.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Sprint</a:t>
            </a:r>
            <a:r>
              <a:rPr lang="en-US" altLang="en-GB" dirty="0"/>
              <a:t>3</a:t>
            </a:r>
            <a:r>
              <a:rPr lang="en-GB" dirty="0"/>
              <a:t> Goals</a:t>
            </a:r>
          </a:p>
        </p:txBody>
      </p:sp>
      <p:sp>
        <p:nvSpPr>
          <p:cNvPr id="214" name="Google Shape;214;p28"/>
          <p:cNvSpPr txBox="1">
            <a:spLocks noGrp="1"/>
          </p:cNvSpPr>
          <p:nvPr>
            <p:ph type="body" idx="1"/>
          </p:nvPr>
        </p:nvSpPr>
        <p:spPr>
          <a:xfrm>
            <a:off x="729615" y="1767205"/>
            <a:ext cx="7688580" cy="2573020"/>
          </a:xfrm>
          <a:prstGeom prst="rect">
            <a:avLst/>
          </a:prstGeom>
        </p:spPr>
        <p:txBody>
          <a:bodyPr spcFirstLastPara="1" wrap="square" lIns="91425" tIns="91425" rIns="91425" bIns="91425" anchor="t" anchorCtr="0">
            <a:normAutofit/>
          </a:bodyPr>
          <a:lstStyle/>
          <a:p>
            <a:pPr marL="133350" lvl="0" indent="0" algn="l" rtl="0">
              <a:spcBef>
                <a:spcPts val="0"/>
              </a:spcBef>
              <a:spcAft>
                <a:spcPts val="0"/>
              </a:spcAft>
              <a:buSzPts val="1500"/>
              <a:buNone/>
            </a:pPr>
            <a:r>
              <a:rPr lang="en-US" sz="1500" dirty="0"/>
              <a:t>   Getting worked on the Establish the CNN model to train the dataset and self-detect that whether is the crack or not. </a:t>
            </a:r>
          </a:p>
          <a:p>
            <a:pPr marL="133350" lvl="0" indent="0" algn="l" rtl="0">
              <a:spcBef>
                <a:spcPts val="0"/>
              </a:spcBef>
              <a:spcAft>
                <a:spcPts val="0"/>
              </a:spcAft>
              <a:buSzPts val="1500"/>
              <a:buNone/>
            </a:pPr>
            <a:r>
              <a:rPr lang="en-US" sz="1500" dirty="0"/>
              <a:t>  the next milestone is making the thing like this: </a:t>
            </a:r>
          </a:p>
        </p:txBody>
      </p:sp>
      <p:pic>
        <p:nvPicPr>
          <p:cNvPr id="101" name="Picture 100"/>
          <p:cNvPicPr/>
          <p:nvPr/>
        </p:nvPicPr>
        <p:blipFill>
          <a:blip r:embed="rId3"/>
          <a:srcRect t="41226"/>
          <a:stretch>
            <a:fillRect/>
          </a:stretch>
        </p:blipFill>
        <p:spPr>
          <a:xfrm>
            <a:off x="1370965" y="2708275"/>
            <a:ext cx="6223000" cy="2313940"/>
          </a:xfrm>
          <a:prstGeom prst="rect">
            <a:avLst/>
          </a:prstGeom>
          <a:noFill/>
          <a:ln w="9525">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433</Words>
  <Application>Microsoft Office PowerPoint</Application>
  <PresentationFormat>On-screen Show (16:9)</PresentationFormat>
  <Paragraphs>42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Raleway</vt:lpstr>
      <vt:lpstr>Arial</vt:lpstr>
      <vt:lpstr>Lato</vt:lpstr>
      <vt:lpstr>Streamline</vt:lpstr>
      <vt:lpstr>Drone Building Inspections</vt:lpstr>
      <vt:lpstr>Mission</vt:lpstr>
      <vt:lpstr>Sprint 2 Goals</vt:lpstr>
      <vt:lpstr>Image Recognition</vt:lpstr>
      <vt:lpstr>Edge Detection</vt:lpstr>
      <vt:lpstr>Where are we now?</vt:lpstr>
      <vt:lpstr>How?</vt:lpstr>
      <vt:lpstr>For Datasets part:</vt:lpstr>
      <vt:lpstr>Sprint3 Goals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Drone Building Inspections</dc:title>
  <dc:creator>James Stiegler</dc:creator>
  <cp:lastModifiedBy>James Stiegler</cp:lastModifiedBy>
  <cp:revision>2</cp:revision>
  <dcterms:created xsi:type="dcterms:W3CDTF">2023-10-24T19:35:00Z</dcterms:created>
  <dcterms:modified xsi:type="dcterms:W3CDTF">2023-10-25T01:06:04Z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8124E29C146E47C7B1E897AF401C231D</vt:lpwstr>
  </property>
  <property fmtid="{D5CDD505-2E9C-101B-9397-08002B2CF9AE}" pid="3" name="KSOProductBuildVer">
    <vt:lpwstr>1033-11.2.0.11225</vt:lpwstr>
  </property>
</Properties>
</file>