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5F20C-43BD-44A0-A77A-FA3E8FDF2942}" v="21" dt="2024-03-13T03:07:41.572"/>
    <p1510:client id="{5DACD3E2-0B16-4524-9B4C-01258BB29274}" v="128" dt="2024-03-12T21:58:27.181"/>
    <p1510:client id="{A3D08E05-2849-4695-86E5-FBD4FDFCFA32}" v="6" dt="2024-03-12T03:18:51.877"/>
    <p1510:client id="{D5EBB442-A51F-436B-A465-E6A2B97EE32E}" v="1" dt="2024-03-12T22:06:17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1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9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rzahasnine/loan-data-se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2AA43-0B94-A658-23FF-E27718BB9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0" r="-2" b="117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327354"/>
            <a:ext cx="5448300" cy="34351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3100"/>
          </a:p>
          <a:p>
            <a:pPr>
              <a:lnSpc>
                <a:spcPct val="110000"/>
              </a:lnSpc>
            </a:pPr>
            <a:br>
              <a:rPr lang="en-US" sz="3100"/>
            </a:br>
            <a:endParaRPr lang="en-US" sz="3100">
              <a:ea typeface="Calibri Light" panose="020F0302020204030204"/>
              <a:cs typeface="Calibri Light" panose="020F0302020204030204"/>
            </a:endParaRPr>
          </a:p>
          <a:p>
            <a:pPr>
              <a:lnSpc>
                <a:spcPct val="110000"/>
              </a:lnSpc>
            </a:pPr>
            <a:r>
              <a:rPr lang="en-US" sz="3100"/>
              <a:t>Loan Approval Rates</a:t>
            </a:r>
            <a:br>
              <a:rPr lang="en-US" sz="3100"/>
            </a:br>
            <a:endParaRPr lang="en-US" sz="3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5448299" cy="1135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Project 4: Gurjap Singh, Aditya Saini, Garrett Stiehl</a:t>
            </a:r>
            <a:endParaRPr lang="en-US">
              <a:solidFill>
                <a:srgbClr val="FFFFFF"/>
              </a:solidFill>
            </a:endParaRPr>
          </a:p>
          <a:p>
            <a:br>
              <a:rPr lang="en-US"/>
            </a:br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9372F1-1961-45CA-9D80-070C11007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73735392-F316-8FC5-B1FF-9CA4412EF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6" r="16999" b="8"/>
          <a:stretch/>
        </p:blipFill>
        <p:spPr>
          <a:xfrm>
            <a:off x="20" y="10"/>
            <a:ext cx="73532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137B0-A14A-C955-BD29-502881AA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362201"/>
            <a:ext cx="4413532" cy="3848100"/>
          </a:xfrm>
        </p:spPr>
        <p:txBody>
          <a:bodyPr anchor="b">
            <a:normAutofit/>
          </a:bodyPr>
          <a:lstStyle/>
          <a:p>
            <a:r>
              <a:rPr lang="en-US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A9E5-CDAC-9849-A992-1AAC43202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259348"/>
            <a:ext cx="3162300" cy="71815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latin typeface="Calibri"/>
                <a:ea typeface="Calibri"/>
                <a:cs typeface="Calibri"/>
              </a:rPr>
              <a:t>The project on loan approval rates across the United States aims to perform an in depth data analysis to explore various outcomes of loan approvals.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Calibri"/>
                <a:ea typeface="Calibri"/>
                <a:cs typeface="Calibri"/>
              </a:rPr>
              <a:t>We will be exploring a public dataset, employing data training models to create a program that can predict loan approval rates for various individuals and test the accuracy of these algorithms.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Calibri"/>
                <a:ea typeface="Calibri"/>
                <a:cs typeface="Calibri"/>
              </a:rPr>
              <a:t>The desire and motivation for this project stems from the curiosity of knowing what key factors play the biggest role in getting approved for any type of loan. </a:t>
            </a:r>
          </a:p>
        </p:txBody>
      </p:sp>
    </p:spTree>
    <p:extLst>
      <p:ext uri="{BB962C8B-B14F-4D97-AF65-F5344CB8AC3E}">
        <p14:creationId xmlns:p14="http://schemas.microsoft.com/office/powerpoint/2010/main" val="21269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9372F1-1961-45CA-9D80-070C11007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blocks stacked to create a bar graph">
            <a:extLst>
              <a:ext uri="{FF2B5EF4-FFF2-40B4-BE49-F238E27FC236}">
                <a16:creationId xmlns:a16="http://schemas.microsoft.com/office/drawing/2014/main" id="{AF8629D3-B5FD-D14A-45CE-D4366736F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3" r="8941" b="-3"/>
          <a:stretch/>
        </p:blipFill>
        <p:spPr>
          <a:xfrm>
            <a:off x="20" y="10"/>
            <a:ext cx="73532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0E7A0-02B4-2F80-3AFD-79CB25BB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362201"/>
            <a:ext cx="4413532" cy="3848100"/>
          </a:xfrm>
        </p:spPr>
        <p:txBody>
          <a:bodyPr anchor="b">
            <a:normAutofit/>
          </a:bodyPr>
          <a:lstStyle/>
          <a:p>
            <a:r>
              <a:rPr lang="en-US"/>
              <a:t>Popular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38EF-ECC2-D1AC-7968-E1213087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038" y="312821"/>
            <a:ext cx="3162300" cy="63927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550">
                <a:latin typeface="Calibri"/>
                <a:ea typeface="Calibri"/>
                <a:cs typeface="Times New Roman"/>
              </a:rPr>
              <a:t>What is the most important factor when it comes to predicting if a loan is paid in full or charged off?</a:t>
            </a:r>
            <a:endParaRPr lang="en-US" sz="1550"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1550">
                <a:latin typeface="Calibri"/>
                <a:ea typeface="Calibri"/>
                <a:cs typeface="Times New Roman"/>
              </a:rPr>
              <a:t>What factors are most predictive of loan approval status? </a:t>
            </a:r>
            <a:endParaRPr lang="en-US" sz="1550">
              <a:latin typeface="Calibri"/>
              <a:ea typeface="Calibri"/>
              <a:cs typeface="Calibri"/>
            </a:endParaRPr>
          </a:p>
          <a:p>
            <a:pPr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550">
                <a:latin typeface="Calibri"/>
                <a:ea typeface="Calibri"/>
                <a:cs typeface="Times New Roman"/>
              </a:rPr>
              <a:t>This involves building a classification model to predict </a:t>
            </a:r>
            <a:r>
              <a:rPr lang="en-US" sz="1550" err="1">
                <a:latin typeface="Calibri"/>
                <a:ea typeface="Calibri"/>
                <a:cs typeface="Times New Roman"/>
              </a:rPr>
              <a:t>Loan_Status</a:t>
            </a:r>
            <a:r>
              <a:rPr lang="en-US" sz="1550">
                <a:latin typeface="Calibri"/>
                <a:ea typeface="Calibri"/>
                <a:cs typeface="Times New Roman"/>
              </a:rPr>
              <a:t> based on other features.</a:t>
            </a:r>
            <a:endParaRPr lang="en-US" sz="1550"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1550">
                <a:latin typeface="Calibri"/>
                <a:ea typeface="Calibri"/>
                <a:cs typeface="Times New Roman"/>
              </a:rPr>
              <a:t>How does credit history (if available as a variable) correlate with loan approval?</a:t>
            </a:r>
            <a:endParaRPr lang="en-US" sz="1550">
              <a:latin typeface="Calibri"/>
              <a:ea typeface="Calibri"/>
              <a:cs typeface="Calibri"/>
            </a:endParaRPr>
          </a:p>
          <a:p>
            <a:pPr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550">
                <a:latin typeface="Calibri"/>
                <a:ea typeface="Calibri"/>
                <a:cs typeface="Times New Roman"/>
              </a:rPr>
              <a:t> This involves examining the relationship between </a:t>
            </a:r>
            <a:r>
              <a:rPr lang="en-US" sz="1550" err="1">
                <a:latin typeface="Calibri"/>
                <a:ea typeface="Calibri"/>
                <a:cs typeface="Times New Roman"/>
              </a:rPr>
              <a:t>Credit_History</a:t>
            </a:r>
            <a:r>
              <a:rPr lang="en-US" sz="1550">
                <a:latin typeface="Calibri"/>
                <a:ea typeface="Calibri"/>
                <a:cs typeface="Times New Roman"/>
              </a:rPr>
              <a:t> and </a:t>
            </a:r>
            <a:r>
              <a:rPr lang="en-US" sz="1550" err="1">
                <a:latin typeface="Calibri"/>
                <a:ea typeface="Calibri"/>
                <a:cs typeface="Times New Roman"/>
              </a:rPr>
              <a:t>Loan_Status</a:t>
            </a:r>
            <a:r>
              <a:rPr lang="en-US" sz="1550">
                <a:latin typeface="Calibri"/>
                <a:ea typeface="Calibri"/>
                <a:cs typeface="Times New Roman"/>
              </a:rPr>
              <a:t>.</a:t>
            </a:r>
            <a:endParaRPr lang="en-US" sz="1550"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1550">
                <a:latin typeface="Calibri"/>
                <a:ea typeface="Calibri"/>
                <a:cs typeface="Times New Roman"/>
              </a:rPr>
              <a:t> How do applicant and co-applicant incomes affect the likelihood of loan approval?</a:t>
            </a:r>
            <a:endParaRPr lang="en-US" sz="1550"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1550">
                <a:latin typeface="Calibri"/>
                <a:ea typeface="Calibri"/>
                <a:cs typeface="Times New Roman"/>
              </a:rPr>
              <a:t>How does the number of dependents affect the likelihood of loan approval?</a:t>
            </a:r>
            <a:br>
              <a:rPr lang="en-US" sz="1550">
                <a:latin typeface="Calibri"/>
              </a:rPr>
            </a:br>
            <a:endParaRPr lang="en-US" sz="155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15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D311FB-CBD4-4C80-B73C-E65947091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7144182-35BB-E563-50E3-AED802B9E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7" r="-11" b="-11"/>
          <a:stretch/>
        </p:blipFill>
        <p:spPr>
          <a:xfrm>
            <a:off x="20" y="914400"/>
            <a:ext cx="7353280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1F6085-302F-282B-2D9A-40E91C46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1485133"/>
            <a:ext cx="4986428" cy="2626599"/>
          </a:xfrm>
        </p:spPr>
        <p:txBody>
          <a:bodyPr anchor="t">
            <a:normAutofit/>
          </a:bodyPr>
          <a:lstStyle/>
          <a:p>
            <a:r>
              <a:rPr lang="en-US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84BA-D250-C787-1AB6-C9A44C61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834620"/>
            <a:ext cx="3424328" cy="5375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For this project we sourced a csv file from Kaggle to help train our models to give us answers to these common questions. </a:t>
            </a:r>
          </a:p>
          <a:p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>
                <a:latin typeface="Times New Roman"/>
                <a:cs typeface="Times New Roman"/>
                <a:hlinkClick r:id="rId3"/>
              </a:rPr>
              <a:t>https://www.kaggle.com/datasets/mirzahasnine/loan-data-set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DDD8B-3DBA-F66E-8E1F-D2EA5F72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en-US"/>
              <a:t>Evaluation </a:t>
            </a:r>
            <a:r>
              <a:rPr lang="en-US" err="1"/>
              <a:t>MEtrics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5093D-8E77-9425-A2F7-CC34A595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51737"/>
            <a:ext cx="5081596" cy="2885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used several different models: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 Logisitic regression, decision tree classifier, and random forest classifier</a:t>
            </a:r>
          </a:p>
          <a:p>
            <a:r>
              <a:rPr lang="en-US"/>
              <a:t>Random forest Classifier had the best results for the data we used</a:t>
            </a:r>
          </a:p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30B0F7-BD06-0FBE-9A03-60F3CAE1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25" y="1287663"/>
            <a:ext cx="3892475" cy="428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6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CB8DE-CA44-37E7-CF6C-829299E6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46" y="162168"/>
            <a:ext cx="9512110" cy="1447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300" baseline="0" dirty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Logistic Regression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9D5EC9-96F7-1E7A-9A29-EE1FB545F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24" y="2556786"/>
            <a:ext cx="5172414" cy="3905398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10000"/>
              </a:lnSpc>
            </a:pPr>
            <a:endParaRPr lang="en-US" sz="1700" b="1"/>
          </a:p>
          <a:p>
            <a:pPr marL="171450">
              <a:lnSpc>
                <a:spcPct val="110000"/>
              </a:lnSpc>
            </a:pPr>
            <a:r>
              <a:rPr lang="en-US" sz="1700" b="1"/>
              <a:t>Applied logistic regression on preprocessed data, achieving 85.3% accuracy, highlighting moderate predictive effectiveness.</a:t>
            </a:r>
          </a:p>
          <a:p>
            <a:pPr marL="171450">
              <a:lnSpc>
                <a:spcPct val="110000"/>
              </a:lnSpc>
            </a:pPr>
            <a:endParaRPr lang="en-US" sz="1700" b="1"/>
          </a:p>
          <a:p>
            <a:pPr marL="171450">
              <a:lnSpc>
                <a:spcPct val="110000"/>
              </a:lnSpc>
            </a:pPr>
            <a:r>
              <a:rPr lang="en-US" sz="1700" b="1"/>
              <a:t>Showed a recall of only 27% for the minority class, underlining its inadequacy in correctly identifying rarer events in an imbalanced dataset.</a:t>
            </a:r>
          </a:p>
          <a:p>
            <a:pPr marL="0">
              <a:lnSpc>
                <a:spcPct val="110000"/>
              </a:lnSpc>
            </a:pPr>
            <a:endParaRPr lang="en-US" sz="1700" b="1"/>
          </a:p>
          <a:p>
            <a:pPr marL="0">
              <a:lnSpc>
                <a:spcPct val="110000"/>
              </a:lnSpc>
            </a:pPr>
            <a:endParaRPr lang="en-US" sz="1700" b="1"/>
          </a:p>
          <a:p>
            <a:pPr marL="0">
              <a:lnSpc>
                <a:spcPct val="110000"/>
              </a:lnSpc>
            </a:pPr>
            <a:endParaRPr lang="en-US" sz="1700" b="1"/>
          </a:p>
          <a:p>
            <a:pPr marL="0">
              <a:lnSpc>
                <a:spcPct val="110000"/>
              </a:lnSpc>
            </a:pPr>
            <a:endParaRPr lang="en-US" sz="1700" b="1"/>
          </a:p>
          <a:p>
            <a:pPr marL="0">
              <a:lnSpc>
                <a:spcPct val="110000"/>
              </a:lnSpc>
            </a:pPr>
            <a:endParaRPr lang="en-US" sz="1700" b="1"/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23" name="Content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4068CBA1-8C24-3BAF-E60B-8B349D005F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32033" y="1644396"/>
            <a:ext cx="5012267" cy="41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1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8F20F91C-84F1-AC51-A966-B7225B50D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32" r="10421" b="-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CEED4-8472-F08C-AE99-F968B0DE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04" y="4965701"/>
            <a:ext cx="5434664" cy="1757827"/>
          </a:xfrm>
        </p:spPr>
        <p:txBody>
          <a:bodyPr anchor="t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300" dirty="0">
                <a:solidFill>
                  <a:srgbClr val="FF0000"/>
                </a:solidFill>
                <a:ea typeface="+mj-lt"/>
                <a:cs typeface="+mj-lt"/>
              </a:rPr>
              <a:t>Why Random Forest Was Better</a:t>
            </a:r>
            <a:endParaRPr lang="en-US" sz="3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8C36-5C9A-5D25-0C25-53BE9D33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141" y="914400"/>
            <a:ext cx="4157958" cy="53572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Random Forest had a much higher accuracy (94.6%) than Logistic Regression (85.3%).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It was more effective in identifying the minority class, indicating its strength in handling imbalanced datasets.</a:t>
            </a:r>
            <a:endParaRPr lang="en-US" dirty="0"/>
          </a:p>
          <a:p>
            <a:pPr marL="342900" indent="-342900"/>
            <a:r>
              <a:rPr lang="en-US">
                <a:ea typeface="+mn-lt"/>
                <a:cs typeface="+mn-lt"/>
              </a:rPr>
              <a:t> Logistic Regression had a low recall for the minority class, showing difficulty in identifying less frequent outcomes.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6B88620-2D62-0081-E5B6-FF6080DA7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3" r="13351" b="-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25247-6E90-7C1E-C441-449DF719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4238748" cy="2371660"/>
          </a:xfrm>
        </p:spPr>
        <p:txBody>
          <a:bodyPr anchor="t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B173-7640-3201-6B8A-D4E76651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641" y="914400"/>
            <a:ext cx="4157958" cy="5029200"/>
          </a:xfrm>
        </p:spPr>
        <p:txBody>
          <a:bodyPr>
            <a:normAutofit/>
          </a:bodyPr>
          <a:lstStyle/>
          <a:p>
            <a:r>
              <a:rPr lang="en-US"/>
              <a:t>According to our model the most important factor for any type of loan approval was the term factor.</a:t>
            </a:r>
          </a:p>
          <a:p>
            <a:r>
              <a:rPr lang="en-US"/>
              <a:t>The ‘term’ is the amount of time it takes to completely pay off your loan.</a:t>
            </a:r>
          </a:p>
        </p:txBody>
      </p:sp>
    </p:spTree>
    <p:extLst>
      <p:ext uri="{BB962C8B-B14F-4D97-AF65-F5344CB8AC3E}">
        <p14:creationId xmlns:p14="http://schemas.microsoft.com/office/powerpoint/2010/main" val="4245243479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RightStep">
      <a:dk1>
        <a:srgbClr val="000000"/>
      </a:dk1>
      <a:lt1>
        <a:srgbClr val="FFFFFF"/>
      </a:lt1>
      <a:dk2>
        <a:srgbClr val="1D2E33"/>
      </a:dk2>
      <a:lt2>
        <a:srgbClr val="E8E3E2"/>
      </a:lt2>
      <a:accent1>
        <a:srgbClr val="4DA8C3"/>
      </a:accent1>
      <a:accent2>
        <a:srgbClr val="3B64B1"/>
      </a:accent2>
      <a:accent3>
        <a:srgbClr val="554DC3"/>
      </a:accent3>
      <a:accent4>
        <a:srgbClr val="743BB1"/>
      </a:accent4>
      <a:accent5>
        <a:srgbClr val="B74DC3"/>
      </a:accent5>
      <a:accent6>
        <a:srgbClr val="B13B8C"/>
      </a:accent6>
      <a:hlink>
        <a:srgbClr val="4B9331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Grandview</vt:lpstr>
      <vt:lpstr>Grandview Display</vt:lpstr>
      <vt:lpstr>Times New Roman</vt:lpstr>
      <vt:lpstr>CitationVTI</vt:lpstr>
      <vt:lpstr>   Loan Approval Rates </vt:lpstr>
      <vt:lpstr>Project Introduction</vt:lpstr>
      <vt:lpstr>Popular Research Questions</vt:lpstr>
      <vt:lpstr>Data Source</vt:lpstr>
      <vt:lpstr>Evaluation MEtrics</vt:lpstr>
      <vt:lpstr>Logistic Regression </vt:lpstr>
      <vt:lpstr>Why Random Forest Was Better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Stiehl</dc:creator>
  <cp:lastModifiedBy>G. Stiehl</cp:lastModifiedBy>
  <cp:revision>1</cp:revision>
  <dcterms:created xsi:type="dcterms:W3CDTF">2024-03-08T02:49:25Z</dcterms:created>
  <dcterms:modified xsi:type="dcterms:W3CDTF">2024-03-13T03:07:41Z</dcterms:modified>
</cp:coreProperties>
</file>