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780" r:id="rId3"/>
  </p:sldMasterIdLst>
  <p:notesMasterIdLst>
    <p:notesMasterId r:id="rId20"/>
  </p:notesMasterIdLst>
  <p:sldIdLst>
    <p:sldId id="256" r:id="rId4"/>
    <p:sldId id="257" r:id="rId5"/>
    <p:sldId id="261" r:id="rId6"/>
    <p:sldId id="262" r:id="rId7"/>
    <p:sldId id="263" r:id="rId8"/>
    <p:sldId id="264" r:id="rId9"/>
    <p:sldId id="265" r:id="rId10"/>
    <p:sldId id="269" r:id="rId11"/>
    <p:sldId id="273" r:id="rId12"/>
    <p:sldId id="274" r:id="rId13"/>
    <p:sldId id="278" r:id="rId14"/>
    <p:sldId id="275" r:id="rId15"/>
    <p:sldId id="276" r:id="rId16"/>
    <p:sldId id="280" r:id="rId17"/>
    <p:sldId id="279" r:id="rId18"/>
    <p:sldId id="277" r:id="rId1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84" autoAdjust="0"/>
  </p:normalViewPr>
  <p:slideViewPr>
    <p:cSldViewPr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8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D938B-16F9-447A-8C74-8A2E3720B786}" type="datetimeFigureOut">
              <a:rPr lang="id-ID" smtClean="0"/>
              <a:t>03/01/2014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4A3AC-72C6-4257-A8DE-105D8C2D0E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670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E" smtClean="0">
              <a:ea typeface="ＭＳ Ｐゴシック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FBBA587-4B27-4C46-B9FD-1A82AF56C15A}" type="slidenum">
              <a:rPr lang="en-IE" sz="1200">
                <a:solidFill>
                  <a:prstClr val="black"/>
                </a:solidFill>
                <a:latin typeface="Calibri" charset="0"/>
              </a:rPr>
              <a:pPr eaLnBrk="1" hangingPunct="1"/>
              <a:t>8</a:t>
            </a:fld>
            <a:endParaRPr lang="en-IE" sz="12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291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E" smtClean="0">
              <a:ea typeface="ＭＳ Ｐゴシック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FBBA587-4B27-4C46-B9FD-1A82AF56C15A}" type="slidenum">
              <a:rPr lang="en-IE" sz="1200">
                <a:solidFill>
                  <a:prstClr val="black"/>
                </a:solidFill>
                <a:latin typeface="Calibri" charset="0"/>
              </a:rPr>
              <a:pPr eaLnBrk="1" hangingPunct="1"/>
              <a:t>9</a:t>
            </a:fld>
            <a:endParaRPr lang="en-IE" sz="12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200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E" smtClean="0">
              <a:ea typeface="ＭＳ Ｐゴシック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6DC9C5F-68AD-45F6-912C-DB4FD49D54BC}" type="slidenum">
              <a:rPr lang="en-IE" sz="1200">
                <a:solidFill>
                  <a:prstClr val="black"/>
                </a:solidFill>
                <a:latin typeface="Calibri" charset="0"/>
              </a:rPr>
              <a:pPr eaLnBrk="1" hangingPunct="1"/>
              <a:t>10</a:t>
            </a:fld>
            <a:endParaRPr lang="en-IE" sz="12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354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IE" dirty="0" smtClean="0">
                <a:ea typeface="ＭＳ Ｐゴシック" charset="-128"/>
              </a:rPr>
              <a:t>In R:</a:t>
            </a:r>
          </a:p>
          <a:p>
            <a:pPr eaLnBrk="1" hangingPunct="1">
              <a:spcBef>
                <a:spcPct val="0"/>
              </a:spcBef>
            </a:pPr>
            <a:r>
              <a:rPr lang="en-IE" dirty="0" smtClean="0">
                <a:ea typeface="ＭＳ Ｐゴシック" charset="-128"/>
              </a:rPr>
              <a:t>&gt;library("</a:t>
            </a:r>
            <a:r>
              <a:rPr lang="en-IE" dirty="0" err="1" smtClean="0">
                <a:ea typeface="ＭＳ Ｐゴシック" charset="-128"/>
              </a:rPr>
              <a:t>Biostrings</a:t>
            </a:r>
            <a:r>
              <a:rPr lang="en-IE" dirty="0" smtClean="0">
                <a:ea typeface="ＭＳ Ｐゴシック" charset="-128"/>
              </a:rPr>
              <a:t>")</a:t>
            </a:r>
          </a:p>
          <a:p>
            <a:pPr eaLnBrk="1" hangingPunct="1">
              <a:spcBef>
                <a:spcPct val="0"/>
              </a:spcBef>
            </a:pPr>
            <a:r>
              <a:rPr lang="en-IE" dirty="0" smtClean="0">
                <a:ea typeface="ＭＳ Ｐゴシック" charset="-128"/>
              </a:rPr>
              <a:t>&gt;seq1 &lt;- "GGCTCAATCA"</a:t>
            </a:r>
          </a:p>
          <a:p>
            <a:pPr eaLnBrk="1" hangingPunct="1">
              <a:spcBef>
                <a:spcPct val="0"/>
              </a:spcBef>
            </a:pPr>
            <a:r>
              <a:rPr lang="en-IE" dirty="0" smtClean="0">
                <a:ea typeface="ＭＳ Ｐゴシック" charset="-128"/>
              </a:rPr>
              <a:t>&gt;seq2 &lt;- "ACCTAAGG"</a:t>
            </a:r>
          </a:p>
          <a:p>
            <a:pPr eaLnBrk="1" hangingPunct="1">
              <a:spcBef>
                <a:spcPct val="0"/>
              </a:spcBef>
            </a:pPr>
            <a:r>
              <a:rPr lang="en-IE" dirty="0" smtClean="0">
                <a:ea typeface="ＭＳ Ｐゴシック" charset="-128"/>
              </a:rPr>
              <a:t>&gt;sigma &lt;- </a:t>
            </a:r>
            <a:r>
              <a:rPr lang="en-IE" dirty="0" err="1" smtClean="0">
                <a:ea typeface="ＭＳ Ｐゴシック" charset="-128"/>
              </a:rPr>
              <a:t>nucleotideSubstitutionMatrix</a:t>
            </a:r>
            <a:r>
              <a:rPr lang="en-IE" dirty="0" smtClean="0">
                <a:ea typeface="ＭＳ Ｐゴシック" charset="-128"/>
              </a:rPr>
              <a:t>(match = 2, mismatch = -1, </a:t>
            </a:r>
            <a:r>
              <a:rPr lang="en-IE" dirty="0" err="1" smtClean="0">
                <a:ea typeface="ＭＳ Ｐゴシック" charset="-128"/>
              </a:rPr>
              <a:t>baseOnly</a:t>
            </a:r>
            <a:r>
              <a:rPr lang="en-IE" dirty="0" smtClean="0">
                <a:ea typeface="ＭＳ Ｐゴシック" charset="-128"/>
              </a:rPr>
              <a:t> = TRUE)</a:t>
            </a:r>
          </a:p>
          <a:p>
            <a:pPr eaLnBrk="1" hangingPunct="1">
              <a:spcBef>
                <a:spcPct val="0"/>
              </a:spcBef>
            </a:pPr>
            <a:r>
              <a:rPr lang="en-IE" dirty="0" smtClean="0">
                <a:ea typeface="ＭＳ Ｐゴシック" charset="-128"/>
              </a:rPr>
              <a:t>&gt;</a:t>
            </a:r>
            <a:r>
              <a:rPr lang="en-IE" dirty="0" err="1" smtClean="0">
                <a:ea typeface="ＭＳ Ｐゴシック" charset="-128"/>
              </a:rPr>
              <a:t>pairwiseAlignment</a:t>
            </a:r>
            <a:r>
              <a:rPr lang="en-IE" dirty="0" smtClean="0">
                <a:ea typeface="ＭＳ Ｐゴシック" charset="-128"/>
              </a:rPr>
              <a:t>(seq1, seq2, </a:t>
            </a:r>
            <a:r>
              <a:rPr lang="en-IE" dirty="0" err="1" smtClean="0">
                <a:ea typeface="ＭＳ Ｐゴシック" charset="-128"/>
              </a:rPr>
              <a:t>substitutionMatrix</a:t>
            </a:r>
            <a:r>
              <a:rPr lang="en-IE" dirty="0" smtClean="0">
                <a:ea typeface="ＭＳ Ｐゴシック" charset="-128"/>
              </a:rPr>
              <a:t> = sigma, </a:t>
            </a:r>
            <a:r>
              <a:rPr lang="en-IE" dirty="0" err="1" smtClean="0">
                <a:ea typeface="ＭＳ Ｐゴシック" charset="-128"/>
              </a:rPr>
              <a:t>gapOpening</a:t>
            </a:r>
            <a:r>
              <a:rPr lang="en-IE" dirty="0" smtClean="0">
                <a:ea typeface="ＭＳ Ｐゴシック" charset="-128"/>
              </a:rPr>
              <a:t> = 0,  </a:t>
            </a:r>
            <a:r>
              <a:rPr lang="en-IE" dirty="0" err="1" smtClean="0">
                <a:ea typeface="ＭＳ Ｐゴシック" charset="-128"/>
              </a:rPr>
              <a:t>gapExtension</a:t>
            </a:r>
            <a:r>
              <a:rPr lang="en-IE" dirty="0" smtClean="0">
                <a:ea typeface="ＭＳ Ｐゴシック" charset="-128"/>
              </a:rPr>
              <a:t> = -2, </a:t>
            </a:r>
          </a:p>
          <a:p>
            <a:pPr eaLnBrk="1" hangingPunct="1">
              <a:spcBef>
                <a:spcPct val="0"/>
              </a:spcBef>
            </a:pPr>
            <a:r>
              <a:rPr lang="en-IE" dirty="0" smtClean="0">
                <a:ea typeface="ＭＳ Ｐゴシック" charset="-128"/>
              </a:rPr>
              <a:t>            </a:t>
            </a:r>
            <a:r>
              <a:rPr lang="en-IE" dirty="0" err="1" smtClean="0">
                <a:ea typeface="ＭＳ Ｐゴシック" charset="-128"/>
              </a:rPr>
              <a:t>scoreOnly</a:t>
            </a:r>
            <a:r>
              <a:rPr lang="en-IE" dirty="0" smtClean="0">
                <a:ea typeface="ＭＳ Ｐゴシック" charset="-128"/>
              </a:rPr>
              <a:t> = </a:t>
            </a:r>
            <a:r>
              <a:rPr lang="en-IE" dirty="0" err="1" smtClean="0">
                <a:ea typeface="ＭＳ Ｐゴシック" charset="-128"/>
              </a:rPr>
              <a:t>FALSE,type</a:t>
            </a:r>
            <a:r>
              <a:rPr lang="en-IE" dirty="0" smtClean="0">
                <a:ea typeface="ＭＳ Ｐゴシック" charset="-128"/>
              </a:rPr>
              <a:t>="local")</a:t>
            </a:r>
          </a:p>
          <a:p>
            <a:pPr eaLnBrk="1" hangingPunct="1">
              <a:spcBef>
                <a:spcPct val="0"/>
              </a:spcBef>
            </a:pPr>
            <a:r>
              <a:rPr lang="en-IE" dirty="0" err="1" smtClean="0">
                <a:ea typeface="ＭＳ Ｐゴシック" charset="-128"/>
              </a:rPr>
              <a:t>dFixedSubject</a:t>
            </a:r>
            <a:r>
              <a:rPr lang="en-IE" dirty="0" smtClean="0">
                <a:ea typeface="ＭＳ Ｐゴシック" charset="-128"/>
              </a:rPr>
              <a:t> (1 of 1)</a:t>
            </a:r>
          </a:p>
          <a:p>
            <a:pPr eaLnBrk="1" hangingPunct="1">
              <a:spcBef>
                <a:spcPct val="0"/>
              </a:spcBef>
            </a:pPr>
            <a:r>
              <a:rPr lang="en-IE" dirty="0" smtClean="0">
                <a:ea typeface="ＭＳ Ｐゴシック" charset="-128"/>
              </a:rPr>
              <a:t>pattern: [3] CTCAA </a:t>
            </a:r>
          </a:p>
          <a:p>
            <a:pPr eaLnBrk="1" hangingPunct="1">
              <a:spcBef>
                <a:spcPct val="0"/>
              </a:spcBef>
            </a:pPr>
            <a:r>
              <a:rPr lang="en-IE" dirty="0" smtClean="0">
                <a:ea typeface="ＭＳ Ｐゴシック" charset="-128"/>
              </a:rPr>
              <a:t>subject: [3] CT-AA </a:t>
            </a:r>
          </a:p>
          <a:p>
            <a:pPr eaLnBrk="1" hangingPunct="1">
              <a:spcBef>
                <a:spcPct val="0"/>
              </a:spcBef>
            </a:pPr>
            <a:r>
              <a:rPr lang="en-IE" dirty="0" smtClean="0">
                <a:ea typeface="ＭＳ Ｐゴシック" charset="-128"/>
              </a:rPr>
              <a:t>score: 6 </a:t>
            </a:r>
          </a:p>
          <a:p>
            <a:pPr eaLnBrk="1" hangingPunct="1">
              <a:spcBef>
                <a:spcPct val="0"/>
              </a:spcBef>
            </a:pPr>
            <a:endParaRPr lang="en-IE" dirty="0" smtClean="0">
              <a:ea typeface="ＭＳ Ｐゴシック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IE" dirty="0" smtClean="0">
                <a:ea typeface="ＭＳ Ｐゴシック" charset="-128"/>
              </a:rPr>
              <a:t>Also:</a:t>
            </a:r>
          </a:p>
          <a:p>
            <a:pPr eaLnBrk="1" hangingPunct="1">
              <a:spcBef>
                <a:spcPct val="0"/>
              </a:spcBef>
            </a:pPr>
            <a:r>
              <a:rPr lang="en-IE" dirty="0" smtClean="0">
                <a:ea typeface="ＭＳ Ｐゴシック" charset="-128"/>
              </a:rPr>
              <a:t>&gt;source("C:/Documents and Settings/</a:t>
            </a:r>
            <a:r>
              <a:rPr lang="en-IE" dirty="0" err="1" smtClean="0">
                <a:ea typeface="ＭＳ Ｐゴシック" charset="-128"/>
              </a:rPr>
              <a:t>Avril</a:t>
            </a:r>
            <a:r>
              <a:rPr lang="en-IE" dirty="0" smtClean="0">
                <a:ea typeface="ＭＳ Ｐゴシック" charset="-128"/>
              </a:rPr>
              <a:t> Coughlan/My Documents/</a:t>
            </a:r>
            <a:r>
              <a:rPr lang="en-IE" dirty="0" err="1" smtClean="0">
                <a:ea typeface="ＭＳ Ｐゴシック" charset="-128"/>
              </a:rPr>
              <a:t>Rfunctions.R</a:t>
            </a:r>
            <a:r>
              <a:rPr lang="en-IE" dirty="0" smtClean="0">
                <a:ea typeface="ＭＳ Ｐゴシック" charset="-128"/>
              </a:rPr>
              <a:t>") &gt;</a:t>
            </a:r>
            <a:r>
              <a:rPr lang="en-IE" dirty="0" err="1" smtClean="0">
                <a:ea typeface="ＭＳ Ｐゴシック" charset="-128"/>
              </a:rPr>
              <a:t>dnasmithwaterman</a:t>
            </a:r>
            <a:r>
              <a:rPr lang="en-IE" dirty="0" smtClean="0">
                <a:ea typeface="ＭＳ Ｐゴシック" charset="-128"/>
              </a:rPr>
              <a:t>(seq1,seq2,gapopen=0,gapextend=-2,mymatch=2,mymismatch=-1)</a:t>
            </a:r>
          </a:p>
          <a:p>
            <a:pPr eaLnBrk="1" hangingPunct="1">
              <a:spcBef>
                <a:spcPct val="0"/>
              </a:spcBef>
            </a:pPr>
            <a:r>
              <a:rPr lang="pl-PL" dirty="0" smtClean="0">
                <a:ea typeface="ＭＳ Ｐゴシック" charset="-128"/>
              </a:rPr>
              <a:t>[1] "maxT= 6"</a:t>
            </a:r>
          </a:p>
          <a:p>
            <a:pPr eaLnBrk="1" hangingPunct="1">
              <a:spcBef>
                <a:spcPct val="0"/>
              </a:spcBef>
            </a:pPr>
            <a:r>
              <a:rPr lang="pl-PL" dirty="0" smtClean="0">
                <a:ea typeface="ＭＳ Ｐゴシック" charset="-128"/>
              </a:rPr>
              <a:t>   NA G     G     C     T     C     A     A     T     C     A    </a:t>
            </a:r>
          </a:p>
          <a:p>
            <a:pPr eaLnBrk="1" hangingPunct="1">
              <a:spcBef>
                <a:spcPct val="0"/>
              </a:spcBef>
            </a:pPr>
            <a:r>
              <a:rPr lang="pl-PL" dirty="0" smtClean="0">
                <a:ea typeface="ＭＳ Ｐゴシック" charset="-128"/>
              </a:rPr>
              <a:t>NA NA NA    NA    NA    NA    NA    NA    NA    NA    NA    NA   </a:t>
            </a:r>
          </a:p>
          <a:p>
            <a:pPr eaLnBrk="1" hangingPunct="1">
              <a:spcBef>
                <a:spcPct val="0"/>
              </a:spcBef>
            </a:pPr>
            <a:r>
              <a:rPr lang="pl-PL" dirty="0" smtClean="0">
                <a:ea typeface="ＭＳ Ｐゴシック" charset="-128"/>
              </a:rPr>
              <a:t>A  NA "0 +" "0 +" "0 +" "0 +" "0 +" "2 &gt;" "2 &gt;" "0 -" "0 +" "2 &gt;"</a:t>
            </a:r>
          </a:p>
          <a:p>
            <a:pPr eaLnBrk="1" hangingPunct="1">
              <a:spcBef>
                <a:spcPct val="0"/>
              </a:spcBef>
            </a:pPr>
            <a:r>
              <a:rPr lang="pl-PL" dirty="0" smtClean="0">
                <a:ea typeface="ＭＳ Ｐゴシック" charset="-128"/>
              </a:rPr>
              <a:t>C  NA "0 +" "0 +" "2 &gt;" "0 -" "2 &gt;" "0 L" "1 &gt;" "1 &gt;" "2 &gt;" "0 L"</a:t>
            </a:r>
          </a:p>
          <a:p>
            <a:pPr eaLnBrk="1" hangingPunct="1">
              <a:spcBef>
                <a:spcPct val="0"/>
              </a:spcBef>
            </a:pPr>
            <a:r>
              <a:rPr lang="pl-PL" dirty="0" smtClean="0">
                <a:ea typeface="ＭＳ Ｐゴシック" charset="-128"/>
              </a:rPr>
              <a:t>C  NA "0 +" "0 +" "2 &gt;" "1 &gt;" "2 &gt;" "1 &gt;" "0 +" "0 &gt;" "3 &gt;" "1 Z"</a:t>
            </a:r>
          </a:p>
          <a:p>
            <a:pPr eaLnBrk="1" hangingPunct="1">
              <a:spcBef>
                <a:spcPct val="0"/>
              </a:spcBef>
            </a:pPr>
            <a:r>
              <a:rPr lang="pl-PL" dirty="0" smtClean="0">
                <a:ea typeface="ＭＳ Ｐゴシック" charset="-128"/>
              </a:rPr>
              <a:t>T  NA "0 +" "0 +" "0 |" "4 &gt;" "2 -" "1 &gt;" "0 &gt;" "2 &gt;" "1 |" "2 &gt;"</a:t>
            </a:r>
          </a:p>
          <a:p>
            <a:pPr eaLnBrk="1" hangingPunct="1">
              <a:spcBef>
                <a:spcPct val="0"/>
              </a:spcBef>
            </a:pPr>
            <a:r>
              <a:rPr lang="pl-PL" dirty="0" smtClean="0">
                <a:ea typeface="ＭＳ Ｐゴシック" charset="-128"/>
              </a:rPr>
              <a:t>A  NA "0 +" "0 +" "0 +" "2 |" "3 &gt;" "4 &gt;" "3 &gt;" "1 -" "1 &gt;" "3 &gt;"</a:t>
            </a:r>
          </a:p>
          <a:p>
            <a:pPr eaLnBrk="1" hangingPunct="1">
              <a:spcBef>
                <a:spcPct val="0"/>
              </a:spcBef>
            </a:pPr>
            <a:r>
              <a:rPr lang="pl-PL" dirty="0" smtClean="0">
                <a:ea typeface="ＭＳ Ｐゴシック" charset="-128"/>
              </a:rPr>
              <a:t>A  NA "0 +" "0 +" "0 +" "0 |" "1 V" "5 &gt;" "6 &gt;" "4 -" "2 -" "3 &gt;"</a:t>
            </a:r>
          </a:p>
          <a:p>
            <a:pPr eaLnBrk="1" hangingPunct="1">
              <a:spcBef>
                <a:spcPct val="0"/>
              </a:spcBef>
            </a:pPr>
            <a:r>
              <a:rPr lang="pl-PL" dirty="0" smtClean="0">
                <a:ea typeface="ＭＳ Ｐゴシック" charset="-128"/>
              </a:rPr>
              <a:t>G  NA "2 &gt;" "2 &gt;" "0 -" "0 +" "0 +" "3 |" "4 V" "5 &gt;" "3 Z" "1 *"</a:t>
            </a:r>
          </a:p>
          <a:p>
            <a:pPr eaLnBrk="1" hangingPunct="1">
              <a:spcBef>
                <a:spcPct val="0"/>
              </a:spcBef>
            </a:pPr>
            <a:r>
              <a:rPr lang="pl-PL" dirty="0" smtClean="0">
                <a:ea typeface="ＭＳ Ｐゴシック" charset="-128"/>
              </a:rPr>
              <a:t>G  NA "2 &gt;" "4 &gt;" "2 -" "0 -" "0 +" "1 |" "2 V" "3 V" "4 &gt;" "2 Z“</a:t>
            </a:r>
            <a:endParaRPr lang="en-IE" dirty="0" smtClean="0">
              <a:ea typeface="ＭＳ Ｐゴシック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IE" dirty="0" smtClean="0">
                <a:ea typeface="ＭＳ Ｐゴシック" charset="-128"/>
              </a:rPr>
              <a:t>NOTE: there seems to be a mistake in the </a:t>
            </a:r>
            <a:r>
              <a:rPr lang="en-IE" dirty="0" err="1" smtClean="0">
                <a:ea typeface="ＭＳ Ｐゴシック" charset="-128"/>
              </a:rPr>
              <a:t>Deonier</a:t>
            </a:r>
            <a:r>
              <a:rPr lang="en-IE" dirty="0" smtClean="0">
                <a:ea typeface="ＭＳ Ｐゴシック" charset="-128"/>
              </a:rPr>
              <a:t> book for this example on page 157 of </a:t>
            </a:r>
            <a:r>
              <a:rPr lang="en-IE" dirty="0" err="1" smtClean="0">
                <a:ea typeface="ＭＳ Ｐゴシック" charset="-128"/>
              </a:rPr>
              <a:t>Deonier</a:t>
            </a:r>
            <a:r>
              <a:rPr lang="en-IE" dirty="0" smtClean="0">
                <a:ea typeface="ＭＳ Ｐゴシック" charset="-128"/>
              </a:rPr>
              <a:t> – it has “... 2 3 4 3 2 1 3” on one row, but should have “ ... 2 3 4 3 1 1 3” on that row (row i =5).</a:t>
            </a:r>
          </a:p>
          <a:p>
            <a:pPr eaLnBrk="1" hangingPunct="1">
              <a:spcBef>
                <a:spcPct val="0"/>
              </a:spcBef>
            </a:pPr>
            <a:endParaRPr lang="en-IE" dirty="0" smtClean="0">
              <a:ea typeface="ＭＳ Ｐゴシック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DCDB674-735D-4179-997D-2F5206D35DD6}" type="slidenum">
              <a:rPr lang="en-IE" sz="1200">
                <a:solidFill>
                  <a:prstClr val="black"/>
                </a:solidFill>
                <a:latin typeface="Calibri" charset="0"/>
              </a:rPr>
              <a:pPr eaLnBrk="1" hangingPunct="1"/>
              <a:t>11</a:t>
            </a:fld>
            <a:endParaRPr lang="en-IE" sz="12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56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56396E-AFF1-4805-8861-2DBECCC9C704}" type="datetime1">
              <a:rPr lang="en-US"/>
              <a:pPr/>
              <a:t>1/3/2014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1C5837-429B-4225-8457-8641A74585B0}" type="slidenum">
              <a:rPr lang="en-IE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325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4C9678-951B-437B-956B-51BAD7063B4D}" type="datetime1">
              <a:rPr lang="en-US"/>
              <a:pPr/>
              <a:t>1/3/2014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46030F-4AE1-4E28-B9FC-C7AB6541B8F5}" type="slidenum">
              <a:rPr lang="en-IE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071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1FFC12-7A7D-4DC6-800A-71CC0C0573C8}" type="datetime1">
              <a:rPr lang="en-US"/>
              <a:pPr/>
              <a:t>1/3/2014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066C8-4822-4417-A56A-F8836AC3E7F5}" type="slidenum">
              <a:rPr lang="en-IE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8144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A4E951-B386-429A-AECB-BAC910B4CA70}" type="datetime1">
              <a:rPr lang="en-US"/>
              <a:pPr/>
              <a:t>1/3/2014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1C3C42-27AA-401B-90F5-C3B4217A2090}" type="slidenum">
              <a:rPr lang="en-IE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67222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B514A5-6375-49EB-BCE3-41531F0932A2}" type="datetime1">
              <a:rPr lang="en-US"/>
              <a:pPr/>
              <a:t>1/3/2014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6F1261-EE0E-4F5E-AC30-49EB71BB3A7A}" type="slidenum">
              <a:rPr lang="en-IE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5485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8D2330-F4D1-463B-84D6-BB52E4B9C793}" type="datetime1">
              <a:rPr lang="en-US"/>
              <a:pPr/>
              <a:t>1/3/2014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23C4B-E11B-4203-918A-8759644A1BA9}" type="slidenum">
              <a:rPr lang="en-IE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9397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AF2685-0EAD-47A6-A852-1A32970BB95E}" type="datetime1">
              <a:rPr lang="en-US"/>
              <a:pPr/>
              <a:t>1/3/2014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E4735-5708-46D8-8C1F-EA33E57DB779}" type="slidenum">
              <a:rPr lang="en-IE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88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D20553-0364-438D-B3E9-1984628240FB}" type="datetime1">
              <a:rPr lang="en-US"/>
              <a:pPr/>
              <a:t>1/3/2014</a:t>
            </a:fld>
            <a:endParaRPr lang="en-I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06B403-4FC8-499D-8202-2378327BD11C}" type="slidenum">
              <a:rPr lang="en-IE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4752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604F4B-DF85-494E-9D0E-34076CB5A1A2}" type="datetime1">
              <a:rPr lang="en-US"/>
              <a:pPr/>
              <a:t>1/3/2014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C97CED-6FD1-421E-84FC-BED444AD5361}" type="slidenum">
              <a:rPr lang="en-IE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03646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98581D-16D2-4343-99E4-D7DBE6E3FA90}" type="datetime1">
              <a:rPr lang="en-US"/>
              <a:pPr/>
              <a:t>1/3/2014</a:t>
            </a:fld>
            <a:endParaRPr lang="en-I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40ABF8-6340-4B90-BA8B-C465FD65C26D}" type="slidenum">
              <a:rPr lang="en-IE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8100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D9EB8B-3D02-47ED-8041-458840E00E52}" type="datetime1">
              <a:rPr lang="en-US"/>
              <a:pPr/>
              <a:t>1/3/2014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2C46E-8571-4807-8E59-C69A8AE891D0}" type="slidenum">
              <a:rPr lang="en-IE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025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121AFA-8794-42F4-9A6A-3E8316842771}" type="datetime1">
              <a:rPr lang="en-US"/>
              <a:pPr/>
              <a:t>1/3/2014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9A4CF-04D7-4FEE-9E66-7B4CCE0430EA}" type="slidenum">
              <a:rPr lang="en-IE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86908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6A625C-8634-4829-B022-AFE193A74CBD}" type="datetime1">
              <a:rPr lang="en-US"/>
              <a:pPr/>
              <a:t>1/3/2014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4B3418-5C66-47C1-8E6E-D8124C764A50}" type="slidenum">
              <a:rPr lang="en-IE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32910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9384C6-DFE2-40D4-8F9E-CA97B188E4C9}" type="datetime1">
              <a:rPr lang="en-US"/>
              <a:pPr/>
              <a:t>1/3/2014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A07E3F-4E34-44C7-9D6A-DD7D7B3A2CD5}" type="slidenum">
              <a:rPr lang="en-IE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16190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B87D5F-7C95-4BB4-957B-C2C5E87F12A3}" type="datetime1">
              <a:rPr lang="en-US"/>
              <a:pPr/>
              <a:t>1/3/2014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AE892F-6A5E-45B8-95A9-47F4AB16EA24}" type="slidenum">
              <a:rPr lang="en-IE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97829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E07E339-00A4-48CC-BA5A-EB1CC5947E91}" type="datetimeFigureOut">
              <a:rPr lang="id-ID" smtClean="0"/>
              <a:t>03/01/2014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C8EBD6-7F66-486B-BD91-699F7E5867E0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E339-00A4-48CC-BA5A-EB1CC5947E91}" type="datetimeFigureOut">
              <a:rPr lang="id-ID" smtClean="0"/>
              <a:t>03/01/2014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7C8EBD6-7F66-486B-BD91-699F7E5867E0}" type="slidenum">
              <a:rPr lang="id-ID" smtClean="0"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E339-00A4-48CC-BA5A-EB1CC5947E91}" type="datetimeFigureOut">
              <a:rPr lang="id-ID" smtClean="0"/>
              <a:t>03/01/2014</a:t>
            </a:fld>
            <a:endParaRPr lang="id-ID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7C8EBD6-7F66-486B-BD91-699F7E5867E0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E07E339-00A4-48CC-BA5A-EB1CC5947E91}" type="datetimeFigureOut">
              <a:rPr lang="id-ID" smtClean="0"/>
              <a:t>03/01/2014</a:t>
            </a:fld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7C8EBD6-7F66-486B-BD91-699F7E5867E0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E07E339-00A4-48CC-BA5A-EB1CC5947E91}" type="datetimeFigureOut">
              <a:rPr lang="id-ID" smtClean="0"/>
              <a:t>03/01/2014</a:t>
            </a:fld>
            <a:endParaRPr lang="id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7C8EBD6-7F66-486B-BD91-699F7E5867E0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id-ID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E339-00A4-48CC-BA5A-EB1CC5947E91}" type="datetimeFigureOut">
              <a:rPr lang="id-ID" smtClean="0"/>
              <a:t>03/01/2014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7C8EBD6-7F66-486B-BD91-699F7E5867E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E339-00A4-48CC-BA5A-EB1CC5947E91}" type="datetimeFigureOut">
              <a:rPr lang="id-ID" smtClean="0"/>
              <a:t>03/01/2014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C8EBD6-7F66-486B-BD91-699F7E5867E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EE8C2E-7563-420C-944D-70CB46DA815A}" type="datetime1">
              <a:rPr lang="en-US"/>
              <a:pPr/>
              <a:t>1/3/2014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62FAC9-C60E-485E-8BCC-DC932B37B42A}" type="slidenum">
              <a:rPr lang="en-IE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878564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E339-00A4-48CC-BA5A-EB1CC5947E91}" type="datetimeFigureOut">
              <a:rPr lang="id-ID" smtClean="0"/>
              <a:t>03/01/2014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7C8EBD6-7F66-486B-BD91-699F7E5867E0}" type="slidenum">
              <a:rPr lang="id-ID" smtClean="0"/>
              <a:t>‹#›</a:t>
            </a:fld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E07E339-00A4-48CC-BA5A-EB1CC5947E91}" type="datetimeFigureOut">
              <a:rPr lang="id-ID" smtClean="0"/>
              <a:t>03/01/2014</a:t>
            </a:fld>
            <a:endParaRPr lang="id-ID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7C8EBD6-7F66-486B-BD91-699F7E5867E0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E339-00A4-48CC-BA5A-EB1CC5947E91}" type="datetimeFigureOut">
              <a:rPr lang="id-ID" smtClean="0"/>
              <a:t>03/01/2014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EBD6-7F66-486B-BD91-699F7E5867E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E07E339-00A4-48CC-BA5A-EB1CC5947E91}" type="datetimeFigureOut">
              <a:rPr lang="id-ID" smtClean="0"/>
              <a:t>03/01/2014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7C8EBD6-7F66-486B-BD91-699F7E5867E0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034C11-0D16-45C2-80D7-25D8E4174CCD}" type="datetime1">
              <a:rPr lang="en-US"/>
              <a:pPr/>
              <a:t>1/3/2014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586F43-13FF-47F1-AEC0-7BCDD437ED2C}" type="slidenum">
              <a:rPr lang="en-IE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570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052CE3-A054-4273-801E-5B1CA4773795}" type="datetime1">
              <a:rPr lang="en-US"/>
              <a:pPr/>
              <a:t>1/3/2014</a:t>
            </a:fld>
            <a:endParaRPr lang="en-I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6F569C-36D8-47CA-BA01-2407957EFA51}" type="slidenum">
              <a:rPr lang="en-IE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031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74A486-9C2A-4892-9FAB-90EEBB508F32}" type="datetime1">
              <a:rPr lang="en-US"/>
              <a:pPr/>
              <a:t>1/3/2014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1ACCB-3A6E-41D6-88B4-4EF82C07052E}" type="slidenum">
              <a:rPr lang="en-IE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54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87810C-18A0-447E-840A-0A0E87F65019}" type="datetime1">
              <a:rPr lang="en-US"/>
              <a:pPr/>
              <a:t>1/3/2014</a:t>
            </a:fld>
            <a:endParaRPr lang="en-I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21E2B-D765-4F46-BA89-B7B70C09C99D}" type="slidenum">
              <a:rPr lang="en-IE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533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06B7BF-7DBD-419B-BDB8-E0003D1AD48E}" type="datetime1">
              <a:rPr lang="en-US"/>
              <a:pPr/>
              <a:t>1/3/2014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0454D3-3484-4B5C-82B7-A30ABFC65F8A}" type="slidenum">
              <a:rPr lang="en-IE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176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9D1368-A291-4E78-83B9-640E0C07E52A}" type="datetime1">
              <a:rPr lang="en-US"/>
              <a:pPr/>
              <a:t>1/3/2014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BB0F62-2A1C-4C4C-AE4C-9C454C2FEDAF}" type="slidenum">
              <a:rPr lang="en-IE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1641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7C1CD3-F44E-4542-930E-4E56AB6C726F}" type="datetime1">
              <a:rPr lang="en-US"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1/3/2014</a:t>
            </a:fld>
            <a:endParaRPr lang="en-IE">
              <a:ea typeface="ＭＳ Ｐゴシック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E">
              <a:ea typeface="ＭＳ Ｐゴシック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F0CAE56-537D-4C69-BC20-680E9352D0B8}" type="slidenum">
              <a:rPr lang="en-IE"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I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273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A990390-FFE6-497D-878B-0157D86628FF}" type="datetime1">
              <a:rPr lang="en-US" smtClean="0"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1/3/2014</a:t>
            </a:fld>
            <a:endParaRPr lang="en-IE" smtClean="0">
              <a:ea typeface="ＭＳ Ｐゴシック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E" smtClean="0">
              <a:ea typeface="ＭＳ Ｐゴシック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67E4AC7-70C4-48E7-AF05-728FA700D551}" type="slidenum">
              <a:rPr lang="en-IE" smtClean="0"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IE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036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7C1CD3-F44E-4542-930E-4E56AB6C726F}" type="datetime1">
              <a:rPr lang="en-US" smtClean="0"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1/3/2014</a:t>
            </a:fld>
            <a:endParaRPr lang="en-IE">
              <a:ea typeface="ＭＳ Ｐゴシック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E"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F0CAE56-537D-4C69-BC20-680E9352D0B8}" type="slidenum">
              <a:rPr lang="en-IE" smtClean="0"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IE">
              <a:ea typeface="ＭＳ Ｐゴシック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20162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Plagiarism and Collusion Detection using the Smith-Waterman Algorithm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501008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id-ID" sz="1600" dirty="0" smtClean="0"/>
              <a:t>10111931	Andrew Tooy</a:t>
            </a:r>
          </a:p>
          <a:p>
            <a:r>
              <a:rPr lang="id-ID" sz="1600" dirty="0" smtClean="0"/>
              <a:t>10110642	Maya Hermawati</a:t>
            </a:r>
          </a:p>
          <a:p>
            <a:r>
              <a:rPr lang="id-ID" sz="1600" dirty="0" smtClean="0"/>
              <a:t>10110649	Hengky Saputra</a:t>
            </a:r>
          </a:p>
          <a:p>
            <a:endParaRPr lang="en-US" sz="1600" dirty="0" smtClean="0"/>
          </a:p>
          <a:p>
            <a:r>
              <a:rPr lang="en-US" sz="1600" b="1" dirty="0"/>
              <a:t>IF – 15</a:t>
            </a:r>
            <a:endParaRPr lang="id-ID" sz="1600" dirty="0"/>
          </a:p>
          <a:p>
            <a:r>
              <a:rPr lang="id-ID" sz="1600" dirty="0" smtClean="0"/>
              <a:t>kelompok 7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232215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16427"/>
              </p:ext>
            </p:extLst>
          </p:nvPr>
        </p:nvGraphicFramePr>
        <p:xfrm>
          <a:off x="1115616" y="2276872"/>
          <a:ext cx="3953193" cy="4335780"/>
        </p:xfrm>
        <a:graphic>
          <a:graphicData uri="http://schemas.openxmlformats.org/drawingml/2006/table">
            <a:tbl>
              <a:tblPr/>
              <a:tblGrid>
                <a:gridCol w="398463"/>
                <a:gridCol w="403225"/>
                <a:gridCol w="401637"/>
                <a:gridCol w="396875"/>
                <a:gridCol w="401638"/>
                <a:gridCol w="400050"/>
                <a:gridCol w="400050"/>
                <a:gridCol w="400050"/>
                <a:gridCol w="400050"/>
                <a:gridCol w="351155"/>
              </a:tblGrid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73268"/>
              </p:ext>
            </p:extLst>
          </p:nvPr>
        </p:nvGraphicFramePr>
        <p:xfrm>
          <a:off x="1115616" y="2276872"/>
          <a:ext cx="4000500" cy="4335780"/>
        </p:xfrm>
        <a:graphic>
          <a:graphicData uri="http://schemas.openxmlformats.org/drawingml/2006/table">
            <a:tbl>
              <a:tblPr/>
              <a:tblGrid>
                <a:gridCol w="398463"/>
                <a:gridCol w="403225"/>
                <a:gridCol w="401637"/>
                <a:gridCol w="396875"/>
                <a:gridCol w="401638"/>
                <a:gridCol w="400050"/>
                <a:gridCol w="400050"/>
                <a:gridCol w="400050"/>
                <a:gridCol w="400050"/>
                <a:gridCol w="398462"/>
              </a:tblGrid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390165"/>
              </p:ext>
            </p:extLst>
          </p:nvPr>
        </p:nvGraphicFramePr>
        <p:xfrm>
          <a:off x="1115616" y="2276872"/>
          <a:ext cx="4000500" cy="4335780"/>
        </p:xfrm>
        <a:graphic>
          <a:graphicData uri="http://schemas.openxmlformats.org/drawingml/2006/table">
            <a:tbl>
              <a:tblPr/>
              <a:tblGrid>
                <a:gridCol w="398463"/>
                <a:gridCol w="403225"/>
                <a:gridCol w="401637"/>
                <a:gridCol w="396875"/>
                <a:gridCol w="401638"/>
                <a:gridCol w="400050"/>
                <a:gridCol w="400050"/>
                <a:gridCol w="400050"/>
                <a:gridCol w="400050"/>
                <a:gridCol w="398462"/>
              </a:tblGrid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</a:tbl>
          </a:graphicData>
        </a:graphic>
      </p:graphicFrame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557213" y="76201"/>
            <a:ext cx="8229600" cy="21286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None/>
            </a:pPr>
            <a:r>
              <a:rPr lang="en-IE" sz="2400" dirty="0" smtClean="0">
                <a:ea typeface="ＭＳ Ｐゴシック" charset="-128"/>
              </a:rPr>
              <a:t>	</a:t>
            </a:r>
            <a:r>
              <a:rPr lang="en-US" sz="2000" dirty="0" err="1" smtClean="0"/>
              <a:t>Pertama</a:t>
            </a:r>
            <a:r>
              <a:rPr lang="en-US" sz="2000" dirty="0" smtClean="0"/>
              <a:t> </a:t>
            </a:r>
            <a:r>
              <a:rPr lang="en-US" sz="2000" dirty="0" err="1" smtClean="0"/>
              <a:t>hitung</a:t>
            </a:r>
            <a:r>
              <a:rPr lang="en-US" sz="2000" dirty="0" smtClean="0"/>
              <a:t>  </a:t>
            </a:r>
            <a:r>
              <a:rPr lang="en-US" sz="2000" i="1" dirty="0" smtClean="0"/>
              <a:t>T(1,1)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endParaRPr lang="en-IE" sz="2000" dirty="0" smtClean="0">
              <a:ea typeface="ＭＳ Ｐゴシック" charset="-128"/>
            </a:endParaRPr>
          </a:p>
          <a:p>
            <a:pPr lvl="1">
              <a:spcBef>
                <a:spcPct val="0"/>
              </a:spcBef>
              <a:buNone/>
            </a:pPr>
            <a:r>
              <a:rPr lang="en-IE" sz="2000" dirty="0" smtClean="0"/>
              <a:t>	</a:t>
            </a:r>
            <a:r>
              <a:rPr lang="en-IE" sz="2000" b="1" dirty="0" smtClean="0">
                <a:cs typeface="Courier New" charset="0"/>
              </a:rPr>
              <a:t>		  </a:t>
            </a:r>
            <a:r>
              <a:rPr lang="en-IE" sz="2000" i="1" dirty="0" smtClean="0"/>
              <a:t>T</a:t>
            </a:r>
            <a:r>
              <a:rPr lang="en-IE" sz="2000" dirty="0" smtClean="0"/>
              <a:t>(</a:t>
            </a:r>
            <a:r>
              <a:rPr lang="en-IE" sz="2000" i="1" dirty="0" smtClean="0"/>
              <a:t>0</a:t>
            </a:r>
            <a:r>
              <a:rPr lang="en-IE" sz="2000" dirty="0" smtClean="0"/>
              <a:t>, </a:t>
            </a:r>
            <a:r>
              <a:rPr lang="en-IE" sz="2000" i="1" dirty="0" smtClean="0"/>
              <a:t>0</a:t>
            </a:r>
            <a:r>
              <a:rPr lang="en-IE" sz="2000" dirty="0" smtClean="0"/>
              <a:t>) + w(</a:t>
            </a:r>
            <a:r>
              <a:rPr lang="en-IE" sz="2000" i="1" dirty="0" smtClean="0"/>
              <a:t>match</a:t>
            </a:r>
            <a:r>
              <a:rPr lang="en-IE" sz="2000" dirty="0" smtClean="0"/>
              <a:t>) </a:t>
            </a:r>
            <a:r>
              <a:rPr lang="en-IE" sz="2000" b="1" dirty="0" smtClean="0">
                <a:solidFill>
                  <a:srgbClr val="0000CC"/>
                </a:solidFill>
              </a:rPr>
              <a:t>= 0 + 2 = 2  </a:t>
            </a:r>
          </a:p>
          <a:p>
            <a:pPr>
              <a:spcBef>
                <a:spcPct val="0"/>
              </a:spcBef>
              <a:buNone/>
            </a:pPr>
            <a:r>
              <a:rPr lang="en-IE" sz="2000" i="1" dirty="0" smtClean="0">
                <a:ea typeface="ＭＳ Ｐゴシック" charset="-128"/>
              </a:rPr>
              <a:t>	T</a:t>
            </a:r>
            <a:r>
              <a:rPr lang="en-IE" sz="2000" dirty="0" smtClean="0">
                <a:ea typeface="ＭＳ Ｐゴシック" charset="-128"/>
              </a:rPr>
              <a:t>(</a:t>
            </a:r>
            <a:r>
              <a:rPr lang="en-IE" sz="2000" i="1" dirty="0" smtClean="0">
                <a:ea typeface="ＭＳ Ｐゴシック" charset="-128"/>
              </a:rPr>
              <a:t>1</a:t>
            </a:r>
            <a:r>
              <a:rPr lang="en-IE" sz="2000" dirty="0" smtClean="0">
                <a:ea typeface="ＭＳ Ｐゴシック" charset="-128"/>
              </a:rPr>
              <a:t>, </a:t>
            </a:r>
            <a:r>
              <a:rPr lang="en-IE" sz="2000" i="1" dirty="0" smtClean="0">
                <a:ea typeface="ＭＳ Ｐゴシック" charset="-128"/>
              </a:rPr>
              <a:t>1</a:t>
            </a:r>
            <a:r>
              <a:rPr lang="en-IE" sz="2000" dirty="0" smtClean="0">
                <a:ea typeface="ＭＳ Ｐゴシック" charset="-128"/>
              </a:rPr>
              <a:t>) = max     </a:t>
            </a:r>
            <a:r>
              <a:rPr lang="en-IE" sz="2000" i="1" dirty="0" smtClean="0">
                <a:ea typeface="ＭＳ Ｐゴシック" charset="-128"/>
              </a:rPr>
              <a:t>T</a:t>
            </a:r>
            <a:r>
              <a:rPr lang="en-IE" sz="2000" dirty="0" smtClean="0">
                <a:ea typeface="ＭＳ Ｐゴシック" charset="-128"/>
              </a:rPr>
              <a:t>(</a:t>
            </a:r>
            <a:r>
              <a:rPr lang="en-IE" sz="2000" i="1" dirty="0" smtClean="0">
                <a:ea typeface="ＭＳ Ｐゴシック" charset="-128"/>
              </a:rPr>
              <a:t>0</a:t>
            </a:r>
            <a:r>
              <a:rPr lang="en-IE" sz="2000" dirty="0" smtClean="0">
                <a:ea typeface="ＭＳ Ｐゴシック" charset="-128"/>
              </a:rPr>
              <a:t>, </a:t>
            </a:r>
            <a:r>
              <a:rPr lang="en-IE" sz="2000" i="1" dirty="0" smtClean="0">
                <a:ea typeface="ＭＳ Ｐゴシック" charset="-128"/>
              </a:rPr>
              <a:t>1</a:t>
            </a:r>
            <a:r>
              <a:rPr lang="en-IE" sz="2000" dirty="0" smtClean="0">
                <a:ea typeface="ＭＳ Ｐゴシック" charset="-128"/>
              </a:rPr>
              <a:t>) + w(a, -) </a:t>
            </a:r>
            <a:r>
              <a:rPr lang="en-IE" sz="2000" b="1" dirty="0" smtClean="0">
                <a:solidFill>
                  <a:srgbClr val="0000CC"/>
                </a:solidFill>
                <a:ea typeface="ＭＳ Ｐゴシック" charset="-128"/>
              </a:rPr>
              <a:t>= 0 -1 = -1 = 0</a:t>
            </a:r>
          </a:p>
          <a:p>
            <a:pPr>
              <a:spcBef>
                <a:spcPct val="0"/>
              </a:spcBef>
              <a:buNone/>
            </a:pPr>
            <a:r>
              <a:rPr lang="en-IE" sz="2000" dirty="0" smtClean="0">
                <a:ea typeface="ＭＳ Ｐゴシック" charset="-128"/>
              </a:rPr>
              <a:t>			  </a:t>
            </a:r>
            <a:r>
              <a:rPr lang="en-IE" sz="2000" i="1" dirty="0" smtClean="0">
                <a:ea typeface="ＭＳ Ｐゴシック" charset="-128"/>
              </a:rPr>
              <a:t>T</a:t>
            </a:r>
            <a:r>
              <a:rPr lang="en-IE" sz="2000" dirty="0" smtClean="0">
                <a:ea typeface="ＭＳ Ｐゴシック" charset="-128"/>
              </a:rPr>
              <a:t>(</a:t>
            </a:r>
            <a:r>
              <a:rPr lang="en-IE" sz="2000" i="1" dirty="0" smtClean="0">
                <a:ea typeface="ＭＳ Ｐゴシック" charset="-128"/>
              </a:rPr>
              <a:t>1</a:t>
            </a:r>
            <a:r>
              <a:rPr lang="en-IE" sz="2000" dirty="0" smtClean="0">
                <a:ea typeface="ＭＳ Ｐゴシック" charset="-128"/>
              </a:rPr>
              <a:t>, 0) + w(- ,b) </a:t>
            </a:r>
            <a:r>
              <a:rPr lang="en-IE" sz="2000" b="1" dirty="0" smtClean="0">
                <a:solidFill>
                  <a:srgbClr val="0000CC"/>
                </a:solidFill>
                <a:ea typeface="ＭＳ Ｐゴシック" charset="-128"/>
              </a:rPr>
              <a:t>= 0 -1 = -1 = 0</a:t>
            </a:r>
          </a:p>
          <a:p>
            <a:pPr>
              <a:spcBef>
                <a:spcPct val="0"/>
              </a:spcBef>
              <a:buNone/>
            </a:pPr>
            <a:r>
              <a:rPr lang="en-IE" sz="2000" dirty="0" smtClean="0">
                <a:ea typeface="ＭＳ Ｐゴシック" charset="-128"/>
              </a:rPr>
              <a:t>			  </a:t>
            </a:r>
            <a:r>
              <a:rPr lang="en-IE" sz="2000" b="1" dirty="0" err="1" smtClean="0">
                <a:solidFill>
                  <a:srgbClr val="0000CC"/>
                </a:solidFill>
                <a:ea typeface="ＭＳ Ｐゴシック" charset="-128"/>
              </a:rPr>
              <a:t>nilai</a:t>
            </a:r>
            <a:r>
              <a:rPr lang="en-IE" sz="2000" b="1" dirty="0" smtClean="0">
                <a:solidFill>
                  <a:srgbClr val="0000CC"/>
                </a:solidFill>
                <a:ea typeface="ＭＳ Ｐゴシック" charset="-128"/>
              </a:rPr>
              <a:t> </a:t>
            </a:r>
            <a:r>
              <a:rPr lang="en-IE" sz="2000" b="1" dirty="0" err="1" smtClean="0">
                <a:solidFill>
                  <a:srgbClr val="0000CC"/>
                </a:solidFill>
                <a:ea typeface="ＭＳ Ｐゴシック" charset="-128"/>
              </a:rPr>
              <a:t>maksimum</a:t>
            </a:r>
            <a:r>
              <a:rPr lang="en-IE" sz="2000" b="1" dirty="0" smtClean="0">
                <a:solidFill>
                  <a:srgbClr val="0000CC"/>
                </a:solidFill>
                <a:ea typeface="ＭＳ Ｐゴシック" charset="-128"/>
              </a:rPr>
              <a:t> = 2 </a:t>
            </a:r>
            <a:r>
              <a:rPr lang="en-IE" sz="2000" b="1" dirty="0" err="1" smtClean="0">
                <a:solidFill>
                  <a:srgbClr val="0000CC"/>
                </a:solidFill>
                <a:ea typeface="ＭＳ Ｐゴシック" charset="-128"/>
              </a:rPr>
              <a:t>maka</a:t>
            </a:r>
            <a:r>
              <a:rPr lang="en-IE" sz="2000" b="1" dirty="0" smtClean="0">
                <a:solidFill>
                  <a:srgbClr val="0000CC"/>
                </a:solidFill>
                <a:ea typeface="ＭＳ Ｐゴシック" charset="-128"/>
              </a:rPr>
              <a:t> T(1,1) = 2</a:t>
            </a:r>
          </a:p>
          <a:p>
            <a:pPr>
              <a:spcBef>
                <a:spcPct val="0"/>
              </a:spcBef>
              <a:buNone/>
            </a:pPr>
            <a:r>
              <a:rPr lang="en-IE" sz="2000" dirty="0" smtClean="0">
                <a:ea typeface="ＭＳ Ｐゴシック" charset="-128"/>
              </a:rPr>
              <a:t>	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kecil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0 (</a:t>
            </a:r>
            <a:r>
              <a:rPr lang="en-US" sz="2000" dirty="0" err="1" smtClean="0"/>
              <a:t>nol</a:t>
            </a:r>
            <a:r>
              <a:rPr lang="en-US" sz="2000" dirty="0" smtClean="0"/>
              <a:t>)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dianggap</a:t>
            </a:r>
            <a:r>
              <a:rPr lang="en-US" sz="2000" dirty="0" smtClean="0"/>
              <a:t> 0 (</a:t>
            </a:r>
            <a:r>
              <a:rPr lang="en-US" sz="2000" dirty="0" err="1" smtClean="0"/>
              <a:t>nol</a:t>
            </a:r>
            <a:r>
              <a:rPr lang="en-US" sz="2000" dirty="0" smtClean="0"/>
              <a:t>)</a:t>
            </a:r>
            <a:endParaRPr lang="id-ID" sz="2000" dirty="0" smtClean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IE" sz="2000" dirty="0" smtClean="0">
                <a:ea typeface="ＭＳ Ｐゴシック" charset="-128"/>
              </a:rPr>
              <a:t>	                                               		 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IE" sz="2000" dirty="0" smtClean="0">
                <a:ea typeface="ＭＳ Ｐゴシック" charset="-128"/>
              </a:rPr>
              <a:t>							</a:t>
            </a:r>
          </a:p>
          <a:p>
            <a:pPr marL="5029200">
              <a:spcBef>
                <a:spcPct val="0"/>
              </a:spcBef>
              <a:buFont typeface="Arial" charset="0"/>
              <a:buNone/>
            </a:pPr>
            <a:r>
              <a:rPr lang="en-IE" sz="2000" dirty="0" smtClean="0">
                <a:ea typeface="ＭＳ Ｐゴシック" charset="-128"/>
              </a:rPr>
              <a:t>                                                                                         </a:t>
            </a:r>
            <a:r>
              <a:rPr lang="en-IE" sz="2000" dirty="0" err="1" smtClean="0">
                <a:ea typeface="ＭＳ Ｐゴシック" charset="-128"/>
              </a:rPr>
              <a:t>lanjutkan</a:t>
            </a:r>
            <a:r>
              <a:rPr lang="en-IE" sz="2000" dirty="0" smtClean="0">
                <a:ea typeface="ＭＳ Ｐゴシック" charset="-128"/>
              </a:rPr>
              <a:t> </a:t>
            </a:r>
            <a:r>
              <a:rPr lang="en-IE" sz="2000" dirty="0" err="1" smtClean="0">
                <a:ea typeface="ＭＳ Ｐゴシック" charset="-128"/>
              </a:rPr>
              <a:t>menghitung</a:t>
            </a:r>
            <a:r>
              <a:rPr lang="en-IE" sz="2000" dirty="0" smtClean="0">
                <a:ea typeface="ＭＳ Ｐゴシック" charset="-128"/>
              </a:rPr>
              <a:t> </a:t>
            </a:r>
            <a:r>
              <a:rPr lang="en-IE" sz="2000" dirty="0" err="1" smtClean="0">
                <a:ea typeface="ＭＳ Ｐゴシック" charset="-128"/>
              </a:rPr>
              <a:t>dengan</a:t>
            </a:r>
            <a:r>
              <a:rPr lang="en-IE" sz="2000" dirty="0" smtClean="0">
                <a:ea typeface="ＭＳ Ｐゴシック" charset="-128"/>
              </a:rPr>
              <a:t> </a:t>
            </a:r>
            <a:r>
              <a:rPr lang="en-IE" sz="2000" dirty="0" err="1" smtClean="0">
                <a:ea typeface="ＭＳ Ｐゴシック" charset="-128"/>
              </a:rPr>
              <a:t>cara</a:t>
            </a:r>
            <a:r>
              <a:rPr lang="en-IE" sz="2000" dirty="0" smtClean="0">
                <a:ea typeface="ＭＳ Ｐゴシック" charset="-128"/>
              </a:rPr>
              <a:t> yang </a:t>
            </a:r>
            <a:r>
              <a:rPr lang="en-IE" sz="2000" dirty="0" err="1" smtClean="0">
                <a:ea typeface="ＭＳ Ｐゴシック" charset="-128"/>
              </a:rPr>
              <a:t>sama</a:t>
            </a:r>
            <a:r>
              <a:rPr lang="en-IE" sz="2000" dirty="0" smtClean="0">
                <a:ea typeface="ＭＳ Ｐゴシック" charset="-128"/>
              </a:rPr>
              <a:t>  </a:t>
            </a:r>
            <a:r>
              <a:rPr lang="en-IE" sz="2000" i="1" dirty="0" smtClean="0">
                <a:ea typeface="ＭＳ Ｐゴシック" charset="-128"/>
              </a:rPr>
              <a:t>T</a:t>
            </a:r>
            <a:r>
              <a:rPr lang="en-IE" sz="2000" dirty="0" smtClean="0">
                <a:ea typeface="ＭＳ Ｐゴシック" charset="-128"/>
              </a:rPr>
              <a:t>(2,1)…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IE" sz="2000" dirty="0" smtClean="0">
                <a:ea typeface="ＭＳ Ｐゴシック" charset="-128"/>
              </a:rPr>
              <a:t>	</a:t>
            </a:r>
            <a:endParaRPr lang="en-IE" sz="2000" b="1" dirty="0" smtClean="0">
              <a:ea typeface="ＭＳ Ｐゴシック" charset="-128"/>
            </a:endParaRP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IE" sz="2400" dirty="0" smtClean="0">
                <a:ea typeface="ＭＳ Ｐゴシック" charset="-128"/>
              </a:rPr>
              <a:t>	        </a:t>
            </a:r>
          </a:p>
        </p:txBody>
      </p:sp>
      <p:sp>
        <p:nvSpPr>
          <p:cNvPr id="6" name="Left Brace 5"/>
          <p:cNvSpPr>
            <a:spLocks/>
          </p:cNvSpPr>
          <p:nvPr/>
        </p:nvSpPr>
        <p:spPr bwMode="auto">
          <a:xfrm>
            <a:off x="2362200" y="548680"/>
            <a:ext cx="152400" cy="1152128"/>
          </a:xfrm>
          <a:prstGeom prst="leftBrace">
            <a:avLst>
              <a:gd name="adj1" fmla="val 835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id-ID" sz="2400" smtClean="0">
              <a:solidFill>
                <a:prstClr val="black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547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  <p:bldP spid="6" grpId="0" uiExpan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533400" y="241301"/>
            <a:ext cx="8229600" cy="45139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IE" sz="2400" dirty="0" smtClean="0">
                <a:ea typeface="ＭＳ Ｐゴシック" charset="-128"/>
              </a:rPr>
              <a:t>	</a:t>
            </a:r>
            <a:r>
              <a:rPr lang="en-IE" sz="2000" dirty="0" err="1" smtClean="0">
                <a:ea typeface="ＭＳ Ｐゴシック" charset="-128"/>
              </a:rPr>
              <a:t>Sehingga</a:t>
            </a:r>
            <a:r>
              <a:rPr lang="en-IE" sz="2000" dirty="0" smtClean="0">
                <a:ea typeface="ＭＳ Ｐゴシック" charset="-128"/>
              </a:rPr>
              <a:t> di </a:t>
            </a:r>
            <a:r>
              <a:rPr lang="en-IE" sz="2000" dirty="0" err="1" smtClean="0">
                <a:ea typeface="ＭＳ Ｐゴシック" charset="-128"/>
              </a:rPr>
              <a:t>dapat</a:t>
            </a:r>
            <a:r>
              <a:rPr lang="en-IE" sz="2000" dirty="0" smtClean="0">
                <a:ea typeface="ＭＳ Ｐゴシック" charset="-128"/>
              </a:rPr>
              <a:t> </a:t>
            </a:r>
            <a:r>
              <a:rPr lang="en-IE" sz="2000" dirty="0" err="1" smtClean="0">
                <a:ea typeface="ＭＳ Ｐゴシック" charset="-128"/>
              </a:rPr>
              <a:t>nilai</a:t>
            </a:r>
            <a:r>
              <a:rPr lang="en-IE" sz="2000" dirty="0" smtClean="0">
                <a:ea typeface="ＭＳ Ｐゴシック" charset="-128"/>
              </a:rPr>
              <a:t> </a:t>
            </a:r>
            <a:r>
              <a:rPr lang="en-IE" sz="2000" dirty="0" err="1" smtClean="0">
                <a:ea typeface="ＭＳ Ｐゴシック" charset="-128"/>
              </a:rPr>
              <a:t>seperti</a:t>
            </a:r>
            <a:r>
              <a:rPr lang="en-IE" sz="2000" dirty="0" smtClean="0">
                <a:ea typeface="ＭＳ Ｐゴシック" charset="-128"/>
              </a:rPr>
              <a:t> </a:t>
            </a:r>
            <a:r>
              <a:rPr lang="en-IE" sz="2000" dirty="0" err="1" smtClean="0">
                <a:ea typeface="ＭＳ Ｐゴシック" charset="-128"/>
              </a:rPr>
              <a:t>berikut</a:t>
            </a:r>
            <a:endParaRPr lang="en-IE" sz="2000" b="1" baseline="-25000" dirty="0" smtClean="0">
              <a:solidFill>
                <a:srgbClr val="0000CC"/>
              </a:solidFill>
              <a:ea typeface="ＭＳ Ｐゴシック" charset="-128"/>
            </a:endParaRPr>
          </a:p>
          <a:p>
            <a:pPr eaLnBrk="1" hangingPunct="1">
              <a:buFont typeface="Arial" charset="0"/>
              <a:buNone/>
            </a:pPr>
            <a:endParaRPr lang="en-IE" sz="2000" b="1" baseline="-25000" dirty="0" smtClean="0">
              <a:solidFill>
                <a:srgbClr val="0000CC"/>
              </a:solidFill>
              <a:ea typeface="ＭＳ Ｐゴシック" charset="-128"/>
            </a:endParaRPr>
          </a:p>
          <a:p>
            <a:pPr eaLnBrk="1" hangingPunct="1">
              <a:buFont typeface="Arial" charset="0"/>
              <a:buNone/>
            </a:pPr>
            <a:endParaRPr lang="en-IE" sz="2000" b="1" baseline="-25000" dirty="0" smtClean="0">
              <a:solidFill>
                <a:srgbClr val="0000CC"/>
              </a:solidFill>
              <a:ea typeface="ＭＳ Ｐゴシック" charset="-128"/>
            </a:endParaRPr>
          </a:p>
          <a:p>
            <a:pPr eaLnBrk="1" hangingPunct="1">
              <a:buFont typeface="Arial" charset="0"/>
              <a:buNone/>
            </a:pPr>
            <a:endParaRPr lang="en-IE" sz="2000" b="1" baseline="-25000" dirty="0" smtClean="0">
              <a:solidFill>
                <a:srgbClr val="0000CC"/>
              </a:solidFill>
              <a:ea typeface="ＭＳ Ｐゴシック" charset="-128"/>
            </a:endParaRPr>
          </a:p>
          <a:p>
            <a:pPr eaLnBrk="1" hangingPunct="1">
              <a:buFont typeface="Arial" charset="0"/>
              <a:buNone/>
            </a:pPr>
            <a:endParaRPr lang="en-IE" sz="2000" b="1" baseline="-25000" dirty="0" smtClean="0">
              <a:solidFill>
                <a:srgbClr val="0000CC"/>
              </a:solidFill>
              <a:ea typeface="ＭＳ Ｐゴシック" charset="-128"/>
            </a:endParaRPr>
          </a:p>
          <a:p>
            <a:pPr eaLnBrk="1" hangingPunct="1">
              <a:buFont typeface="Arial" charset="0"/>
              <a:buNone/>
            </a:pPr>
            <a:endParaRPr lang="en-IE" sz="2000" b="1" baseline="-25000" dirty="0" smtClean="0">
              <a:solidFill>
                <a:srgbClr val="0000CC"/>
              </a:solidFill>
              <a:ea typeface="ＭＳ Ｐゴシック" charset="-128"/>
            </a:endParaRPr>
          </a:p>
          <a:p>
            <a:pPr eaLnBrk="1" hangingPunct="1">
              <a:buFont typeface="Arial" charset="0"/>
              <a:buNone/>
            </a:pPr>
            <a:endParaRPr lang="en-IE" sz="2000" b="1" baseline="-25000" dirty="0" smtClean="0">
              <a:solidFill>
                <a:srgbClr val="0000CC"/>
              </a:solidFill>
              <a:ea typeface="ＭＳ Ｐゴシック" charset="-128"/>
            </a:endParaRPr>
          </a:p>
          <a:p>
            <a:pPr eaLnBrk="1" hangingPunct="1">
              <a:buFont typeface="Arial" charset="0"/>
              <a:buNone/>
            </a:pPr>
            <a:endParaRPr lang="en-IE" sz="2000" b="1" baseline="-25000" dirty="0" smtClean="0">
              <a:solidFill>
                <a:srgbClr val="0000CC"/>
              </a:solidFill>
              <a:ea typeface="ＭＳ Ｐゴシック" charset="-128"/>
            </a:endParaRPr>
          </a:p>
          <a:p>
            <a:pPr eaLnBrk="1" hangingPunct="1">
              <a:buFont typeface="Arial" charset="0"/>
              <a:buNone/>
            </a:pPr>
            <a:endParaRPr lang="en-IE" sz="2000" b="1" baseline="-25000" dirty="0" smtClean="0">
              <a:solidFill>
                <a:srgbClr val="0000CC"/>
              </a:solidFill>
              <a:ea typeface="ＭＳ Ｐゴシック" charset="-128"/>
            </a:endParaRPr>
          </a:p>
          <a:p>
            <a:pPr eaLnBrk="1" hangingPunct="1">
              <a:buFont typeface="Arial" charset="0"/>
              <a:buNone/>
            </a:pPr>
            <a:endParaRPr lang="en-IE" sz="2000" b="1" baseline="-25000" dirty="0" smtClean="0">
              <a:solidFill>
                <a:srgbClr val="0000CC"/>
              </a:solidFill>
              <a:ea typeface="ＭＳ Ｐゴシック" charset="-128"/>
            </a:endParaRPr>
          </a:p>
          <a:p>
            <a:pPr eaLnBrk="1" hangingPunct="1">
              <a:buFont typeface="Arial" charset="0"/>
              <a:buNone/>
            </a:pPr>
            <a:endParaRPr lang="en-IE" sz="2000" b="1" baseline="-25000" dirty="0" smtClean="0">
              <a:solidFill>
                <a:srgbClr val="0000CC"/>
              </a:solidFill>
              <a:ea typeface="ＭＳ Ｐゴシック" charset="-128"/>
            </a:endParaRPr>
          </a:p>
          <a:p>
            <a:pPr eaLnBrk="1" hangingPunct="1">
              <a:buFont typeface="Arial" charset="0"/>
              <a:buNone/>
            </a:pPr>
            <a:endParaRPr lang="en-IE" sz="2000" b="1" baseline="-25000" dirty="0" smtClean="0">
              <a:solidFill>
                <a:srgbClr val="0000CC"/>
              </a:solidFill>
              <a:ea typeface="ＭＳ Ｐゴシック" charset="-128"/>
            </a:endParaRPr>
          </a:p>
          <a:p>
            <a:pPr eaLnBrk="1" hangingPunct="1">
              <a:buFont typeface="Arial" charset="0"/>
              <a:buNone/>
            </a:pPr>
            <a:endParaRPr lang="en-IE" sz="2000" b="1" baseline="-25000" dirty="0" smtClean="0">
              <a:solidFill>
                <a:srgbClr val="0000CC"/>
              </a:solidFill>
              <a:ea typeface="ＭＳ Ｐゴシック" charset="-128"/>
            </a:endParaRPr>
          </a:p>
          <a:p>
            <a:pPr eaLnBrk="1" hangingPunct="1">
              <a:buFont typeface="Arial" charset="0"/>
              <a:buNone/>
            </a:pPr>
            <a:endParaRPr lang="en-IE" sz="2000" b="1" baseline="-25000" dirty="0" smtClean="0">
              <a:solidFill>
                <a:srgbClr val="0000CC"/>
              </a:solidFill>
              <a:ea typeface="ＭＳ Ｐゴシック" charset="-128"/>
            </a:endParaRPr>
          </a:p>
          <a:p>
            <a:pPr eaLnBrk="1" hangingPunct="1">
              <a:buFont typeface="Arial" charset="0"/>
              <a:buNone/>
            </a:pPr>
            <a:endParaRPr lang="en-IE" sz="2000" b="1" baseline="-25000" dirty="0" smtClean="0">
              <a:solidFill>
                <a:srgbClr val="0000CC"/>
              </a:solidFill>
              <a:ea typeface="ＭＳ Ｐゴシック" charset="-128"/>
            </a:endParaRPr>
          </a:p>
          <a:p>
            <a:pPr eaLnBrk="1" hangingPunct="1">
              <a:buFont typeface="Arial" charset="0"/>
              <a:buNone/>
            </a:pPr>
            <a:endParaRPr lang="en-IE" sz="2000" b="1" baseline="-25000" dirty="0" smtClean="0">
              <a:solidFill>
                <a:srgbClr val="0000CC"/>
              </a:solidFill>
              <a:ea typeface="ＭＳ Ｐゴシック" charset="-128"/>
            </a:endParaRPr>
          </a:p>
          <a:p>
            <a:pPr eaLnBrk="1" hangingPunct="1">
              <a:buFont typeface="Arial" charset="0"/>
              <a:buNone/>
            </a:pPr>
            <a:endParaRPr lang="en-IE" sz="2000" b="1" baseline="-25000" dirty="0" smtClean="0">
              <a:solidFill>
                <a:srgbClr val="0000CC"/>
              </a:solidFill>
              <a:ea typeface="ＭＳ Ｐゴシック" charset="-128"/>
            </a:endParaRPr>
          </a:p>
          <a:p>
            <a:pPr eaLnBrk="1" hangingPunct="1">
              <a:buFont typeface="Arial" charset="0"/>
              <a:buNone/>
            </a:pPr>
            <a:endParaRPr lang="en-IE" sz="2000" b="1" baseline="-25000" dirty="0" smtClean="0">
              <a:solidFill>
                <a:srgbClr val="0000CC"/>
              </a:solidFill>
              <a:ea typeface="ＭＳ Ｐゴシック" charset="-128"/>
            </a:endParaRPr>
          </a:p>
          <a:p>
            <a:pPr eaLnBrk="1" hangingPunct="1">
              <a:spcBef>
                <a:spcPts val="2000"/>
              </a:spcBef>
              <a:buFont typeface="Arial" charset="0"/>
              <a:buNone/>
            </a:pPr>
            <a:r>
              <a:rPr lang="en-IE" sz="2000" dirty="0" smtClean="0">
                <a:ea typeface="ＭＳ Ｐゴシック" charset="-128"/>
              </a:rPr>
              <a:t>	</a:t>
            </a:r>
          </a:p>
          <a:p>
            <a:pPr eaLnBrk="1" hangingPunct="1">
              <a:spcBef>
                <a:spcPts val="2000"/>
              </a:spcBef>
              <a:buNone/>
            </a:pPr>
            <a:r>
              <a:rPr lang="en-US" sz="2000" dirty="0" err="1" smtClean="0"/>
              <a:t>Salin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matriks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</a:t>
            </a:r>
            <a:r>
              <a:rPr lang="en-US" sz="2000" dirty="0" err="1" smtClean="0"/>
              <a:t>simbol</a:t>
            </a:r>
            <a:endParaRPr lang="en-US" sz="2000" dirty="0" smtClean="0"/>
          </a:p>
          <a:p>
            <a:pPr eaLnBrk="1" hangingPunct="1">
              <a:spcBef>
                <a:spcPts val="2000"/>
              </a:spcBef>
              <a:buNone/>
            </a:pPr>
            <a:r>
              <a:rPr lang="en-US" sz="2000" dirty="0" err="1" smtClean="0"/>
              <a:t>Lakukan</a:t>
            </a:r>
            <a:r>
              <a:rPr lang="en-US" sz="2000" dirty="0" smtClean="0"/>
              <a:t> </a:t>
            </a:r>
            <a:r>
              <a:rPr lang="en-US" sz="2000" i="1" dirty="0" err="1"/>
              <a:t>traceback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yang </a:t>
            </a:r>
            <a:r>
              <a:rPr lang="en-US" sz="2000" dirty="0" err="1"/>
              <a:t>tertinggi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matriks</a:t>
            </a:r>
            <a:endParaRPr lang="en-IE" sz="2000" dirty="0" smtClean="0">
              <a:ea typeface="ＭＳ Ｐゴシック" charset="-128"/>
            </a:endParaRPr>
          </a:p>
        </p:txBody>
      </p: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327724"/>
              </p:ext>
            </p:extLst>
          </p:nvPr>
        </p:nvGraphicFramePr>
        <p:xfrm>
          <a:off x="533400" y="1412776"/>
          <a:ext cx="3899355" cy="3697858"/>
        </p:xfrm>
        <a:graphic>
          <a:graphicData uri="http://schemas.openxmlformats.org/drawingml/2006/table">
            <a:tbl>
              <a:tblPr/>
              <a:tblGrid>
                <a:gridCol w="363870"/>
                <a:gridCol w="368219"/>
                <a:gridCol w="366769"/>
                <a:gridCol w="362420"/>
                <a:gridCol w="366770"/>
                <a:gridCol w="365319"/>
                <a:gridCol w="426497"/>
                <a:gridCol w="426497"/>
                <a:gridCol w="426497"/>
                <a:gridCol w="426497"/>
              </a:tblGrid>
              <a:tr h="3205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7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6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7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6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6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6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9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7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08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10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9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6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7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10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10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10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907923"/>
              </p:ext>
            </p:extLst>
          </p:nvPr>
        </p:nvGraphicFramePr>
        <p:xfrm>
          <a:off x="4860032" y="1412776"/>
          <a:ext cx="3899355" cy="3697858"/>
        </p:xfrm>
        <a:graphic>
          <a:graphicData uri="http://schemas.openxmlformats.org/drawingml/2006/table">
            <a:tbl>
              <a:tblPr/>
              <a:tblGrid>
                <a:gridCol w="363870"/>
                <a:gridCol w="368219"/>
                <a:gridCol w="366769"/>
                <a:gridCol w="362420"/>
                <a:gridCol w="366770"/>
                <a:gridCol w="365319"/>
                <a:gridCol w="426497"/>
                <a:gridCol w="426497"/>
                <a:gridCol w="426497"/>
                <a:gridCol w="426497"/>
              </a:tblGrid>
              <a:tr h="3205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X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X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X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08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889242"/>
              </p:ext>
            </p:extLst>
          </p:nvPr>
        </p:nvGraphicFramePr>
        <p:xfrm>
          <a:off x="528629" y="1412776"/>
          <a:ext cx="3899355" cy="3697858"/>
        </p:xfrm>
        <a:graphic>
          <a:graphicData uri="http://schemas.openxmlformats.org/drawingml/2006/table">
            <a:tbl>
              <a:tblPr/>
              <a:tblGrid>
                <a:gridCol w="363870"/>
                <a:gridCol w="368219"/>
                <a:gridCol w="366769"/>
                <a:gridCol w="362420"/>
                <a:gridCol w="366770"/>
                <a:gridCol w="365319"/>
                <a:gridCol w="426497"/>
                <a:gridCol w="426497"/>
                <a:gridCol w="426497"/>
                <a:gridCol w="426497"/>
              </a:tblGrid>
              <a:tr h="3205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7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6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7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6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6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6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9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7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08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10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9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6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7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10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10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10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730236"/>
              </p:ext>
            </p:extLst>
          </p:nvPr>
        </p:nvGraphicFramePr>
        <p:xfrm>
          <a:off x="4860032" y="1412776"/>
          <a:ext cx="3899355" cy="3697858"/>
        </p:xfrm>
        <a:graphic>
          <a:graphicData uri="http://schemas.openxmlformats.org/drawingml/2006/table">
            <a:tbl>
              <a:tblPr/>
              <a:tblGrid>
                <a:gridCol w="363870"/>
                <a:gridCol w="368219"/>
                <a:gridCol w="366769"/>
                <a:gridCol w="362420"/>
                <a:gridCol w="366770"/>
                <a:gridCol w="365319"/>
                <a:gridCol w="426497"/>
                <a:gridCol w="426497"/>
                <a:gridCol w="426497"/>
                <a:gridCol w="426497"/>
              </a:tblGrid>
              <a:tr h="3205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X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X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X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08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553835"/>
              </p:ext>
            </p:extLst>
          </p:nvPr>
        </p:nvGraphicFramePr>
        <p:xfrm>
          <a:off x="528629" y="1412776"/>
          <a:ext cx="3899355" cy="3697858"/>
        </p:xfrm>
        <a:graphic>
          <a:graphicData uri="http://schemas.openxmlformats.org/drawingml/2006/table">
            <a:tbl>
              <a:tblPr/>
              <a:tblGrid>
                <a:gridCol w="363870"/>
                <a:gridCol w="368219"/>
                <a:gridCol w="366769"/>
                <a:gridCol w="362420"/>
                <a:gridCol w="366770"/>
                <a:gridCol w="365319"/>
                <a:gridCol w="426497"/>
                <a:gridCol w="426497"/>
                <a:gridCol w="426497"/>
                <a:gridCol w="426497"/>
              </a:tblGrid>
              <a:tr h="3205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7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6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7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6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6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6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9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7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08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10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9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6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7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10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10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10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912282"/>
              </p:ext>
            </p:extLst>
          </p:nvPr>
        </p:nvGraphicFramePr>
        <p:xfrm>
          <a:off x="4860032" y="1412776"/>
          <a:ext cx="3899355" cy="3697858"/>
        </p:xfrm>
        <a:graphic>
          <a:graphicData uri="http://schemas.openxmlformats.org/drawingml/2006/table">
            <a:tbl>
              <a:tblPr/>
              <a:tblGrid>
                <a:gridCol w="363870"/>
                <a:gridCol w="368219"/>
                <a:gridCol w="366769"/>
                <a:gridCol w="362420"/>
                <a:gridCol w="366770"/>
                <a:gridCol w="365319"/>
                <a:gridCol w="426497"/>
                <a:gridCol w="426497"/>
                <a:gridCol w="426497"/>
                <a:gridCol w="426497"/>
              </a:tblGrid>
              <a:tr h="3205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X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X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X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08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389186"/>
              </p:ext>
            </p:extLst>
          </p:nvPr>
        </p:nvGraphicFramePr>
        <p:xfrm>
          <a:off x="528629" y="1412776"/>
          <a:ext cx="3899355" cy="3697858"/>
        </p:xfrm>
        <a:graphic>
          <a:graphicData uri="http://schemas.openxmlformats.org/drawingml/2006/table">
            <a:tbl>
              <a:tblPr/>
              <a:tblGrid>
                <a:gridCol w="363870"/>
                <a:gridCol w="368219"/>
                <a:gridCol w="366769"/>
                <a:gridCol w="362420"/>
                <a:gridCol w="366770"/>
                <a:gridCol w="365319"/>
                <a:gridCol w="426497"/>
                <a:gridCol w="426497"/>
                <a:gridCol w="426497"/>
                <a:gridCol w="426497"/>
              </a:tblGrid>
              <a:tr h="3205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7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6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7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6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6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6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9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7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08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10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9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6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7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10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10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10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087558"/>
              </p:ext>
            </p:extLst>
          </p:nvPr>
        </p:nvGraphicFramePr>
        <p:xfrm>
          <a:off x="4860032" y="1412776"/>
          <a:ext cx="3899355" cy="3697858"/>
        </p:xfrm>
        <a:graphic>
          <a:graphicData uri="http://schemas.openxmlformats.org/drawingml/2006/table">
            <a:tbl>
              <a:tblPr/>
              <a:tblGrid>
                <a:gridCol w="363870"/>
                <a:gridCol w="368219"/>
                <a:gridCol w="366769"/>
                <a:gridCol w="362420"/>
                <a:gridCol w="366770"/>
                <a:gridCol w="365319"/>
                <a:gridCol w="426497"/>
                <a:gridCol w="426497"/>
                <a:gridCol w="426497"/>
                <a:gridCol w="426497"/>
              </a:tblGrid>
              <a:tr h="3205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X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X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X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08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162802"/>
              </p:ext>
            </p:extLst>
          </p:nvPr>
        </p:nvGraphicFramePr>
        <p:xfrm>
          <a:off x="528629" y="1412776"/>
          <a:ext cx="3899355" cy="3697858"/>
        </p:xfrm>
        <a:graphic>
          <a:graphicData uri="http://schemas.openxmlformats.org/drawingml/2006/table">
            <a:tbl>
              <a:tblPr/>
              <a:tblGrid>
                <a:gridCol w="363870"/>
                <a:gridCol w="368219"/>
                <a:gridCol w="366769"/>
                <a:gridCol w="362420"/>
                <a:gridCol w="366770"/>
                <a:gridCol w="365319"/>
                <a:gridCol w="426497"/>
                <a:gridCol w="426497"/>
                <a:gridCol w="426497"/>
                <a:gridCol w="426497"/>
              </a:tblGrid>
              <a:tr h="3205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7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6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7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6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6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6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9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7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08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10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9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6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7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10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10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10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188463" y="4869160"/>
            <a:ext cx="432048" cy="45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US" sz="2400" b="1" dirty="0">
                <a:solidFill>
                  <a:srgbClr val="00B050"/>
                </a:solidFill>
                <a:latin typeface="Calibri" charset="0"/>
                <a:ea typeface="ＭＳ Ｐゴシック" charset="-128"/>
              </a:rPr>
              <a:t>↖</a:t>
            </a:r>
            <a:endParaRPr lang="en-IE" sz="2000" b="1" dirty="0" smtClean="0">
              <a:solidFill>
                <a:srgbClr val="00B050"/>
              </a:solidFill>
              <a:ea typeface="ＭＳ Ｐゴシック" charset="-128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779912" y="4489773"/>
            <a:ext cx="432048" cy="45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US" sz="2400" b="1" dirty="0">
                <a:solidFill>
                  <a:srgbClr val="00B050"/>
                </a:solidFill>
                <a:latin typeface="Calibri" charset="0"/>
                <a:ea typeface="ＭＳ Ｐゴシック" charset="-128"/>
              </a:rPr>
              <a:t>↖</a:t>
            </a:r>
            <a:endParaRPr lang="en-IE" sz="2000" b="1" dirty="0" smtClean="0">
              <a:solidFill>
                <a:srgbClr val="00B050"/>
              </a:solidFill>
              <a:ea typeface="ＭＳ Ｐゴシック" charset="-128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347864" y="4345757"/>
            <a:ext cx="432048" cy="45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IE" sz="2000" b="1" dirty="0" smtClean="0">
                <a:solidFill>
                  <a:srgbClr val="00B050"/>
                </a:solidFill>
                <a:ea typeface="ＭＳ Ｐゴシック" charset="-128"/>
              </a:rPr>
              <a:t>←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2915816" y="4077072"/>
            <a:ext cx="432048" cy="45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US" sz="2400" b="1" dirty="0">
                <a:solidFill>
                  <a:srgbClr val="00B050"/>
                </a:solidFill>
                <a:latin typeface="Calibri" charset="0"/>
                <a:ea typeface="ＭＳ Ｐゴシック" charset="-128"/>
              </a:rPr>
              <a:t>↖</a:t>
            </a:r>
            <a:endParaRPr lang="en-IE" sz="2000" b="1" dirty="0" smtClean="0">
              <a:solidFill>
                <a:srgbClr val="00B050"/>
              </a:solidFill>
              <a:ea typeface="ＭＳ Ｐゴシック" charset="-128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2483768" y="3717032"/>
            <a:ext cx="432048" cy="45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US" sz="2400" b="1" dirty="0">
                <a:solidFill>
                  <a:srgbClr val="00B050"/>
                </a:solidFill>
                <a:latin typeface="Calibri" charset="0"/>
                <a:ea typeface="ＭＳ Ｐゴシック" charset="-128"/>
              </a:rPr>
              <a:t>↖</a:t>
            </a:r>
            <a:endParaRPr lang="en-IE" sz="2000" b="1" dirty="0" smtClean="0">
              <a:solidFill>
                <a:srgbClr val="00B050"/>
              </a:solidFill>
              <a:ea typeface="ＭＳ Ｐゴシック" charset="-128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2123728" y="3356992"/>
            <a:ext cx="432048" cy="45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US" sz="2400" b="1" dirty="0">
                <a:solidFill>
                  <a:srgbClr val="00B050"/>
                </a:solidFill>
                <a:latin typeface="Calibri" charset="0"/>
                <a:ea typeface="ＭＳ Ｐゴシック" charset="-128"/>
              </a:rPr>
              <a:t>↖</a:t>
            </a:r>
            <a:endParaRPr lang="en-IE" sz="2000" b="1" dirty="0" smtClean="0">
              <a:solidFill>
                <a:srgbClr val="00B050"/>
              </a:solidFill>
              <a:ea typeface="ＭＳ Ｐゴシック" charset="-128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1763688" y="2996952"/>
            <a:ext cx="432048" cy="45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US" sz="2400" b="1" dirty="0">
                <a:solidFill>
                  <a:srgbClr val="00B050"/>
                </a:solidFill>
                <a:latin typeface="Calibri" charset="0"/>
                <a:ea typeface="ＭＳ Ｐゴシック" charset="-128"/>
              </a:rPr>
              <a:t>↖</a:t>
            </a:r>
            <a:endParaRPr lang="en-IE" sz="2000" b="1" dirty="0" smtClean="0">
              <a:solidFill>
                <a:srgbClr val="00B050"/>
              </a:solidFill>
              <a:ea typeface="ＭＳ Ｐゴシック" charset="-128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403648" y="2636912"/>
            <a:ext cx="432048" cy="45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US" sz="2400" b="1" dirty="0">
                <a:solidFill>
                  <a:srgbClr val="00B050"/>
                </a:solidFill>
                <a:latin typeface="Calibri" charset="0"/>
                <a:ea typeface="ＭＳ Ｐゴシック" charset="-128"/>
              </a:rPr>
              <a:t>↖</a:t>
            </a:r>
            <a:endParaRPr lang="en-IE" sz="2000" b="1" dirty="0" smtClean="0">
              <a:solidFill>
                <a:srgbClr val="00B050"/>
              </a:solidFill>
              <a:ea typeface="ＭＳ Ｐゴシック" charset="-128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1115616" y="2276872"/>
            <a:ext cx="432048" cy="45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alibri" charset="0"/>
                <a:ea typeface="ＭＳ Ｐゴシック" charset="-128"/>
              </a:rPr>
              <a:t>↑</a:t>
            </a:r>
            <a:endParaRPr lang="en-IE" sz="2000" b="1" dirty="0" smtClean="0">
              <a:solidFill>
                <a:srgbClr val="00B050"/>
              </a:solidFill>
              <a:ea typeface="ＭＳ Ｐゴシック" charset="-128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1043608" y="1897485"/>
            <a:ext cx="432048" cy="45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US" sz="2400" b="1" dirty="0">
                <a:solidFill>
                  <a:srgbClr val="00B050"/>
                </a:solidFill>
                <a:latin typeface="Calibri" charset="0"/>
                <a:ea typeface="ＭＳ Ｐゴシック" charset="-128"/>
              </a:rPr>
              <a:t>↖</a:t>
            </a:r>
            <a:endParaRPr lang="en-IE" sz="2000" b="1" dirty="0" smtClean="0">
              <a:solidFill>
                <a:srgbClr val="00B050"/>
              </a:solidFill>
              <a:ea typeface="ＭＳ Ｐゴシック" charset="-128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147556"/>
              </p:ext>
            </p:extLst>
          </p:nvPr>
        </p:nvGraphicFramePr>
        <p:xfrm>
          <a:off x="4860032" y="1412776"/>
          <a:ext cx="3899355" cy="3697858"/>
        </p:xfrm>
        <a:graphic>
          <a:graphicData uri="http://schemas.openxmlformats.org/drawingml/2006/table">
            <a:tbl>
              <a:tblPr/>
              <a:tblGrid>
                <a:gridCol w="363870"/>
                <a:gridCol w="368219"/>
                <a:gridCol w="366769"/>
                <a:gridCol w="362420"/>
                <a:gridCol w="366770"/>
                <a:gridCol w="365319"/>
                <a:gridCol w="426497"/>
                <a:gridCol w="426497"/>
                <a:gridCol w="426497"/>
                <a:gridCol w="426497"/>
              </a:tblGrid>
              <a:tr h="3205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X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X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X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08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69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  <p:bldP spid="9" grpId="0" build="p"/>
      <p:bldP spid="12" grpId="0" build="p"/>
      <p:bldP spid="14" grpId="0" build="p"/>
      <p:bldP spid="17" grpId="0" build="p"/>
      <p:bldP spid="18" grpId="0" build="p"/>
      <p:bldP spid="19" grpId="0" build="p"/>
      <p:bldP spid="20" grpId="0" build="p"/>
      <p:bldP spid="21" grpId="0" build="p"/>
      <p:bldP spid="22" grpId="0" build="p"/>
      <p:bldP spid="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47667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traceback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5517232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i="1" dirty="0" err="1"/>
              <a:t>traceback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  <a:endParaRPr lang="id-ID" dirty="0"/>
          </a:p>
          <a:p>
            <a:r>
              <a:rPr lang="en-US" dirty="0"/>
              <a:t>(8,8), (7,7), (7,6), (6,5), (5,4), (4,3), (3,2), (2,1), (1,1), </a:t>
            </a:r>
            <a:r>
              <a:rPr lang="en-US" dirty="0" err="1"/>
              <a:t>dan</a:t>
            </a:r>
            <a:r>
              <a:rPr lang="en-US" dirty="0"/>
              <a:t> (0,0)</a:t>
            </a:r>
            <a:endParaRPr lang="id-ID" dirty="0"/>
          </a:p>
          <a:p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390752"/>
              </p:ext>
            </p:extLst>
          </p:nvPr>
        </p:nvGraphicFramePr>
        <p:xfrm>
          <a:off x="2436970" y="980728"/>
          <a:ext cx="4270060" cy="4366260"/>
        </p:xfrm>
        <a:graphic>
          <a:graphicData uri="http://schemas.openxmlformats.org/drawingml/2006/table">
            <a:tbl>
              <a:tblPr/>
              <a:tblGrid>
                <a:gridCol w="398463"/>
                <a:gridCol w="403225"/>
                <a:gridCol w="401637"/>
                <a:gridCol w="396875"/>
                <a:gridCol w="401638"/>
                <a:gridCol w="400050"/>
                <a:gridCol w="467043"/>
                <a:gridCol w="467043"/>
                <a:gridCol w="467043"/>
                <a:gridCol w="467043"/>
              </a:tblGrid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  <a:endParaRPr kumimoji="0" lang="id-ID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  <a:endParaRPr kumimoji="0" lang="id-ID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7</a:t>
                      </a:r>
                      <a:endParaRPr kumimoji="0" lang="id-ID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6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7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6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6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6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9</a:t>
                      </a:r>
                      <a:endParaRPr kumimoji="0" lang="id-ID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7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8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11</a:t>
                      </a:r>
                      <a:endParaRPr kumimoji="0" lang="id-ID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10</a:t>
                      </a:r>
                      <a:endParaRPr kumimoji="0" lang="id-ID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9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6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7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10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10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10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12</a:t>
                      </a:r>
                      <a:endParaRPr kumimoji="0" lang="id-ID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498120"/>
            <a:ext cx="42484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Jumlah</a:t>
            </a:r>
            <a:r>
              <a:rPr lang="en-US" sz="2000" dirty="0" smtClean="0"/>
              <a:t> </a:t>
            </a:r>
            <a:r>
              <a:rPr lang="en-US" sz="2000" dirty="0"/>
              <a:t>symbol match/mismatch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urutan</a:t>
            </a:r>
            <a:r>
              <a:rPr lang="en-US" sz="2000" dirty="0"/>
              <a:t> </a:t>
            </a:r>
            <a:r>
              <a:rPr lang="en-US" sz="2000" dirty="0" err="1"/>
              <a:t>traceback</a:t>
            </a:r>
            <a:r>
              <a:rPr lang="en-US" sz="2000" dirty="0"/>
              <a:t> = 7</a:t>
            </a:r>
            <a:endParaRPr lang="id-ID" sz="2000" dirty="0"/>
          </a:p>
          <a:p>
            <a:endParaRPr lang="en-US" sz="2000" dirty="0" smtClean="0"/>
          </a:p>
          <a:p>
            <a:r>
              <a:rPr lang="en-US" sz="2000" dirty="0" err="1" smtClean="0"/>
              <a:t>Jumlah</a:t>
            </a:r>
            <a:r>
              <a:rPr lang="en-US" sz="2000" dirty="0" smtClean="0"/>
              <a:t> </a:t>
            </a:r>
            <a:r>
              <a:rPr lang="en-US" sz="2000" dirty="0"/>
              <a:t>string </a:t>
            </a:r>
            <a:r>
              <a:rPr lang="en-US" sz="2000" dirty="0" err="1"/>
              <a:t>terpanjang</a:t>
            </a:r>
            <a:r>
              <a:rPr lang="en-US" sz="2000" dirty="0"/>
              <a:t> = 8</a:t>
            </a:r>
            <a:endParaRPr lang="id-ID" sz="2000" dirty="0"/>
          </a:p>
          <a:p>
            <a:endParaRPr lang="en-US" sz="2000" dirty="0" smtClean="0"/>
          </a:p>
          <a:p>
            <a:r>
              <a:rPr lang="en-US" sz="2000" dirty="0" err="1" smtClean="0"/>
              <a:t>Persentase</a:t>
            </a:r>
            <a:r>
              <a:rPr lang="en-US" sz="2000" dirty="0" smtClean="0"/>
              <a:t> </a:t>
            </a:r>
            <a:r>
              <a:rPr lang="en-US" sz="2000" dirty="0"/>
              <a:t>= 7/8 *100% = 87.5</a:t>
            </a:r>
            <a:r>
              <a:rPr lang="en-US" sz="2000" dirty="0" smtClean="0"/>
              <a:t>%</a:t>
            </a:r>
            <a:endParaRPr lang="id-ID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951555"/>
              </p:ext>
            </p:extLst>
          </p:nvPr>
        </p:nvGraphicFramePr>
        <p:xfrm>
          <a:off x="5004048" y="1628800"/>
          <a:ext cx="3899355" cy="3697858"/>
        </p:xfrm>
        <a:graphic>
          <a:graphicData uri="http://schemas.openxmlformats.org/drawingml/2006/table">
            <a:tbl>
              <a:tblPr/>
              <a:tblGrid>
                <a:gridCol w="363870"/>
                <a:gridCol w="368219"/>
                <a:gridCol w="366769"/>
                <a:gridCol w="362420"/>
                <a:gridCol w="366770"/>
                <a:gridCol w="365319"/>
                <a:gridCol w="426497"/>
                <a:gridCol w="426497"/>
                <a:gridCol w="426497"/>
                <a:gridCol w="426497"/>
              </a:tblGrid>
              <a:tr h="3205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X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X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X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08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48072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Presentase</a:t>
            </a:r>
            <a:r>
              <a:rPr lang="en-US" sz="3200" dirty="0" smtClean="0"/>
              <a:t> </a:t>
            </a:r>
            <a:r>
              <a:rPr lang="en-US" sz="3200" dirty="0" err="1" smtClean="0"/>
              <a:t>kemiripan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contoh</a:t>
            </a:r>
            <a:r>
              <a:rPr lang="en-US" sz="3200" dirty="0" smtClean="0"/>
              <a:t> di </a:t>
            </a:r>
            <a:r>
              <a:rPr lang="en-US" sz="3200" dirty="0" err="1" smtClean="0"/>
              <a:t>atas</a:t>
            </a:r>
            <a:r>
              <a:rPr lang="en-US" sz="3200" dirty="0"/>
              <a:t> </a:t>
            </a:r>
            <a:r>
              <a:rPr lang="en-US" sz="3200" dirty="0" smtClean="0"/>
              <a:t>:</a:t>
            </a:r>
            <a:endParaRPr lang="id-ID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5639757"/>
            <a:ext cx="8496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Dan </a:t>
            </a:r>
            <a:r>
              <a:rPr lang="en-US" sz="2000" dirty="0" err="1"/>
              <a:t>p</a:t>
            </a:r>
            <a:r>
              <a:rPr lang="en-US" sz="2000" dirty="0" err="1" smtClean="0"/>
              <a:t>ersentase</a:t>
            </a:r>
            <a:r>
              <a:rPr lang="en-US" sz="2000" dirty="0" smtClean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dibandingkan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kategori</a:t>
            </a:r>
            <a:r>
              <a:rPr lang="en-US" sz="2000" dirty="0"/>
              <a:t> </a:t>
            </a:r>
            <a:r>
              <a:rPr lang="en-US" sz="2000" dirty="0" err="1" smtClean="0"/>
              <a:t>plagiatnya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hasilnya</a:t>
            </a:r>
            <a:r>
              <a:rPr lang="en-US" sz="2000" dirty="0"/>
              <a:t> </a:t>
            </a:r>
            <a:r>
              <a:rPr lang="en-US" sz="2000" dirty="0" smtClean="0"/>
              <a:t>:</a:t>
            </a:r>
            <a:endParaRPr lang="id-ID" sz="2000" dirty="0"/>
          </a:p>
          <a:p>
            <a:pPr algn="ctr"/>
            <a:r>
              <a:rPr lang="en-US" sz="2000" dirty="0" smtClean="0"/>
              <a:t>87.5</a:t>
            </a:r>
            <a:r>
              <a:rPr lang="en-US" sz="2000" dirty="0"/>
              <a:t>% </a:t>
            </a:r>
            <a:r>
              <a:rPr lang="en-US" sz="2000" dirty="0" err="1"/>
              <a:t>tergolong</a:t>
            </a:r>
            <a:r>
              <a:rPr lang="en-US" sz="2000" dirty="0"/>
              <a:t> </a:t>
            </a:r>
            <a:r>
              <a:rPr lang="en-US" sz="2000" dirty="0" err="1"/>
              <a:t>plagiat</a:t>
            </a:r>
            <a:r>
              <a:rPr lang="en-US" sz="2000" dirty="0"/>
              <a:t> </a:t>
            </a:r>
            <a:r>
              <a:rPr lang="en-US" sz="2000" dirty="0" err="1"/>
              <a:t>berat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286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350" y="1196752"/>
            <a:ext cx="7697074" cy="467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29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48072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Kesimpulan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3773015"/>
          </a:xfrm>
        </p:spPr>
        <p:txBody>
          <a:bodyPr>
            <a:normAutofit/>
          </a:bodyPr>
          <a:lstStyle/>
          <a:p>
            <a:pPr lvl="0" algn="just"/>
            <a:r>
              <a:rPr lang="en-US" sz="2000" dirty="0"/>
              <a:t>Plagiarism </a:t>
            </a:r>
            <a:r>
              <a:rPr lang="en-US" sz="2000" dirty="0" err="1"/>
              <a:t>atau</a:t>
            </a:r>
            <a:r>
              <a:rPr lang="en-US" sz="2000" dirty="0"/>
              <a:t> collision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dideteksi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Smith-Waterman</a:t>
            </a:r>
            <a:r>
              <a:rPr lang="en-US" sz="2000" dirty="0" smtClean="0"/>
              <a:t>.</a:t>
            </a:r>
          </a:p>
          <a:p>
            <a:pPr marL="0" lvl="0" indent="0" algn="just">
              <a:buNone/>
            </a:pPr>
            <a:endParaRPr lang="en-US" sz="2000" dirty="0"/>
          </a:p>
          <a:p>
            <a:pPr lvl="0" algn="just"/>
            <a:r>
              <a:rPr lang="en-US" sz="2000" dirty="0" err="1"/>
              <a:t>Algoritma</a:t>
            </a:r>
            <a:r>
              <a:rPr lang="en-US" sz="2000" dirty="0"/>
              <a:t> Smith-Waterman </a:t>
            </a:r>
            <a:r>
              <a:rPr lang="en-US" sz="2000" dirty="0" err="1"/>
              <a:t>awalnya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area </a:t>
            </a:r>
            <a:r>
              <a:rPr lang="en-US" sz="2000" dirty="0" err="1"/>
              <a:t>biologi</a:t>
            </a:r>
            <a:r>
              <a:rPr lang="en-US" sz="2000" dirty="0"/>
              <a:t> </a:t>
            </a:r>
            <a:r>
              <a:rPr lang="en-US" sz="2000" dirty="0" err="1"/>
              <a:t>molekul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sekarang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dikembangkan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area </a:t>
            </a:r>
            <a:r>
              <a:rPr lang="en-US" sz="2000" dirty="0" err="1"/>
              <a:t>pencarian</a:t>
            </a:r>
            <a:r>
              <a:rPr lang="en-US" sz="2000" dirty="0"/>
              <a:t> </a:t>
            </a:r>
            <a:r>
              <a:rPr lang="en-US" sz="2000" dirty="0" err="1"/>
              <a:t>perbandingan</a:t>
            </a:r>
            <a:r>
              <a:rPr lang="en-US" sz="2000" dirty="0"/>
              <a:t> </a:t>
            </a:r>
            <a:r>
              <a:rPr lang="en-US" sz="2000" dirty="0" err="1"/>
              <a:t>kesamaan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teks</a:t>
            </a:r>
            <a:r>
              <a:rPr lang="en-US" sz="2000" dirty="0"/>
              <a:t> </a:t>
            </a:r>
            <a:r>
              <a:rPr lang="en-US" sz="2000" dirty="0" err="1"/>
              <a:t>dokumen</a:t>
            </a:r>
            <a:r>
              <a:rPr lang="en-US" sz="2000" dirty="0"/>
              <a:t> (</a:t>
            </a:r>
            <a:r>
              <a:rPr lang="en-US" sz="2000" dirty="0" err="1"/>
              <a:t>atau</a:t>
            </a:r>
            <a:r>
              <a:rPr lang="en-US" sz="2000" dirty="0"/>
              <a:t> computer program</a:t>
            </a:r>
            <a:r>
              <a:rPr lang="en-US" sz="2000" dirty="0" smtClean="0"/>
              <a:t>)</a:t>
            </a: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3861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66988" y="66675"/>
            <a:ext cx="14277976" cy="672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903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480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Plagiarism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348880"/>
            <a:ext cx="8435280" cy="4032448"/>
          </a:xfrm>
        </p:spPr>
        <p:txBody>
          <a:bodyPr numCol="2">
            <a:normAutofit/>
          </a:bodyPr>
          <a:lstStyle/>
          <a:p>
            <a:pPr marL="708660" lvl="1" indent="-342900" algn="just">
              <a:buFont typeface="+mj-lt"/>
              <a:buAutoNum type="arabicPeriod"/>
            </a:pPr>
            <a:r>
              <a:rPr lang="en-US" sz="1700" b="1" dirty="0" err="1" smtClean="0"/>
              <a:t>Aspek</a:t>
            </a:r>
            <a:r>
              <a:rPr lang="en-US" sz="1700" b="1" dirty="0" smtClean="0"/>
              <a:t> yang </a:t>
            </a:r>
            <a:r>
              <a:rPr lang="en-US" sz="1700" b="1" dirty="0" err="1" smtClean="0"/>
              <a:t>dijiplak</a:t>
            </a:r>
            <a:endParaRPr lang="en-US" sz="1700" b="1" dirty="0" smtClean="0"/>
          </a:p>
          <a:p>
            <a:pPr marL="1440180" lvl="3" indent="-342900" algn="just"/>
            <a:r>
              <a:rPr lang="en-US" sz="1600" dirty="0" err="1" smtClean="0"/>
              <a:t>Plagiarisme</a:t>
            </a:r>
            <a:r>
              <a:rPr lang="en-US" sz="1600" dirty="0" smtClean="0"/>
              <a:t> Ide</a:t>
            </a:r>
          </a:p>
          <a:p>
            <a:pPr marL="1440180" lvl="3" indent="-342900" algn="just"/>
            <a:r>
              <a:rPr lang="en-US" sz="1600" dirty="0" err="1" smtClean="0"/>
              <a:t>Plagiarisme</a:t>
            </a:r>
            <a:r>
              <a:rPr lang="en-US" sz="1600" dirty="0" smtClean="0"/>
              <a:t> Isi</a:t>
            </a:r>
          </a:p>
          <a:p>
            <a:pPr marL="1440180" lvl="3" indent="-342900" algn="just"/>
            <a:r>
              <a:rPr lang="en-US" sz="1600" dirty="0" err="1" smtClean="0"/>
              <a:t>Plagiarisme</a:t>
            </a:r>
            <a:r>
              <a:rPr lang="en-US" sz="1600" dirty="0" smtClean="0"/>
              <a:t> </a:t>
            </a:r>
            <a:r>
              <a:rPr lang="en-US" sz="1600" dirty="0" err="1" smtClean="0"/>
              <a:t>Tulisan</a:t>
            </a:r>
            <a:endParaRPr lang="en-US" sz="1600" dirty="0" smtClean="0"/>
          </a:p>
          <a:p>
            <a:pPr marL="1440180" lvl="3" indent="-342900" algn="just"/>
            <a:r>
              <a:rPr lang="en-US" sz="1600" dirty="0" err="1" smtClean="0"/>
              <a:t>Plagiarisme</a:t>
            </a:r>
            <a:r>
              <a:rPr lang="en-US" sz="1600" dirty="0" smtClean="0"/>
              <a:t> Total</a:t>
            </a:r>
          </a:p>
          <a:p>
            <a:pPr marL="708660" lvl="1" indent="-342900" algn="just">
              <a:buFont typeface="+mj-lt"/>
              <a:buAutoNum type="arabicPeriod"/>
            </a:pPr>
            <a:r>
              <a:rPr lang="en-US" sz="1700" b="1" dirty="0" err="1" smtClean="0"/>
              <a:t>Proporsi</a:t>
            </a:r>
            <a:r>
              <a:rPr lang="en-US" sz="1700" b="1" dirty="0" smtClean="0"/>
              <a:t> yang </a:t>
            </a:r>
            <a:r>
              <a:rPr lang="en-US" sz="1700" b="1" dirty="0" err="1" smtClean="0"/>
              <a:t>dijiplak</a:t>
            </a:r>
            <a:endParaRPr lang="en-US" sz="1700" b="1" dirty="0" smtClean="0"/>
          </a:p>
          <a:p>
            <a:pPr marL="1440180" lvl="3" indent="-342900" algn="just"/>
            <a:r>
              <a:rPr lang="en-US" sz="1600" dirty="0" err="1" smtClean="0"/>
              <a:t>Plagiarisme</a:t>
            </a:r>
            <a:r>
              <a:rPr lang="en-US" sz="1600" dirty="0" smtClean="0"/>
              <a:t> </a:t>
            </a:r>
            <a:r>
              <a:rPr lang="en-US" sz="1600" dirty="0" err="1" smtClean="0"/>
              <a:t>Ringan</a:t>
            </a:r>
            <a:r>
              <a:rPr lang="en-US" sz="1600" dirty="0" smtClean="0"/>
              <a:t> (&lt;30%)</a:t>
            </a:r>
            <a:endParaRPr lang="en-US" sz="1600" dirty="0"/>
          </a:p>
          <a:p>
            <a:pPr marL="1440180" lvl="3" indent="-342900" algn="just"/>
            <a:r>
              <a:rPr lang="en-US" sz="1600" dirty="0" err="1" smtClean="0"/>
              <a:t>Plagiarisme</a:t>
            </a:r>
            <a:r>
              <a:rPr lang="en-US" sz="1600" dirty="0" smtClean="0"/>
              <a:t> </a:t>
            </a:r>
            <a:r>
              <a:rPr lang="en-US" sz="1600" dirty="0" err="1" smtClean="0"/>
              <a:t>Sedang</a:t>
            </a:r>
            <a:r>
              <a:rPr lang="en-US" sz="1600" dirty="0" smtClean="0"/>
              <a:t> (30%-70%)</a:t>
            </a:r>
            <a:endParaRPr lang="en-US" sz="1600" dirty="0"/>
          </a:p>
          <a:p>
            <a:pPr marL="1440180" lvl="3" indent="-342900" algn="just"/>
            <a:r>
              <a:rPr lang="en-US" sz="1600" dirty="0" err="1" smtClean="0"/>
              <a:t>Plagiarisme</a:t>
            </a:r>
            <a:r>
              <a:rPr lang="en-US" sz="1600" dirty="0" smtClean="0"/>
              <a:t> </a:t>
            </a:r>
            <a:r>
              <a:rPr lang="en-US" sz="1600" dirty="0" err="1" smtClean="0"/>
              <a:t>Berat</a:t>
            </a:r>
            <a:r>
              <a:rPr lang="en-US" sz="1600" dirty="0" smtClean="0"/>
              <a:t> (&gt;70%)</a:t>
            </a:r>
            <a:endParaRPr lang="en-US" sz="1100" dirty="0" smtClean="0"/>
          </a:p>
          <a:p>
            <a:pPr marL="708660" lvl="1" indent="-342900" algn="just">
              <a:buFont typeface="+mj-lt"/>
              <a:buAutoNum type="arabicPeriod"/>
            </a:pPr>
            <a:r>
              <a:rPr lang="en-US" sz="1700" b="1" dirty="0" err="1" smtClean="0"/>
              <a:t>Pola</a:t>
            </a:r>
            <a:r>
              <a:rPr lang="en-US" sz="1700" b="1" dirty="0" smtClean="0"/>
              <a:t> </a:t>
            </a:r>
            <a:r>
              <a:rPr lang="en-US" sz="1700" b="1" dirty="0" err="1" smtClean="0"/>
              <a:t>Plagiatnya</a:t>
            </a:r>
            <a:endParaRPr lang="en-US" sz="1700" b="1" dirty="0" smtClean="0"/>
          </a:p>
          <a:p>
            <a:pPr marL="1440180" lvl="3" indent="-342900" algn="just"/>
            <a:r>
              <a:rPr lang="en-US" sz="1600" dirty="0" smtClean="0"/>
              <a:t>Kata demi Kata (word for word)</a:t>
            </a:r>
            <a:endParaRPr lang="en-US" sz="1600" dirty="0"/>
          </a:p>
          <a:p>
            <a:pPr marL="1440180" lvl="3" indent="-342900" algn="just"/>
            <a:r>
              <a:rPr lang="en-US" sz="1600" dirty="0" err="1" smtClean="0"/>
              <a:t>Mozaik</a:t>
            </a:r>
            <a:endParaRPr lang="en-US" sz="1600" dirty="0"/>
          </a:p>
          <a:p>
            <a:pPr marL="1097280" lvl="3" indent="0" algn="just">
              <a:buNone/>
            </a:pPr>
            <a:endParaRPr lang="en-US" sz="1700" dirty="0" smtClean="0"/>
          </a:p>
          <a:p>
            <a:pPr marL="708660" lvl="1" indent="-342900" algn="just">
              <a:buFont typeface="+mj-lt"/>
              <a:buAutoNum type="arabicPeriod"/>
            </a:pPr>
            <a:r>
              <a:rPr lang="en-US" sz="1700" b="1" dirty="0" smtClean="0"/>
              <a:t>Tingkat </a:t>
            </a:r>
            <a:r>
              <a:rPr lang="en-US" sz="1700" b="1" dirty="0" err="1" smtClean="0"/>
              <a:t>Kesengajaan</a:t>
            </a:r>
            <a:endParaRPr lang="en-US" sz="1700" b="1" dirty="0" smtClean="0"/>
          </a:p>
          <a:p>
            <a:pPr marL="1440180" lvl="3" indent="-342900" algn="just"/>
            <a:r>
              <a:rPr lang="en-US" sz="1600" dirty="0" err="1" smtClean="0"/>
              <a:t>Disengaja</a:t>
            </a:r>
            <a:endParaRPr lang="en-US" sz="1600" dirty="0"/>
          </a:p>
          <a:p>
            <a:pPr marL="1440180" lvl="3" indent="-342900" algn="just"/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disengaja</a:t>
            </a:r>
            <a:endParaRPr lang="en-US" sz="1600" dirty="0"/>
          </a:p>
          <a:p>
            <a:pPr marL="982980" lvl="2" indent="-342900" algn="just">
              <a:buFont typeface="+mj-lt"/>
              <a:buAutoNum type="arabicPeriod"/>
            </a:pPr>
            <a:endParaRPr lang="en-US" sz="1400" dirty="0" smtClean="0"/>
          </a:p>
          <a:p>
            <a:pPr algn="just"/>
            <a:endParaRPr lang="id-ID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6856" y="1556792"/>
            <a:ext cx="8229600" cy="792088"/>
          </a:xfrm>
          <a:prstGeom prst="rect">
            <a:avLst/>
          </a:prstGeom>
        </p:spPr>
        <p:txBody>
          <a:bodyPr vert="horz" numCol="2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smtClean="0"/>
              <a:t>Plagiarism -&gt; What?</a:t>
            </a:r>
          </a:p>
          <a:p>
            <a:pPr algn="just"/>
            <a:r>
              <a:rPr lang="en-US" sz="2000" dirty="0" err="1" smtClean="0"/>
              <a:t>Kategori</a:t>
            </a:r>
            <a:r>
              <a:rPr lang="en-US" sz="2000" dirty="0" smtClean="0"/>
              <a:t> Plagiarism</a:t>
            </a:r>
          </a:p>
          <a:p>
            <a:pPr algn="just"/>
            <a:endParaRPr lang="id-ID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6856" y="5868537"/>
            <a:ext cx="8229600" cy="944839"/>
          </a:xfrm>
          <a:prstGeom prst="rect">
            <a:avLst/>
          </a:prstGeom>
        </p:spPr>
        <p:txBody>
          <a:bodyPr vert="horz" numCol="1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sz="1400" dirty="0" smtClean="0"/>
          </a:p>
          <a:p>
            <a:pPr marL="0" indent="0" algn="r">
              <a:buNone/>
            </a:pPr>
            <a:r>
              <a:rPr lang="en-US" sz="1400" dirty="0" err="1" smtClean="0"/>
              <a:t>Sumber</a:t>
            </a:r>
            <a:r>
              <a:rPr lang="en-US" sz="1400" dirty="0" smtClean="0"/>
              <a:t> : </a:t>
            </a:r>
            <a:r>
              <a:rPr lang="en-US" sz="1400" i="1" dirty="0"/>
              <a:t>The Complete Guide Referencing and Voiding </a:t>
            </a:r>
            <a:r>
              <a:rPr lang="en-US" sz="1400" i="1" dirty="0" smtClean="0"/>
              <a:t>Plagiarism</a:t>
            </a:r>
          </a:p>
          <a:p>
            <a:pPr marL="0" indent="0" algn="r">
              <a:buNone/>
            </a:pPr>
            <a:r>
              <a:rPr lang="en-US" sz="1400" dirty="0" err="1"/>
              <a:t>Nevile</a:t>
            </a:r>
            <a:r>
              <a:rPr lang="en-US" sz="1400" dirty="0"/>
              <a:t> (2010)</a:t>
            </a:r>
            <a:endParaRPr lang="id-ID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87824" y="1556792"/>
            <a:ext cx="2202933" cy="792088"/>
          </a:xfrm>
          <a:prstGeom prst="rect">
            <a:avLst/>
          </a:prstGeom>
        </p:spPr>
        <p:txBody>
          <a:bodyPr vert="horz" numCol="2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 smtClean="0"/>
              <a:t>-&gt; Why?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65573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48072"/>
          </a:xfrm>
        </p:spPr>
        <p:txBody>
          <a:bodyPr>
            <a:normAutofit/>
          </a:bodyPr>
          <a:lstStyle/>
          <a:p>
            <a:r>
              <a:rPr lang="en-US" sz="3200" dirty="0" err="1"/>
              <a:t>Algoritma</a:t>
            </a:r>
            <a:r>
              <a:rPr lang="en-US" sz="3200" dirty="0"/>
              <a:t> Smith-Waterman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37730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/>
              <a:t>	</a:t>
            </a:r>
            <a:r>
              <a:rPr lang="en-US" sz="2000" dirty="0" err="1"/>
              <a:t>Algoritma</a:t>
            </a:r>
            <a:r>
              <a:rPr lang="en-US" sz="2000" dirty="0"/>
              <a:t> Smith-Waterman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klasik</a:t>
            </a:r>
            <a:r>
              <a:rPr lang="en-US" sz="2000" dirty="0"/>
              <a:t>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dikenal</a:t>
            </a:r>
            <a:r>
              <a:rPr lang="en-US" sz="2000" dirty="0"/>
              <a:t> </a:t>
            </a:r>
            <a:r>
              <a:rPr lang="en-US" sz="2000" dirty="0" err="1"/>
              <a:t>luas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bidang</a:t>
            </a:r>
            <a:r>
              <a:rPr lang="en-US" sz="2000" dirty="0"/>
              <a:t> </a:t>
            </a:r>
            <a:r>
              <a:rPr lang="en-US" sz="2000" dirty="0" err="1"/>
              <a:t>bioinformatika</a:t>
            </a:r>
            <a:r>
              <a:rPr lang="en-US" sz="2000" dirty="0"/>
              <a:t> yang </a:t>
            </a:r>
            <a:r>
              <a:rPr lang="en-US" sz="2000" dirty="0" err="1"/>
              <a:t>dipakai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smtClean="0"/>
              <a:t>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mengidentiﬁkasi</a:t>
            </a:r>
            <a:r>
              <a:rPr lang="en-US" sz="2000" dirty="0"/>
              <a:t> </a:t>
            </a:r>
            <a:r>
              <a:rPr lang="en-US" sz="2000" dirty="0" err="1"/>
              <a:t>penyejajaran</a:t>
            </a:r>
            <a:r>
              <a:rPr lang="en-US" sz="2000" dirty="0"/>
              <a:t> </a:t>
            </a:r>
            <a:r>
              <a:rPr lang="en-US" sz="2000" dirty="0" err="1" smtClean="0"/>
              <a:t>sekuens</a:t>
            </a: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 smtClean="0"/>
              <a:t>	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Berdasarkan</a:t>
            </a:r>
            <a:r>
              <a:rPr lang="en-US" sz="2000" dirty="0" smtClean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proses </a:t>
            </a:r>
            <a:r>
              <a:rPr lang="en-US" sz="2000" dirty="0" err="1"/>
              <a:t>penyejajaran</a:t>
            </a:r>
            <a:r>
              <a:rPr lang="en-US" sz="2000" dirty="0"/>
              <a:t> </a:t>
            </a:r>
            <a:r>
              <a:rPr lang="en-US" sz="2000" dirty="0" err="1"/>
              <a:t>sekuens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,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diterapkan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pemprograman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pendeteksian</a:t>
            </a:r>
            <a:r>
              <a:rPr lang="en-US" sz="2000" dirty="0"/>
              <a:t> </a:t>
            </a:r>
            <a:r>
              <a:rPr lang="en-US" sz="2000" dirty="0" err="1"/>
              <a:t>kesamaan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pengukuran</a:t>
            </a:r>
            <a:r>
              <a:rPr lang="en-US" sz="2000" dirty="0"/>
              <a:t> </a:t>
            </a:r>
            <a:r>
              <a:rPr lang="en-US" sz="2000" dirty="0" err="1"/>
              <a:t>tingkat</a:t>
            </a:r>
            <a:r>
              <a:rPr lang="en-US" sz="2000" dirty="0"/>
              <a:t> </a:t>
            </a:r>
            <a:r>
              <a:rPr lang="en-US" sz="2000" dirty="0" err="1"/>
              <a:t>kemiripan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dokumen</a:t>
            </a:r>
            <a:r>
              <a:rPr lang="en-US" sz="2000" dirty="0"/>
              <a:t> </a:t>
            </a:r>
            <a:r>
              <a:rPr lang="en-US" sz="2000" dirty="0" err="1"/>
              <a:t>teks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dokumen</a:t>
            </a:r>
            <a:r>
              <a:rPr lang="en-US" sz="2000" dirty="0"/>
              <a:t> </a:t>
            </a:r>
            <a:r>
              <a:rPr lang="en-US" sz="2000" dirty="0" err="1"/>
              <a:t>teks</a:t>
            </a:r>
            <a:r>
              <a:rPr lang="en-US" sz="2000" dirty="0"/>
              <a:t> lain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melihat</a:t>
            </a:r>
            <a:r>
              <a:rPr lang="en-US" sz="2000" dirty="0"/>
              <a:t> </a:t>
            </a:r>
            <a:r>
              <a:rPr lang="en-US" sz="2000" dirty="0" err="1"/>
              <a:t>kesamaan</a:t>
            </a:r>
            <a:r>
              <a:rPr lang="en-US" sz="2000" dirty="0"/>
              <a:t> </a:t>
            </a:r>
            <a:r>
              <a:rPr lang="en-US" sz="2000" dirty="0" err="1"/>
              <a:t>isi</a:t>
            </a:r>
            <a:r>
              <a:rPr lang="en-US" sz="2000" dirty="0"/>
              <a:t> (local similarities)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kedua</a:t>
            </a:r>
            <a:r>
              <a:rPr lang="en-US" sz="2000" dirty="0"/>
              <a:t> </a:t>
            </a:r>
            <a:r>
              <a:rPr lang="en-US" sz="2000" dirty="0" err="1"/>
              <a:t>dokumen</a:t>
            </a:r>
            <a:r>
              <a:rPr lang="en-US" sz="2000" dirty="0"/>
              <a:t> </a:t>
            </a:r>
            <a:r>
              <a:rPr lang="en-US" sz="2000" dirty="0" err="1"/>
              <a:t>teks</a:t>
            </a:r>
            <a:r>
              <a:rPr lang="en-US" sz="2000" dirty="0"/>
              <a:t> </a:t>
            </a:r>
            <a:r>
              <a:rPr lang="en-US" sz="2000" dirty="0" err="1" smtClean="0"/>
              <a:t>tersebut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3999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13" y="1685400"/>
            <a:ext cx="7586688" cy="4767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48072"/>
          </a:xfrm>
        </p:spPr>
        <p:txBody>
          <a:bodyPr>
            <a:normAutofit/>
          </a:bodyPr>
          <a:lstStyle/>
          <a:p>
            <a:r>
              <a:rPr lang="en-US" sz="3200" dirty="0" err="1"/>
              <a:t>Algoritma</a:t>
            </a:r>
            <a:r>
              <a:rPr lang="en-US" sz="3200" dirty="0"/>
              <a:t> </a:t>
            </a:r>
            <a:r>
              <a:rPr lang="en-US" sz="3200" dirty="0" smtClean="0"/>
              <a:t>Smith-Waterman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mencari</a:t>
            </a:r>
            <a:r>
              <a:rPr lang="en-US" sz="3200" dirty="0" smtClean="0"/>
              <a:t> </a:t>
            </a:r>
            <a:r>
              <a:rPr lang="en-US" sz="3200" dirty="0" err="1" smtClean="0"/>
              <a:t>plagiat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99820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48072"/>
          </a:xfrm>
        </p:spPr>
        <p:txBody>
          <a:bodyPr>
            <a:normAutofit/>
          </a:bodyPr>
          <a:lstStyle/>
          <a:p>
            <a:r>
              <a:rPr lang="en-US" sz="3200" dirty="0" err="1"/>
              <a:t>Algoritma</a:t>
            </a:r>
            <a:r>
              <a:rPr lang="en-US" sz="3200" dirty="0"/>
              <a:t> </a:t>
            </a:r>
            <a:r>
              <a:rPr lang="en-US" sz="3200" dirty="0" smtClean="0"/>
              <a:t>Smith-Waterman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mencari</a:t>
            </a:r>
            <a:r>
              <a:rPr lang="en-US" sz="3200" dirty="0" smtClean="0"/>
              <a:t> </a:t>
            </a:r>
            <a:r>
              <a:rPr lang="en-US" sz="3200" dirty="0" err="1" smtClean="0"/>
              <a:t>plagiat</a:t>
            </a:r>
            <a:endParaRPr lang="id-ID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772816"/>
            <a:ext cx="8229600" cy="48965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 startAt="2"/>
            </a:pPr>
            <a:r>
              <a:rPr lang="en-US" sz="2000" dirty="0" err="1" smtClean="0"/>
              <a:t>Inisialisasi</a:t>
            </a:r>
            <a:r>
              <a:rPr lang="en-US" sz="2000" dirty="0" smtClean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pembanding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character yang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maupun</a:t>
            </a:r>
            <a:r>
              <a:rPr lang="en-US" sz="2000" dirty="0"/>
              <a:t>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serta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smtClean="0"/>
              <a:t>gap-scoring</a:t>
            </a:r>
            <a:endParaRPr lang="en-US" sz="2000" dirty="0"/>
          </a:p>
          <a:p>
            <a:pPr marL="457200" indent="-457200" algn="just">
              <a:buFont typeface="+mj-lt"/>
              <a:buAutoNum type="arabicPeriod" startAt="2"/>
            </a:pPr>
            <a:r>
              <a:rPr lang="en-US" sz="2000" dirty="0" err="1" smtClean="0"/>
              <a:t>Inisialisasi</a:t>
            </a:r>
            <a:r>
              <a:rPr lang="en-US" sz="2000" dirty="0" smtClean="0"/>
              <a:t> </a:t>
            </a:r>
            <a:r>
              <a:rPr lang="en-US" sz="2000" dirty="0" err="1" smtClean="0"/>
              <a:t>awal</a:t>
            </a:r>
            <a:r>
              <a:rPr lang="en-US" sz="2000" dirty="0" smtClean="0"/>
              <a:t> </a:t>
            </a:r>
            <a:r>
              <a:rPr lang="en-US" sz="2000" dirty="0" err="1" smtClean="0"/>
              <a:t>matriks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0 (</a:t>
            </a:r>
            <a:r>
              <a:rPr lang="en-US" sz="2000" dirty="0" err="1" smtClean="0"/>
              <a:t>nol</a:t>
            </a:r>
            <a:r>
              <a:rPr lang="en-US" sz="2000" dirty="0" smtClean="0"/>
              <a:t>)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marL="457200" indent="-457200" algn="just">
              <a:buFont typeface="+mj-lt"/>
              <a:buAutoNum type="arabicPeriod" startAt="4"/>
            </a:pPr>
            <a:r>
              <a:rPr lang="en-US" sz="2000" dirty="0" err="1" smtClean="0"/>
              <a:t>Mencari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matriksnya</a:t>
            </a:r>
            <a:endParaRPr lang="en-US" sz="2000" dirty="0" smtClean="0"/>
          </a:p>
          <a:p>
            <a:pPr marL="457200" indent="-457200" algn="just">
              <a:buFont typeface="+mj-lt"/>
              <a:buAutoNum type="arabicPeriod" startAt="4"/>
            </a:pPr>
            <a:r>
              <a:rPr lang="en-US" sz="2000" dirty="0" err="1" smtClean="0"/>
              <a:t>Semua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terdapat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matriks</a:t>
            </a:r>
            <a:r>
              <a:rPr lang="en-US" sz="2000" dirty="0" smtClean="0"/>
              <a:t> </a:t>
            </a:r>
            <a:r>
              <a:rPr lang="en-US" sz="2000" dirty="0" err="1" smtClean="0"/>
              <a:t>apabila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kecil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0 (</a:t>
            </a:r>
            <a:r>
              <a:rPr lang="en-US" sz="2000" dirty="0" err="1" smtClean="0"/>
              <a:t>nol</a:t>
            </a:r>
            <a:r>
              <a:rPr lang="en-US" sz="2000" dirty="0" smtClean="0"/>
              <a:t>),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dianggap</a:t>
            </a:r>
            <a:r>
              <a:rPr lang="en-US" sz="2000" dirty="0" smtClean="0"/>
              <a:t> 0 (</a:t>
            </a:r>
            <a:r>
              <a:rPr lang="en-US" sz="2000" dirty="0" err="1" smtClean="0"/>
              <a:t>nol</a:t>
            </a:r>
            <a:r>
              <a:rPr lang="en-US" sz="2000" dirty="0" smtClean="0"/>
              <a:t>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219827"/>
              </p:ext>
            </p:extLst>
          </p:nvPr>
        </p:nvGraphicFramePr>
        <p:xfrm>
          <a:off x="3938314" y="3068960"/>
          <a:ext cx="2001838" cy="2143760"/>
        </p:xfrm>
        <a:graphic>
          <a:graphicData uri="http://schemas.openxmlformats.org/drawingml/2006/table">
            <a:tbl>
              <a:tblPr/>
              <a:tblGrid>
                <a:gridCol w="398463"/>
                <a:gridCol w="403225"/>
                <a:gridCol w="401637"/>
                <a:gridCol w="396875"/>
                <a:gridCol w="401638"/>
              </a:tblGrid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87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48072"/>
          </a:xfrm>
        </p:spPr>
        <p:txBody>
          <a:bodyPr>
            <a:normAutofit/>
          </a:bodyPr>
          <a:lstStyle/>
          <a:p>
            <a:r>
              <a:rPr lang="en-US" sz="3200" dirty="0" err="1"/>
              <a:t>Algoritma</a:t>
            </a:r>
            <a:r>
              <a:rPr lang="en-US" sz="3200" dirty="0"/>
              <a:t> </a:t>
            </a:r>
            <a:r>
              <a:rPr lang="en-US" sz="3200" dirty="0" smtClean="0"/>
              <a:t>Smith-Waterman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mencari</a:t>
            </a:r>
            <a:r>
              <a:rPr lang="en-US" sz="3200" dirty="0" smtClean="0"/>
              <a:t> </a:t>
            </a:r>
            <a:r>
              <a:rPr lang="en-US" sz="3200" dirty="0" err="1" smtClean="0"/>
              <a:t>plagiat</a:t>
            </a:r>
            <a:endParaRPr lang="id-ID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772816"/>
            <a:ext cx="8229600" cy="48965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 startAt="6"/>
            </a:pPr>
            <a:r>
              <a:rPr lang="en-US" sz="2000" dirty="0" err="1" smtClean="0"/>
              <a:t>Memulai</a:t>
            </a:r>
            <a:r>
              <a:rPr lang="en-US" sz="2000" dirty="0" smtClean="0"/>
              <a:t> </a:t>
            </a:r>
            <a:r>
              <a:rPr lang="en-US" sz="2000" i="1" dirty="0" err="1" smtClean="0"/>
              <a:t>traceback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tertinggi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ditemukan</a:t>
            </a:r>
            <a:r>
              <a:rPr lang="en-US" sz="2000" dirty="0" smtClean="0"/>
              <a:t> </a:t>
            </a:r>
            <a:r>
              <a:rPr lang="en-US" sz="2000" dirty="0" err="1" smtClean="0"/>
              <a:t>dimanapus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matriks</a:t>
            </a:r>
            <a:endParaRPr lang="en-US" sz="2000" dirty="0" smtClean="0"/>
          </a:p>
          <a:p>
            <a:pPr marL="1051560" lvl="2" indent="-457200" algn="just"/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melakukan</a:t>
            </a:r>
            <a:r>
              <a:rPr lang="en-US" sz="1800" dirty="0" smtClean="0"/>
              <a:t> </a:t>
            </a:r>
            <a:r>
              <a:rPr lang="en-US" sz="1800" i="1" dirty="0" err="1" smtClean="0"/>
              <a:t>traceback</a:t>
            </a:r>
            <a:r>
              <a:rPr lang="en-US" sz="1800" dirty="0" smtClean="0"/>
              <a:t>, </a:t>
            </a:r>
            <a:r>
              <a:rPr lang="en-US" sz="1800" dirty="0" err="1" smtClean="0"/>
              <a:t>bisa</a:t>
            </a:r>
            <a:r>
              <a:rPr lang="en-US" sz="1800" dirty="0" smtClean="0"/>
              <a:t>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symbol </a:t>
            </a:r>
            <a:r>
              <a:rPr lang="en-US" sz="1800" dirty="0" err="1" smtClean="0"/>
              <a:t>panah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berdasarkan</a:t>
            </a:r>
            <a:r>
              <a:rPr lang="en-US" sz="1800" dirty="0" smtClean="0"/>
              <a:t> </a:t>
            </a:r>
            <a:r>
              <a:rPr lang="en-US" sz="1800" dirty="0" err="1" smtClean="0"/>
              <a:t>nilai</a:t>
            </a:r>
            <a:r>
              <a:rPr lang="en-US" sz="1800" dirty="0" smtClean="0"/>
              <a:t> </a:t>
            </a:r>
            <a:r>
              <a:rPr lang="en-US" sz="1800" dirty="0" err="1" smtClean="0"/>
              <a:t>matriks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didapatkan</a:t>
            </a:r>
            <a:endParaRPr lang="en-US" sz="1800" dirty="0" smtClean="0"/>
          </a:p>
          <a:p>
            <a:pPr marL="1508760" lvl="3" indent="-457200" algn="just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↖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Match/Mismatch</a:t>
            </a:r>
          </a:p>
          <a:p>
            <a:pPr marL="1508760" lvl="3" indent="-457200" algn="just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↑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insertion</a:t>
            </a:r>
          </a:p>
          <a:p>
            <a:pPr marL="1508760" lvl="3" indent="-457200" algn="just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←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deletion</a:t>
            </a:r>
          </a:p>
          <a:p>
            <a:pPr marL="1051560" lvl="3" indent="0" algn="just">
              <a:buNone/>
            </a:pPr>
            <a:endParaRPr lang="en-US" sz="1600" dirty="0" smtClean="0"/>
          </a:p>
          <a:p>
            <a:pPr marL="1051560" lvl="3" indent="0" algn="just">
              <a:buNone/>
            </a:pPr>
            <a:endParaRPr lang="en-US" sz="1600" dirty="0"/>
          </a:p>
          <a:p>
            <a:pPr marL="1051560" lvl="3" indent="0" algn="just">
              <a:buNone/>
            </a:pPr>
            <a:endParaRPr lang="en-US" sz="1600" dirty="0" smtClean="0"/>
          </a:p>
          <a:p>
            <a:pPr marL="1051560" lvl="3" indent="0" algn="just">
              <a:buNone/>
            </a:pPr>
            <a:endParaRPr lang="en-US" sz="1600" dirty="0"/>
          </a:p>
          <a:p>
            <a:pPr marL="1051560" lvl="3" indent="0" algn="just">
              <a:buNone/>
            </a:pPr>
            <a:endParaRPr lang="en-US" sz="1600" dirty="0" smtClean="0"/>
          </a:p>
          <a:p>
            <a:pPr marL="457200" indent="-457200" algn="just">
              <a:buFont typeface="+mj-lt"/>
              <a:buAutoNum type="arabicPeriod" startAt="6"/>
            </a:pPr>
            <a:r>
              <a:rPr lang="en-US" sz="2000" i="1" dirty="0" err="1" smtClean="0"/>
              <a:t>Traceback</a:t>
            </a:r>
            <a:r>
              <a:rPr lang="en-US" sz="2000" i="1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hingga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diposisinya</a:t>
            </a:r>
            <a:r>
              <a:rPr lang="en-US" sz="2000" dirty="0" smtClean="0"/>
              <a:t> </a:t>
            </a:r>
            <a:r>
              <a:rPr lang="en-US" sz="2000" dirty="0" err="1" smtClean="0"/>
              <a:t>bernilai</a:t>
            </a:r>
            <a:r>
              <a:rPr lang="en-US" sz="2000" dirty="0" smtClean="0"/>
              <a:t> 0 (</a:t>
            </a:r>
            <a:r>
              <a:rPr lang="en-US" sz="2000" dirty="0" err="1" smtClean="0"/>
              <a:t>nol</a:t>
            </a:r>
            <a:r>
              <a:rPr lang="en-US" sz="2000" dirty="0" smtClean="0"/>
              <a:t>)</a:t>
            </a:r>
            <a:endParaRPr lang="en-US" sz="2000" i="1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492433"/>
              </p:ext>
            </p:extLst>
          </p:nvPr>
        </p:nvGraphicFramePr>
        <p:xfrm>
          <a:off x="6444208" y="3085440"/>
          <a:ext cx="2001838" cy="2143760"/>
        </p:xfrm>
        <a:graphic>
          <a:graphicData uri="http://schemas.openxmlformats.org/drawingml/2006/table">
            <a:tbl>
              <a:tblPr/>
              <a:tblGrid>
                <a:gridCol w="398463"/>
                <a:gridCol w="403225"/>
                <a:gridCol w="401637"/>
                <a:gridCol w="396875"/>
                <a:gridCol w="401638"/>
              </a:tblGrid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6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48072"/>
          </a:xfrm>
        </p:spPr>
        <p:txBody>
          <a:bodyPr>
            <a:normAutofit/>
          </a:bodyPr>
          <a:lstStyle/>
          <a:p>
            <a:r>
              <a:rPr lang="en-US" sz="3200" dirty="0" err="1"/>
              <a:t>Algoritma</a:t>
            </a:r>
            <a:r>
              <a:rPr lang="en-US" sz="3200" dirty="0"/>
              <a:t> </a:t>
            </a:r>
            <a:r>
              <a:rPr lang="en-US" sz="3200" dirty="0" smtClean="0"/>
              <a:t>Smith-Waterman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mencari</a:t>
            </a:r>
            <a:r>
              <a:rPr lang="en-US" sz="3200" dirty="0" smtClean="0"/>
              <a:t> </a:t>
            </a:r>
            <a:r>
              <a:rPr lang="en-US" sz="3200" dirty="0" err="1" smtClean="0"/>
              <a:t>plagiat</a:t>
            </a:r>
            <a:endParaRPr lang="id-ID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988840"/>
            <a:ext cx="8229600" cy="16561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 err="1" smtClean="0"/>
              <a:t>Setelah</a:t>
            </a:r>
            <a:r>
              <a:rPr lang="en-US" sz="2000" dirty="0" smtClean="0"/>
              <a:t> </a:t>
            </a:r>
            <a:r>
              <a:rPr lang="en-US" sz="2000" dirty="0" err="1" smtClean="0"/>
              <a:t>didapat</a:t>
            </a:r>
            <a:r>
              <a:rPr lang="en-US" sz="2000" dirty="0" smtClean="0"/>
              <a:t> </a:t>
            </a:r>
            <a:r>
              <a:rPr lang="en-US" sz="2000" dirty="0" err="1" smtClean="0"/>
              <a:t>urutan</a:t>
            </a:r>
            <a:r>
              <a:rPr lang="en-US" sz="2000" dirty="0" smtClean="0"/>
              <a:t> </a:t>
            </a:r>
            <a:r>
              <a:rPr lang="en-US" sz="2000" i="1" dirty="0" err="1" smtClean="0"/>
              <a:t>traceback</a:t>
            </a:r>
            <a:r>
              <a:rPr lang="en-US" sz="2000" dirty="0" smtClean="0"/>
              <a:t>, </a:t>
            </a:r>
            <a:r>
              <a:rPr lang="en-US" sz="2000" dirty="0" err="1" smtClean="0"/>
              <a:t>hitung</a:t>
            </a:r>
            <a:r>
              <a:rPr lang="en-US" sz="2000" dirty="0" smtClean="0"/>
              <a:t> </a:t>
            </a:r>
            <a:r>
              <a:rPr lang="en-US" sz="2000" dirty="0" err="1" smtClean="0"/>
              <a:t>banyaknya</a:t>
            </a:r>
            <a:r>
              <a:rPr lang="en-US" sz="2000" dirty="0" smtClean="0"/>
              <a:t> symbol match/mismatch </a:t>
            </a:r>
            <a:r>
              <a:rPr lang="en-US" sz="2000" dirty="0" err="1" smtClean="0"/>
              <a:t>sesuai</a:t>
            </a:r>
            <a:r>
              <a:rPr lang="en-US" sz="2000" dirty="0" smtClean="0"/>
              <a:t> </a:t>
            </a:r>
            <a:r>
              <a:rPr lang="en-US" sz="2000" dirty="0" err="1" smtClean="0"/>
              <a:t>urutan</a:t>
            </a:r>
            <a:r>
              <a:rPr lang="en-US" sz="2000" dirty="0" smtClean="0"/>
              <a:t> </a:t>
            </a:r>
            <a:r>
              <a:rPr lang="en-US" sz="2000" i="1" dirty="0" err="1" smtClean="0"/>
              <a:t>traceback</a:t>
            </a:r>
            <a:r>
              <a:rPr lang="en-US" sz="2000" dirty="0" smtClean="0"/>
              <a:t>. </a:t>
            </a:r>
            <a:r>
              <a:rPr lang="en-US" sz="2000" dirty="0" err="1" smtClean="0"/>
              <a:t>Lalu</a:t>
            </a:r>
            <a:r>
              <a:rPr lang="en-US" sz="2000" dirty="0" smtClean="0"/>
              <a:t> </a:t>
            </a:r>
            <a:r>
              <a:rPr lang="en-US" sz="2000" dirty="0" err="1" smtClean="0"/>
              <a:t>jumlah</a:t>
            </a:r>
            <a:r>
              <a:rPr lang="en-US" sz="2000" dirty="0" smtClean="0"/>
              <a:t> match/mismatch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dibagi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length </a:t>
            </a:r>
            <a:r>
              <a:rPr lang="en-US" sz="2000" dirty="0" err="1" smtClean="0"/>
              <a:t>dari</a:t>
            </a:r>
            <a:r>
              <a:rPr lang="en-US" sz="2000" dirty="0" smtClean="0"/>
              <a:t> string </a:t>
            </a:r>
            <a:r>
              <a:rPr lang="en-US" sz="2000" dirty="0" err="1" smtClean="0"/>
              <a:t>terpanjang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hasilnya</a:t>
            </a:r>
            <a:r>
              <a:rPr lang="en-US" sz="2000" dirty="0" smtClean="0"/>
              <a:t> </a:t>
            </a:r>
            <a:r>
              <a:rPr lang="en-US" sz="2000" dirty="0" err="1" smtClean="0"/>
              <a:t>dikalikan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100%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mendapat</a:t>
            </a:r>
            <a:r>
              <a:rPr lang="en-US" sz="2000" dirty="0" smtClean="0"/>
              <a:t> </a:t>
            </a:r>
            <a:r>
              <a:rPr lang="en-US" sz="2000" dirty="0" err="1" smtClean="0"/>
              <a:t>presentasi</a:t>
            </a:r>
            <a:r>
              <a:rPr lang="en-US" sz="2000" dirty="0" smtClean="0"/>
              <a:t> </a:t>
            </a:r>
            <a:r>
              <a:rPr lang="en-US" sz="2000" dirty="0" err="1" smtClean="0"/>
              <a:t>plagiat-nya</a:t>
            </a:r>
            <a:r>
              <a:rPr lang="en-US" sz="2000" dirty="0" smtClean="0"/>
              <a:t> yang </a:t>
            </a:r>
            <a:r>
              <a:rPr lang="en-US" sz="2000" dirty="0" err="1" smtClean="0"/>
              <a:t>nantinya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dibandingkan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kategori</a:t>
            </a:r>
            <a:r>
              <a:rPr lang="en-US" sz="2000" dirty="0" smtClean="0"/>
              <a:t> </a:t>
            </a:r>
            <a:r>
              <a:rPr lang="en-US" sz="2000" dirty="0" err="1" smtClean="0"/>
              <a:t>proporsi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dijiplak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7498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35442" y="1186954"/>
            <a:ext cx="8229600" cy="159397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600" dirty="0" err="1" smtClean="0">
                <a:latin typeface="Times New Roman"/>
                <a:ea typeface="Calibri"/>
                <a:cs typeface="Times New Roman"/>
              </a:rPr>
              <a:t>Misalkan</a:t>
            </a:r>
            <a:r>
              <a:rPr lang="en-US" sz="1600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Times New Roman"/>
                <a:ea typeface="Calibri"/>
                <a:cs typeface="Times New Roman"/>
              </a:rPr>
              <a:t>terdapat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Times New Roman"/>
                <a:ea typeface="Calibri"/>
                <a:cs typeface="Times New Roman"/>
              </a:rPr>
              <a:t>dua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string yang </a:t>
            </a:r>
            <a:r>
              <a:rPr lang="en-US" sz="1600" dirty="0" err="1">
                <a:latin typeface="Times New Roman"/>
                <a:ea typeface="Calibri"/>
                <a:cs typeface="Times New Roman"/>
              </a:rPr>
              <a:t>akan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Times New Roman"/>
                <a:ea typeface="Calibri"/>
                <a:cs typeface="Times New Roman"/>
              </a:rPr>
              <a:t>dibandingkan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Times New Roman"/>
                <a:ea typeface="Calibri"/>
                <a:cs typeface="Times New Roman"/>
              </a:rPr>
              <a:t>yaitu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:</a:t>
            </a:r>
            <a:endParaRPr lang="id-ID" sz="1600" dirty="0">
              <a:ea typeface="Calibri"/>
              <a:cs typeface="Times New Roman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600" dirty="0">
                <a:latin typeface="Times New Roman"/>
                <a:ea typeface="Calibri"/>
                <a:cs typeface="Times New Roman"/>
              </a:rPr>
              <a:t>String 1 = </a:t>
            </a:r>
            <a:r>
              <a:rPr lang="en-US" sz="1600" dirty="0" smtClean="0">
                <a:latin typeface="Times New Roman"/>
                <a:ea typeface="Calibri"/>
                <a:cs typeface="Times New Roman"/>
              </a:rPr>
              <a:t>ACACACTA</a:t>
            </a: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600" dirty="0" smtClean="0">
                <a:latin typeface="Times New Roman"/>
                <a:ea typeface="Calibri"/>
                <a:cs typeface="Times New Roman"/>
              </a:rPr>
              <a:t>String 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2 = </a:t>
            </a:r>
            <a:r>
              <a:rPr lang="en-US" sz="1600" dirty="0" smtClean="0">
                <a:latin typeface="Times New Roman"/>
                <a:ea typeface="Calibri"/>
                <a:cs typeface="Times New Roman"/>
              </a:rPr>
              <a:t>AGCACACA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676836" y="4005063"/>
            <a:ext cx="5157790" cy="129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7584" y="404664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Contoh</a:t>
            </a:r>
            <a:r>
              <a:rPr lang="en-US" sz="2800" dirty="0" smtClean="0"/>
              <a:t> </a:t>
            </a:r>
            <a:r>
              <a:rPr lang="en-US" sz="2800" dirty="0" err="1" smtClean="0"/>
              <a:t>soal</a:t>
            </a:r>
            <a:endParaRPr lang="id-ID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3528" y="2636912"/>
            <a:ext cx="8229600" cy="86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>
              <a:lnSpc>
                <a:spcPct val="150000"/>
              </a:lnSpc>
              <a:spcAft>
                <a:spcPts val="0"/>
              </a:spcAft>
              <a:buFont typeface="Arial" charset="0"/>
              <a:buNone/>
            </a:pPr>
            <a:r>
              <a:rPr lang="en-US" sz="1600" dirty="0" err="1" smtClean="0"/>
              <a:t>Perbandingan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kedua</a:t>
            </a:r>
            <a:r>
              <a:rPr lang="en-US" sz="1600" dirty="0" smtClean="0"/>
              <a:t> string </a:t>
            </a:r>
            <a:r>
              <a:rPr lang="en-US" sz="1600" dirty="0" err="1" smtClean="0"/>
              <a:t>diatas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algoritma</a:t>
            </a:r>
            <a:r>
              <a:rPr lang="en-US" sz="1600" dirty="0" smtClean="0"/>
              <a:t> Smith-Waterman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</a:t>
            </a:r>
            <a:r>
              <a:rPr lang="en-US" sz="1600" dirty="0" err="1" smtClean="0"/>
              <a:t>sebagai</a:t>
            </a:r>
            <a:r>
              <a:rPr lang="en-US" sz="1600" dirty="0" smtClean="0"/>
              <a:t> </a:t>
            </a:r>
            <a:r>
              <a:rPr lang="en-US" sz="1600" dirty="0" err="1" smtClean="0"/>
              <a:t>berikut</a:t>
            </a:r>
            <a:r>
              <a:rPr lang="en-US" sz="1600" dirty="0" smtClean="0"/>
              <a:t>:</a:t>
            </a:r>
            <a:endParaRPr lang="id-ID" sz="1600" dirty="0" smtClean="0"/>
          </a:p>
          <a:p>
            <a:pPr indent="0" algn="just">
              <a:lnSpc>
                <a:spcPct val="150000"/>
              </a:lnSpc>
              <a:spcAft>
                <a:spcPts val="1000"/>
              </a:spcAft>
              <a:buFont typeface="Arial" charset="0"/>
              <a:buNone/>
            </a:pPr>
            <a:r>
              <a:rPr lang="en-US" sz="1600" b="1" dirty="0" err="1" smtClean="0"/>
              <a:t>Tambahkan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sebuah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nilai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pada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setiap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pembanding</a:t>
            </a:r>
            <a:endParaRPr lang="en-US" sz="1600" b="1" dirty="0" smtClean="0"/>
          </a:p>
          <a:p>
            <a:pPr indent="0" algn="just">
              <a:lnSpc>
                <a:spcPct val="150000"/>
              </a:lnSpc>
              <a:spcAft>
                <a:spcPts val="1000"/>
              </a:spcAft>
              <a:buFont typeface="Arial" charset="0"/>
              <a:buNone/>
            </a:pPr>
            <a:endParaRPr lang="en-US" sz="1600" dirty="0" smtClean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170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20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557213" y="52388"/>
            <a:ext cx="8229600" cy="4900612"/>
          </a:xfrm>
        </p:spPr>
        <p:txBody>
          <a:bodyPr/>
          <a:lstStyle/>
          <a:p>
            <a:pPr marL="0" indent="0">
              <a:buNone/>
            </a:pPr>
            <a:endParaRPr lang="en-IE" sz="2000" b="1" dirty="0" smtClean="0">
              <a:solidFill>
                <a:srgbClr val="0000CC"/>
              </a:solidFill>
              <a:ea typeface="ＭＳ Ｐゴシック" charset="-128"/>
            </a:endParaRPr>
          </a:p>
          <a:p>
            <a:pPr marL="0" indent="0">
              <a:buNone/>
            </a:pPr>
            <a:r>
              <a:rPr lang="en-IE" sz="2000" b="1" dirty="0" err="1" smtClean="0">
                <a:solidFill>
                  <a:srgbClr val="0000CC"/>
                </a:solidFill>
                <a:ea typeface="ＭＳ Ｐゴシック" charset="-128"/>
              </a:rPr>
              <a:t>Buat</a:t>
            </a:r>
            <a:r>
              <a:rPr lang="en-IE" sz="2000" b="1" dirty="0" smtClean="0">
                <a:solidFill>
                  <a:srgbClr val="0000CC"/>
                </a:solidFill>
                <a:ea typeface="ＭＳ Ｐゴシック" charset="-128"/>
              </a:rPr>
              <a:t> </a:t>
            </a:r>
            <a:r>
              <a:rPr lang="en-IE" sz="2000" b="1" dirty="0" err="1" smtClean="0">
                <a:solidFill>
                  <a:srgbClr val="0000CC"/>
                </a:solidFill>
                <a:ea typeface="ＭＳ Ｐゴシック" charset="-128"/>
              </a:rPr>
              <a:t>matriks</a:t>
            </a:r>
            <a:r>
              <a:rPr lang="en-IE" sz="2000" b="1" dirty="0" smtClean="0">
                <a:solidFill>
                  <a:srgbClr val="0000CC"/>
                </a:solidFill>
                <a:ea typeface="ＭＳ Ｐゴシック" charset="-128"/>
              </a:rPr>
              <a:t> T </a:t>
            </a:r>
            <a:r>
              <a:rPr lang="en-IE" sz="2000" b="1" dirty="0" err="1" smtClean="0">
                <a:solidFill>
                  <a:srgbClr val="0000CC"/>
                </a:solidFill>
                <a:ea typeface="ＭＳ Ｐゴシック" charset="-128"/>
              </a:rPr>
              <a:t>terlebih</a:t>
            </a:r>
            <a:r>
              <a:rPr lang="en-IE" sz="2000" b="1" dirty="0" smtClean="0">
                <a:solidFill>
                  <a:srgbClr val="0000CC"/>
                </a:solidFill>
                <a:ea typeface="ＭＳ Ｐゴシック" charset="-128"/>
              </a:rPr>
              <a:t> </a:t>
            </a:r>
            <a:r>
              <a:rPr lang="en-IE" sz="2000" b="1" dirty="0" err="1" smtClean="0">
                <a:solidFill>
                  <a:srgbClr val="0000CC"/>
                </a:solidFill>
                <a:ea typeface="ＭＳ Ｐゴシック" charset="-128"/>
              </a:rPr>
              <a:t>dahulu</a:t>
            </a:r>
            <a:r>
              <a:rPr lang="en-IE" sz="2000" b="1" dirty="0" smtClean="0">
                <a:solidFill>
                  <a:srgbClr val="0000CC"/>
                </a:solidFill>
                <a:ea typeface="ＭＳ Ｐゴシック" charset="-128"/>
              </a:rPr>
              <a:t> </a:t>
            </a:r>
            <a:r>
              <a:rPr lang="en-IE" sz="2000" b="1" dirty="0" err="1" smtClean="0">
                <a:solidFill>
                  <a:srgbClr val="0000CC"/>
                </a:solidFill>
                <a:ea typeface="ＭＳ Ｐゴシック" charset="-128"/>
              </a:rPr>
              <a:t>dan</a:t>
            </a:r>
            <a:r>
              <a:rPr lang="en-IE" sz="2000" b="1" dirty="0" smtClean="0">
                <a:solidFill>
                  <a:srgbClr val="0000CC"/>
                </a:solidFill>
                <a:ea typeface="ＭＳ Ｐゴシック" charset="-128"/>
              </a:rPr>
              <a:t> </a:t>
            </a:r>
            <a:r>
              <a:rPr lang="en-IE" sz="2000" b="1" dirty="0" err="1" smtClean="0">
                <a:solidFill>
                  <a:srgbClr val="0000CC"/>
                </a:solidFill>
                <a:ea typeface="ＭＳ Ｐゴシック" charset="-128"/>
              </a:rPr>
              <a:t>tulis</a:t>
            </a:r>
            <a:r>
              <a:rPr lang="en-IE" sz="2000" b="1" dirty="0" smtClean="0">
                <a:solidFill>
                  <a:srgbClr val="0000CC"/>
                </a:solidFill>
                <a:ea typeface="ＭＳ Ｐゴシック" charset="-128"/>
              </a:rPr>
              <a:t> </a:t>
            </a:r>
            <a:r>
              <a:rPr lang="en-IE" sz="2000" dirty="0" smtClean="0">
                <a:ea typeface="ＭＳ Ｐゴシック" charset="-128"/>
              </a:rPr>
              <a:t>s</a:t>
            </a:r>
            <a:r>
              <a:rPr lang="en-US" sz="2000" dirty="0" err="1" smtClean="0"/>
              <a:t>tring</a:t>
            </a:r>
            <a:r>
              <a:rPr lang="en-US" sz="2000" dirty="0" smtClean="0"/>
              <a:t> </a:t>
            </a:r>
            <a:r>
              <a:rPr lang="en-US" sz="2000" dirty="0"/>
              <a:t>1 = </a:t>
            </a:r>
            <a:r>
              <a:rPr lang="en-US" sz="2000" dirty="0" smtClean="0"/>
              <a:t>ACACACTA</a:t>
            </a:r>
            <a:r>
              <a:rPr lang="en-US" sz="2000" dirty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string </a:t>
            </a:r>
            <a:r>
              <a:rPr lang="en-US" sz="2000" dirty="0"/>
              <a:t>2 = </a:t>
            </a:r>
            <a:r>
              <a:rPr lang="en-US" sz="2000" dirty="0" smtClean="0"/>
              <a:t>AGCACACA</a:t>
            </a:r>
            <a:endParaRPr lang="en-IE" sz="2000" b="1" dirty="0">
              <a:solidFill>
                <a:srgbClr val="0000CC"/>
              </a:solidFill>
              <a:ea typeface="ＭＳ Ｐゴシック" charset="-128"/>
            </a:endParaRPr>
          </a:p>
          <a:p>
            <a:pPr marL="0" indent="0">
              <a:buNone/>
            </a:pPr>
            <a:r>
              <a:rPr lang="en-IE" sz="2000" b="1" dirty="0" err="1" smtClean="0">
                <a:solidFill>
                  <a:srgbClr val="0000CC"/>
                </a:solidFill>
                <a:ea typeface="ＭＳ Ｐゴシック" charset="-128"/>
              </a:rPr>
              <a:t>Baris</a:t>
            </a:r>
            <a:r>
              <a:rPr lang="en-IE" sz="2000" b="1" dirty="0" smtClean="0">
                <a:solidFill>
                  <a:srgbClr val="0000CC"/>
                </a:solidFill>
                <a:ea typeface="ＭＳ Ｐゴシック" charset="-128"/>
              </a:rPr>
              <a:t> </a:t>
            </a:r>
            <a:r>
              <a:rPr lang="en-IE" sz="2000" b="1" dirty="0" err="1" smtClean="0">
                <a:solidFill>
                  <a:srgbClr val="0000CC"/>
                </a:solidFill>
                <a:ea typeface="ＭＳ Ｐゴシック" charset="-128"/>
              </a:rPr>
              <a:t>ke</a:t>
            </a:r>
            <a:r>
              <a:rPr lang="en-IE" sz="2000" b="1" dirty="0" smtClean="0">
                <a:solidFill>
                  <a:srgbClr val="0000CC"/>
                </a:solidFill>
                <a:ea typeface="ＭＳ Ｐゴシック" charset="-128"/>
              </a:rPr>
              <a:t> 0 </a:t>
            </a:r>
            <a:r>
              <a:rPr lang="en-IE" sz="2000" b="1" dirty="0" err="1" smtClean="0">
                <a:solidFill>
                  <a:srgbClr val="0000CC"/>
                </a:solidFill>
                <a:ea typeface="ＭＳ Ｐゴシック" charset="-128"/>
              </a:rPr>
              <a:t>dan</a:t>
            </a:r>
            <a:r>
              <a:rPr lang="en-IE" sz="2000" b="1" dirty="0" smtClean="0">
                <a:solidFill>
                  <a:srgbClr val="0000CC"/>
                </a:solidFill>
                <a:ea typeface="ＭＳ Ｐゴシック" charset="-128"/>
              </a:rPr>
              <a:t> </a:t>
            </a:r>
            <a:r>
              <a:rPr lang="en-IE" sz="2000" b="1" dirty="0" err="1" smtClean="0">
                <a:solidFill>
                  <a:srgbClr val="0000CC"/>
                </a:solidFill>
                <a:ea typeface="ＭＳ Ｐゴシック" charset="-128"/>
              </a:rPr>
              <a:t>kolom</a:t>
            </a:r>
            <a:r>
              <a:rPr lang="en-IE" sz="2000" b="1" dirty="0" smtClean="0">
                <a:solidFill>
                  <a:srgbClr val="0000CC"/>
                </a:solidFill>
                <a:ea typeface="ＭＳ Ｐゴシック" charset="-128"/>
              </a:rPr>
              <a:t> </a:t>
            </a:r>
            <a:r>
              <a:rPr lang="en-IE" sz="2000" b="1" dirty="0" err="1" smtClean="0">
                <a:solidFill>
                  <a:srgbClr val="0000CC"/>
                </a:solidFill>
                <a:ea typeface="ＭＳ Ｐゴシック" charset="-128"/>
              </a:rPr>
              <a:t>ke</a:t>
            </a:r>
            <a:r>
              <a:rPr lang="en-IE" sz="2000" b="1" dirty="0" smtClean="0">
                <a:solidFill>
                  <a:srgbClr val="0000CC"/>
                </a:solidFill>
                <a:ea typeface="ＭＳ Ｐゴシック" charset="-128"/>
              </a:rPr>
              <a:t> 0 </a:t>
            </a:r>
            <a:r>
              <a:rPr lang="en-IE" sz="2000" b="1" dirty="0" err="1" smtClean="0">
                <a:solidFill>
                  <a:srgbClr val="0000CC"/>
                </a:solidFill>
                <a:ea typeface="ＭＳ Ｐゴシック" charset="-128"/>
              </a:rPr>
              <a:t>matriks</a:t>
            </a:r>
            <a:r>
              <a:rPr lang="en-IE" sz="2000" b="1" dirty="0" smtClean="0">
                <a:solidFill>
                  <a:srgbClr val="0000CC"/>
                </a:solidFill>
                <a:ea typeface="ＭＳ Ｐゴシック" charset="-128"/>
              </a:rPr>
              <a:t> T </a:t>
            </a:r>
            <a:r>
              <a:rPr lang="en-IE" sz="2000" dirty="0" err="1" smtClean="0">
                <a:ea typeface="ＭＳ Ｐゴシック" charset="-128"/>
              </a:rPr>
              <a:t>diinisialisasikan</a:t>
            </a:r>
            <a:r>
              <a:rPr lang="en-IE" sz="2000" dirty="0" smtClean="0">
                <a:ea typeface="ＭＳ Ｐゴシック" charset="-128"/>
              </a:rPr>
              <a:t> </a:t>
            </a:r>
            <a:r>
              <a:rPr lang="en-IE" sz="2000" dirty="0" err="1" smtClean="0">
                <a:ea typeface="ＭＳ Ｐゴシック" charset="-128"/>
              </a:rPr>
              <a:t>dengan</a:t>
            </a:r>
            <a:r>
              <a:rPr lang="en-IE" sz="2000" dirty="0" smtClean="0">
                <a:ea typeface="ＭＳ Ｐゴシック" charset="-128"/>
              </a:rPr>
              <a:t> </a:t>
            </a:r>
            <a:r>
              <a:rPr lang="en-IE" sz="2000" dirty="0" err="1" smtClean="0">
                <a:ea typeface="ＭＳ Ｐゴシック" charset="-128"/>
              </a:rPr>
              <a:t>nilai</a:t>
            </a:r>
            <a:r>
              <a:rPr lang="en-IE" sz="2000" dirty="0" smtClean="0">
                <a:ea typeface="ＭＳ Ｐゴシック" charset="-128"/>
              </a:rPr>
              <a:t> 0 (</a:t>
            </a:r>
            <a:r>
              <a:rPr lang="en-IE" sz="2000" dirty="0" err="1" smtClean="0">
                <a:ea typeface="ＭＳ Ｐゴシック" charset="-128"/>
              </a:rPr>
              <a:t>nol</a:t>
            </a:r>
            <a:r>
              <a:rPr lang="en-IE" sz="2000" dirty="0" smtClean="0">
                <a:ea typeface="ＭＳ Ｐゴシック" charset="-128"/>
              </a:rPr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874998"/>
              </p:ext>
            </p:extLst>
          </p:nvPr>
        </p:nvGraphicFramePr>
        <p:xfrm>
          <a:off x="3491880" y="1844824"/>
          <a:ext cx="4000500" cy="4335780"/>
        </p:xfrm>
        <a:graphic>
          <a:graphicData uri="http://schemas.openxmlformats.org/drawingml/2006/table">
            <a:tbl>
              <a:tblPr/>
              <a:tblGrid>
                <a:gridCol w="398463"/>
                <a:gridCol w="403225"/>
                <a:gridCol w="401637"/>
                <a:gridCol w="396875"/>
                <a:gridCol w="401638"/>
                <a:gridCol w="400050"/>
                <a:gridCol w="400050"/>
                <a:gridCol w="400050"/>
                <a:gridCol w="400050"/>
                <a:gridCol w="398462"/>
              </a:tblGrid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777985"/>
              </p:ext>
            </p:extLst>
          </p:nvPr>
        </p:nvGraphicFramePr>
        <p:xfrm>
          <a:off x="3491880" y="1844824"/>
          <a:ext cx="4002088" cy="4366260"/>
        </p:xfrm>
        <a:graphic>
          <a:graphicData uri="http://schemas.openxmlformats.org/drawingml/2006/table">
            <a:tbl>
              <a:tblPr/>
              <a:tblGrid>
                <a:gridCol w="398463"/>
                <a:gridCol w="403225"/>
                <a:gridCol w="401637"/>
                <a:gridCol w="396875"/>
                <a:gridCol w="401638"/>
                <a:gridCol w="400050"/>
                <a:gridCol w="400050"/>
                <a:gridCol w="400050"/>
                <a:gridCol w="400050"/>
                <a:gridCol w="400050"/>
              </a:tblGrid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475654" y="3961760"/>
            <a:ext cx="1322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i="1" dirty="0">
                <a:ea typeface="ＭＳ Ｐゴシック" charset="-128"/>
              </a:rPr>
              <a:t>T</a:t>
            </a:r>
            <a:r>
              <a:rPr lang="en-IE" dirty="0">
                <a:ea typeface="ＭＳ Ｐゴシック" charset="-128"/>
              </a:rPr>
              <a:t>(</a:t>
            </a:r>
            <a:r>
              <a:rPr lang="en-IE" i="1" dirty="0">
                <a:ea typeface="ＭＳ Ｐゴシック" charset="-128"/>
              </a:rPr>
              <a:t>i</a:t>
            </a:r>
            <a:r>
              <a:rPr lang="en-IE" dirty="0">
                <a:ea typeface="ＭＳ Ｐゴシック" charset="-128"/>
              </a:rPr>
              <a:t>, </a:t>
            </a:r>
            <a:r>
              <a:rPr lang="en-IE" i="1" dirty="0">
                <a:ea typeface="ＭＳ Ｐゴシック" charset="-128"/>
              </a:rPr>
              <a:t>j</a:t>
            </a:r>
            <a:r>
              <a:rPr lang="en-IE" dirty="0">
                <a:ea typeface="ＭＳ Ｐゴシック" charset="-128"/>
              </a:rPr>
              <a:t>) = max </a:t>
            </a:r>
            <a:endParaRPr lang="id-ID" dirty="0"/>
          </a:p>
        </p:txBody>
      </p:sp>
      <p:sp>
        <p:nvSpPr>
          <p:cNvPr id="8" name="Left Brace 7"/>
          <p:cNvSpPr>
            <a:spLocks/>
          </p:cNvSpPr>
          <p:nvPr/>
        </p:nvSpPr>
        <p:spPr bwMode="auto">
          <a:xfrm>
            <a:off x="3131840" y="1983532"/>
            <a:ext cx="152400" cy="4325788"/>
          </a:xfrm>
          <a:prstGeom prst="leftBrace">
            <a:avLst>
              <a:gd name="adj1" fmla="val 83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id-ID">
              <a:latin typeface="Calibri" charset="0"/>
            </a:endParaRPr>
          </a:p>
        </p:txBody>
      </p:sp>
      <p:sp>
        <p:nvSpPr>
          <p:cNvPr id="10" name="Left Brace 9"/>
          <p:cNvSpPr>
            <a:spLocks/>
          </p:cNvSpPr>
          <p:nvPr/>
        </p:nvSpPr>
        <p:spPr bwMode="auto">
          <a:xfrm flipH="1">
            <a:off x="7812360" y="1983532"/>
            <a:ext cx="216024" cy="4325788"/>
          </a:xfrm>
          <a:prstGeom prst="leftBrace">
            <a:avLst>
              <a:gd name="adj1" fmla="val 83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id-ID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17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  <p:bldP spid="2" grpId="0"/>
      <p:bldP spid="8" grpId="0" animBg="1"/>
      <p:bldP spid="10" grpId="0" animBg="1"/>
    </p:bld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2262</Words>
  <Application>Microsoft Office PowerPoint</Application>
  <PresentationFormat>On-screen Show (4:3)</PresentationFormat>
  <Paragraphs>1509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ＭＳ Ｐゴシック</vt:lpstr>
      <vt:lpstr>Arial</vt:lpstr>
      <vt:lpstr>Calibri</vt:lpstr>
      <vt:lpstr>Courier New</vt:lpstr>
      <vt:lpstr>Times New Roman</vt:lpstr>
      <vt:lpstr>Tw Cen MT</vt:lpstr>
      <vt:lpstr>Wingdings</vt:lpstr>
      <vt:lpstr>Wingdings 2</vt:lpstr>
      <vt:lpstr>1_Office Theme</vt:lpstr>
      <vt:lpstr>2_Office Theme</vt:lpstr>
      <vt:lpstr>Median</vt:lpstr>
      <vt:lpstr>Plagiarism and Collusion Detection using the Smith-Waterman Algorithm</vt:lpstr>
      <vt:lpstr>Plagiarism</vt:lpstr>
      <vt:lpstr>Algoritma Smith-Waterman</vt:lpstr>
      <vt:lpstr>Algoritma Smith-Waterman untuk mencari plagiat</vt:lpstr>
      <vt:lpstr>Algoritma Smith-Waterman untuk mencari plagiat</vt:lpstr>
      <vt:lpstr>Algoritma Smith-Waterman untuk mencari plagiat</vt:lpstr>
      <vt:lpstr>Algoritma Smith-Waterman untuk mencari plagiat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Presentase kemiripan dari contoh di atas :</vt:lpstr>
      <vt:lpstr>PowerPoint Presentation</vt:lpstr>
      <vt:lpstr>Kesimpulan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KYRA</dc:creator>
  <cp:lastModifiedBy>Ndru</cp:lastModifiedBy>
  <cp:revision>63</cp:revision>
  <dcterms:created xsi:type="dcterms:W3CDTF">2014-01-01T14:22:42Z</dcterms:created>
  <dcterms:modified xsi:type="dcterms:W3CDTF">2014-01-03T01:15:25Z</dcterms:modified>
</cp:coreProperties>
</file>