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4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2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2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0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5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8B2E9-F089-498C-BE58-BF9ED9F49656}"/>
              </a:ext>
            </a:extLst>
          </p:cNvPr>
          <p:cNvSpPr txBox="1"/>
          <p:nvPr/>
        </p:nvSpPr>
        <p:spPr>
          <a:xfrm>
            <a:off x="2748116" y="230986"/>
            <a:ext cx="6695768" cy="133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850DE-8CD0-4112-976A-FDCE6F414FDB}"/>
              </a:ext>
            </a:extLst>
          </p:cNvPr>
          <p:cNvSpPr txBox="1"/>
          <p:nvPr/>
        </p:nvSpPr>
        <p:spPr>
          <a:xfrm>
            <a:off x="4119716" y="2992214"/>
            <a:ext cx="395256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Презентация</a:t>
            </a:r>
            <a:endParaRPr lang="ru-RU" sz="105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 лабораторной работе № </a:t>
            </a:r>
            <a:r>
              <a:rPr lang="ru-RU" sz="1800" b="1" u="sng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2</a:t>
            </a:r>
            <a:endParaRPr lang="ru-RU" sz="105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47DD7-F8E4-4284-ABD8-4435FCF4770D}"/>
              </a:ext>
            </a:extLst>
          </p:cNvPr>
          <p:cNvSpPr txBox="1"/>
          <p:nvPr/>
        </p:nvSpPr>
        <p:spPr>
          <a:xfrm>
            <a:off x="7236542" y="4883973"/>
            <a:ext cx="441468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tabLst>
                <a:tab pos="3314700" algn="l"/>
                <a:tab pos="5827395" algn="l"/>
              </a:tabLst>
            </a:pPr>
            <a:r>
              <a:rPr lang="ru-RU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Студент: Матюшкин Денис Владимирович                                  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r" latinLnBrk="0">
              <a:tabLst>
                <a:tab pos="3314700" algn="l"/>
                <a:tab pos="5827395" algn="l"/>
              </a:tabLst>
            </a:pPr>
            <a:r>
              <a:rPr lang="ru-RU" sz="11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 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r"/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</a:rPr>
              <a:t>	Группа: НПИбд-02-21</a:t>
            </a:r>
            <a:r>
              <a:rPr lang="ru-RU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20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F2C4C-B2C2-4929-8574-011420BBAB54}"/>
              </a:ext>
            </a:extLst>
          </p:cNvPr>
          <p:cNvSpPr txBox="1"/>
          <p:nvPr/>
        </p:nvSpPr>
        <p:spPr>
          <a:xfrm>
            <a:off x="3048828" y="2345883"/>
            <a:ext cx="6097656" cy="216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 latinLnBrk="1">
              <a:lnSpc>
                <a:spcPct val="150000"/>
              </a:lnSpc>
            </a:pPr>
            <a:r>
              <a:rPr lang="ru-RU" sz="2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этой лабораторной работы мы изучили идеологию и применение средств контроля версий. Освоили умения по работе с </a:t>
            </a: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9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08BAC-AD4B-4C50-91EA-7D85B254CCD9}"/>
              </a:ext>
            </a:extLst>
          </p:cNvPr>
          <p:cNvSpPr txBox="1"/>
          <p:nvPr/>
        </p:nvSpPr>
        <p:spPr>
          <a:xfrm>
            <a:off x="4537587" y="3198167"/>
            <a:ext cx="311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6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7E025-FB0E-4242-9128-872977111C6F}"/>
              </a:ext>
            </a:extLst>
          </p:cNvPr>
          <p:cNvSpPr txBox="1"/>
          <p:nvPr/>
        </p:nvSpPr>
        <p:spPr>
          <a:xfrm>
            <a:off x="200009" y="1914327"/>
            <a:ext cx="3786790" cy="40392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 err="1">
                <a:solidFill>
                  <a:srgbClr val="FFFFFF"/>
                </a:solidFill>
                <a:effectLst/>
              </a:rPr>
              <a:t>Цель</a:t>
            </a:r>
            <a:r>
              <a:rPr lang="en-US" sz="20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</a:rPr>
              <a:t>работы</a:t>
            </a:r>
            <a:r>
              <a:rPr lang="en-US" sz="2000" b="1" dirty="0">
                <a:solidFill>
                  <a:srgbClr val="FFFFFF"/>
                </a:solidFill>
                <a:effectLst/>
              </a:rPr>
              <a:t>:</a:t>
            </a:r>
            <a:endParaRPr lang="en-US" sz="2000" b="1" dirty="0">
              <a:solidFill>
                <a:srgbClr val="FFFFFF"/>
              </a:solidFill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– </a:t>
            </a:r>
            <a:r>
              <a:rPr lang="en-US" dirty="0" err="1">
                <a:solidFill>
                  <a:srgbClr val="FFFFFF"/>
                </a:solidFill>
                <a:effectLst/>
              </a:rPr>
              <a:t>Изучить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идеологию</a:t>
            </a:r>
            <a:r>
              <a:rPr lang="en-US" dirty="0">
                <a:solidFill>
                  <a:srgbClr val="FFFFFF"/>
                </a:solidFill>
                <a:effectLst/>
              </a:rPr>
              <a:t> и </a:t>
            </a:r>
            <a:r>
              <a:rPr lang="en-US" dirty="0" err="1">
                <a:solidFill>
                  <a:srgbClr val="FFFFFF"/>
                </a:solidFill>
                <a:effectLst/>
              </a:rPr>
              <a:t>применение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средств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контроля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версий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endParaRPr lang="en-US" dirty="0">
              <a:solidFill>
                <a:srgbClr val="FFFFFF"/>
              </a:solidFill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– </a:t>
            </a:r>
            <a:r>
              <a:rPr lang="en-US" dirty="0" err="1">
                <a:solidFill>
                  <a:srgbClr val="FFFFFF"/>
                </a:solidFill>
                <a:effectLst/>
              </a:rPr>
              <a:t>Освоить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умения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по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работе</a:t>
            </a:r>
            <a:r>
              <a:rPr lang="en-US" dirty="0">
                <a:solidFill>
                  <a:srgbClr val="FFFFFF"/>
                </a:solidFill>
                <a:effectLst/>
              </a:rPr>
              <a:t> с git.</a:t>
            </a: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ru-RU" dirty="0">
              <a:solidFill>
                <a:srgbClr val="FFFFFF"/>
              </a:solidFill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 err="1">
                <a:solidFill>
                  <a:srgbClr val="FFFFFF"/>
                </a:solidFill>
                <a:effectLst/>
              </a:rPr>
              <a:t>Ход</a:t>
            </a:r>
            <a:r>
              <a:rPr lang="en-US" sz="20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</a:rPr>
              <a:t>работы</a:t>
            </a:r>
            <a:r>
              <a:rPr lang="en-US" sz="2000" b="1" dirty="0">
                <a:solidFill>
                  <a:srgbClr val="FFFFFF"/>
                </a:solidFill>
                <a:effectLst/>
              </a:rPr>
              <a:t>: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1. </a:t>
            </a:r>
            <a:r>
              <a:rPr lang="en-US" dirty="0" err="1">
                <a:solidFill>
                  <a:srgbClr val="FFFFFF"/>
                </a:solidFill>
                <a:effectLst/>
              </a:rPr>
              <a:t>Создадим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учетную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версию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u="sng" dirty="0">
                <a:solidFill>
                  <a:srgbClr val="FFFFFF"/>
                </a:solidFill>
                <a:effectLst/>
                <a:hlinkClick r:id="rId2"/>
              </a:rPr>
              <a:t>https://github.com</a:t>
            </a:r>
            <a:r>
              <a:rPr lang="en-US" dirty="0">
                <a:solidFill>
                  <a:srgbClr val="FFFFFF"/>
                </a:solidFill>
                <a:effectLst/>
              </a:rPr>
              <a:t> и </a:t>
            </a:r>
            <a:r>
              <a:rPr lang="en-US" dirty="0" err="1">
                <a:solidFill>
                  <a:srgbClr val="FFFFFF"/>
                </a:solidFill>
                <a:effectLst/>
              </a:rPr>
              <a:t>заполним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основные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данные</a:t>
            </a:r>
            <a:r>
              <a:rPr lang="en-US" dirty="0">
                <a:solidFill>
                  <a:srgbClr val="FFFFFF"/>
                </a:solidFill>
                <a:effectLst/>
              </a:rPr>
              <a:t> 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1). </a:t>
            </a:r>
          </a:p>
          <a:p>
            <a:pPr marL="89916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DB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804848-CBC8-40C0-B963-B77C92F7FAD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"/>
          <a:stretch/>
        </p:blipFill>
        <p:spPr bwMode="auto">
          <a:xfrm>
            <a:off x="4742017" y="2007437"/>
            <a:ext cx="6798082" cy="284312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C6B52-F5F7-4624-8326-74B81B6AEC77}"/>
              </a:ext>
            </a:extLst>
          </p:cNvPr>
          <p:cNvSpPr txBox="1"/>
          <p:nvPr/>
        </p:nvSpPr>
        <p:spPr>
          <a:xfrm>
            <a:off x="8140975" y="4935487"/>
            <a:ext cx="9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1</a:t>
            </a:r>
          </a:p>
        </p:txBody>
      </p:sp>
    </p:spTree>
    <p:extLst>
      <p:ext uri="{BB962C8B-B14F-4D97-AF65-F5344CB8AC3E}">
        <p14:creationId xmlns:p14="http://schemas.microsoft.com/office/powerpoint/2010/main" val="271937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8BCB-4682-48D4-98CD-075234E770BE}"/>
              </a:ext>
            </a:extLst>
          </p:cNvPr>
          <p:cNvSpPr txBox="1"/>
          <p:nvPr/>
        </p:nvSpPr>
        <p:spPr>
          <a:xfrm>
            <a:off x="789674" y="2516094"/>
            <a:ext cx="3325125" cy="33728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effectLst/>
              </a:rPr>
              <a:t>2. Установим программное обеспечение git-flow через терминал (рис. 2).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effectLst/>
              </a:rPr>
              <a:t>3. Установим программное обеспечение gh через терминал (рис. 3).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4834E-10BA-4AD3-BE2E-887DC514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7526" y="281309"/>
            <a:ext cx="4672382" cy="3037049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68F9AE-8A3D-403D-9A24-52CA8C87EE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9753" y="3654974"/>
            <a:ext cx="6647929" cy="249297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3B1A-6E52-4E67-A91A-F86794D3EC12}"/>
              </a:ext>
            </a:extLst>
          </p:cNvPr>
          <p:cNvSpPr txBox="1"/>
          <p:nvPr/>
        </p:nvSpPr>
        <p:spPr>
          <a:xfrm>
            <a:off x="8104368" y="3306414"/>
            <a:ext cx="17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48390-963E-4464-9DB8-1081C5224386}"/>
              </a:ext>
            </a:extLst>
          </p:cNvPr>
          <p:cNvSpPr txBox="1"/>
          <p:nvPr/>
        </p:nvSpPr>
        <p:spPr>
          <a:xfrm>
            <a:off x="8114307" y="6091582"/>
            <a:ext cx="172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3</a:t>
            </a:r>
          </a:p>
        </p:txBody>
      </p:sp>
    </p:spTree>
    <p:extLst>
      <p:ext uri="{BB962C8B-B14F-4D97-AF65-F5344CB8AC3E}">
        <p14:creationId xmlns:p14="http://schemas.microsoft.com/office/powerpoint/2010/main" val="57002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F90EE-DC5F-4932-855C-D7261AFA47D2}"/>
              </a:ext>
            </a:extLst>
          </p:cNvPr>
          <p:cNvSpPr txBox="1"/>
          <p:nvPr/>
        </p:nvSpPr>
        <p:spPr>
          <a:xfrm>
            <a:off x="829003" y="2028523"/>
            <a:ext cx="3325125" cy="33728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4. </a:t>
            </a:r>
            <a:r>
              <a:rPr lang="en-US" dirty="0" err="1">
                <a:solidFill>
                  <a:srgbClr val="FFFFFF"/>
                </a:solidFill>
                <a:effectLst/>
              </a:rPr>
              <a:t>Совершим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базовую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настройку</a:t>
            </a:r>
            <a:r>
              <a:rPr lang="en-US" dirty="0">
                <a:solidFill>
                  <a:srgbClr val="FFFFFF"/>
                </a:solidFill>
                <a:effectLst/>
              </a:rPr>
              <a:t> git 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4)</a:t>
            </a:r>
            <a:r>
              <a:rPr lang="ru-RU" dirty="0">
                <a:solidFill>
                  <a:srgbClr val="FFFFFF"/>
                </a:solidFill>
                <a:effectLst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ru-RU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5. </a:t>
            </a:r>
            <a:r>
              <a:rPr lang="en-US" dirty="0" err="1">
                <a:solidFill>
                  <a:srgbClr val="FFFFFF"/>
                </a:solidFill>
                <a:effectLst/>
              </a:rPr>
              <a:t>Создадим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ключ</a:t>
            </a:r>
            <a:r>
              <a:rPr lang="en-US" dirty="0">
                <a:solidFill>
                  <a:srgbClr val="FFFFFF"/>
                </a:solidFill>
                <a:effectLst/>
              </a:rPr>
              <a:t> SSH 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5): 1) </a:t>
            </a:r>
            <a:r>
              <a:rPr lang="en-US" dirty="0" err="1">
                <a:solidFill>
                  <a:srgbClr val="FFFFFF"/>
                </a:solidFill>
                <a:effectLst/>
              </a:rPr>
              <a:t>по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алгоритму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rsa</a:t>
            </a:r>
            <a:r>
              <a:rPr lang="en-US" dirty="0">
                <a:solidFill>
                  <a:srgbClr val="FFFFFF"/>
                </a:solidFill>
                <a:effectLst/>
              </a:rPr>
              <a:t> с </a:t>
            </a:r>
            <a:r>
              <a:rPr lang="en-US" dirty="0" err="1">
                <a:solidFill>
                  <a:srgbClr val="FFFFFF"/>
                </a:solidFill>
                <a:effectLst/>
              </a:rPr>
              <a:t>ключём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размером</a:t>
            </a:r>
            <a:r>
              <a:rPr lang="en-US" dirty="0">
                <a:solidFill>
                  <a:srgbClr val="FFFFFF"/>
                </a:solidFill>
                <a:effectLst/>
              </a:rPr>
              <a:t> 4096 </a:t>
            </a:r>
            <a:r>
              <a:rPr lang="en-US" dirty="0" err="1">
                <a:solidFill>
                  <a:srgbClr val="FFFFFF"/>
                </a:solidFill>
                <a:effectLst/>
              </a:rPr>
              <a:t>бит</a:t>
            </a:r>
            <a:r>
              <a:rPr lang="en-US" dirty="0">
                <a:solidFill>
                  <a:srgbClr val="FFFFFF"/>
                </a:solidFill>
                <a:effectLst/>
              </a:rPr>
              <a:t>; 2) </a:t>
            </a:r>
            <a:r>
              <a:rPr lang="en-US" dirty="0" err="1">
                <a:solidFill>
                  <a:srgbClr val="FFFFFF"/>
                </a:solidFill>
                <a:effectLst/>
              </a:rPr>
              <a:t>по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алгоритму</a:t>
            </a:r>
            <a:r>
              <a:rPr lang="en-US" dirty="0">
                <a:solidFill>
                  <a:srgbClr val="FFFFFF"/>
                </a:solidFill>
                <a:effectLst/>
              </a:rPr>
              <a:t> ed25519.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A0BA9A-983E-491A-ACCC-D3AC32A3E7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9934" y="1854478"/>
            <a:ext cx="5160558" cy="4696108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73D22E-81BF-48F6-ACA4-5DA81BD3DD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196" y="618779"/>
            <a:ext cx="6182033" cy="89639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15205-5342-40CE-9FDD-23D28D5D1E6F}"/>
              </a:ext>
            </a:extLst>
          </p:cNvPr>
          <p:cNvSpPr txBox="1"/>
          <p:nvPr/>
        </p:nvSpPr>
        <p:spPr>
          <a:xfrm>
            <a:off x="8195860" y="1432020"/>
            <a:ext cx="141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40B31-6661-4AE3-ABBE-F0FF4506D951}"/>
              </a:ext>
            </a:extLst>
          </p:cNvPr>
          <p:cNvSpPr txBox="1"/>
          <p:nvPr/>
        </p:nvSpPr>
        <p:spPr>
          <a:xfrm>
            <a:off x="8263420" y="6519446"/>
            <a:ext cx="1411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5</a:t>
            </a:r>
          </a:p>
        </p:txBody>
      </p:sp>
    </p:spTree>
    <p:extLst>
      <p:ext uri="{BB962C8B-B14F-4D97-AF65-F5344CB8AC3E}">
        <p14:creationId xmlns:p14="http://schemas.microsoft.com/office/powerpoint/2010/main" val="3858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A5616F-2FEB-4A3D-943B-6B8535C219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17" y="4508731"/>
            <a:ext cx="7844329" cy="1392367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B93D6-1132-47B5-A6C2-44C7A46A19A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4"/>
          <a:stretch/>
        </p:blipFill>
        <p:spPr bwMode="auto">
          <a:xfrm>
            <a:off x="419417" y="202056"/>
            <a:ext cx="4484653" cy="376826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B1724-9A20-46D0-B781-E89D6F84ED48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6. Создадим ключ GPG (рис. 6). Выберем опции, описанные в лабораторной.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7. Выводим список ключей и копируем отпечаток приватного ключа (рис. 7). Отпечаток ключа – A7BCA013E5F9D27B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A1402-CD10-4A7F-80AD-D9FA1E0FF84E}"/>
              </a:ext>
            </a:extLst>
          </p:cNvPr>
          <p:cNvSpPr txBox="1"/>
          <p:nvPr/>
        </p:nvSpPr>
        <p:spPr>
          <a:xfrm>
            <a:off x="2082800" y="3994389"/>
            <a:ext cx="266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8FD9B-D568-4203-8615-7ADAA251C5C4}"/>
              </a:ext>
            </a:extLst>
          </p:cNvPr>
          <p:cNvSpPr txBox="1"/>
          <p:nvPr/>
        </p:nvSpPr>
        <p:spPr>
          <a:xfrm>
            <a:off x="3693415" y="5922497"/>
            <a:ext cx="266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7</a:t>
            </a:r>
          </a:p>
        </p:txBody>
      </p:sp>
    </p:spTree>
    <p:extLst>
      <p:ext uri="{BB962C8B-B14F-4D97-AF65-F5344CB8AC3E}">
        <p14:creationId xmlns:p14="http://schemas.microsoft.com/office/powerpoint/2010/main" val="19362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954C1-3734-4513-BE1E-9F30843BAE8C}"/>
              </a:ext>
            </a:extLst>
          </p:cNvPr>
          <p:cNvSpPr txBox="1"/>
          <p:nvPr/>
        </p:nvSpPr>
        <p:spPr>
          <a:xfrm>
            <a:off x="358877" y="632445"/>
            <a:ext cx="1147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8. Скопируем наш сгенерированный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</a:rPr>
              <a:t>GPG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 </a:t>
            </a:r>
            <a:r>
              <a:rPr lang="ru-RU" kern="100" dirty="0">
                <a:latin typeface="Times New Roman" panose="02020603050405020304" pitchFamily="18" charset="0"/>
                <a:ea typeface="Liberation Serif"/>
              </a:rPr>
              <a:t>и </a:t>
            </a:r>
            <a:r>
              <a:rPr lang="en-US" kern="100" dirty="0">
                <a:latin typeface="Times New Roman" panose="02020603050405020304" pitchFamily="18" charset="0"/>
                <a:ea typeface="Liberation Serif"/>
              </a:rPr>
              <a:t>SSH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ключи в буфер обмена и вставим его в настройках кабинета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Liberation Serif"/>
              </a:rPr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DA4C8-A49E-4882-99AE-893E91E43E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75" y="1343924"/>
            <a:ext cx="8990926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A49F24-01CD-4E1F-9982-60F6CD5434E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"/>
          <a:stretch/>
        </p:blipFill>
        <p:spPr bwMode="auto">
          <a:xfrm>
            <a:off x="2679199" y="2632068"/>
            <a:ext cx="7824865" cy="2882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DA57D4-4815-451A-A84C-758BCF5C9B1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" b="-3601"/>
          <a:stretch/>
        </p:blipFill>
        <p:spPr bwMode="auto">
          <a:xfrm>
            <a:off x="1928475" y="2028219"/>
            <a:ext cx="8990926" cy="468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79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7A86B-D472-4A87-ADF9-D97A255149C7}"/>
              </a:ext>
            </a:extLst>
          </p:cNvPr>
          <p:cNvSpPr txBox="1"/>
          <p:nvPr/>
        </p:nvSpPr>
        <p:spPr>
          <a:xfrm>
            <a:off x="489162" y="208456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  <a:effectLst/>
              </a:rPr>
              <a:t>10.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Настроим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автоматические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подписи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коммитов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Git.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Используя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введенный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email,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укажем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Git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применять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подписи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коммитов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(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sz="1500" dirty="0">
                <a:solidFill>
                  <a:srgbClr val="FFFFFF"/>
                </a:solidFill>
                <a:effectLst/>
              </a:rPr>
              <a:t>. 10).</a:t>
            </a:r>
            <a:endParaRPr lang="ru-RU" sz="1500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ru-RU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  <a:effectLst/>
              </a:rPr>
              <a:t>11.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Настроим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gh</a:t>
            </a:r>
            <a:r>
              <a:rPr lang="en-US" sz="1500" dirty="0">
                <a:solidFill>
                  <a:srgbClr val="FFFFFF"/>
                </a:solidFill>
                <a:effectLst/>
              </a:rPr>
              <a:t>. </a:t>
            </a:r>
            <a:r>
              <a:rPr lang="ru-RU" sz="1500" dirty="0">
                <a:solidFill>
                  <a:srgbClr val="FFFFFF"/>
                </a:solidFill>
                <a:effectLst/>
              </a:rPr>
              <a:t>(рис 11)</a:t>
            </a:r>
            <a:endParaRPr lang="en-US" sz="1500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C9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7A2380-C9A3-42EC-A2B1-D3FCF7FA88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8708" y="3522784"/>
            <a:ext cx="6798082" cy="1597549"/>
          </a:xfrm>
          <a:prstGeom prst="rect">
            <a:avLst/>
          </a:prstGeom>
          <a:noFill/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74BD77-59DD-4C6D-8DA0-17E7FBA8FF7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73"/>
          <a:stretch/>
        </p:blipFill>
        <p:spPr bwMode="auto">
          <a:xfrm>
            <a:off x="4718708" y="1737845"/>
            <a:ext cx="6734075" cy="740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C98E14-51A4-414C-9DE2-1046DEF053BD}"/>
              </a:ext>
            </a:extLst>
          </p:cNvPr>
          <p:cNvSpPr txBox="1"/>
          <p:nvPr/>
        </p:nvSpPr>
        <p:spPr>
          <a:xfrm>
            <a:off x="7675880" y="247797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Рис.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BCB32-FCAF-409F-9349-7202EB102E17}"/>
              </a:ext>
            </a:extLst>
          </p:cNvPr>
          <p:cNvSpPr txBox="1"/>
          <p:nvPr/>
        </p:nvSpPr>
        <p:spPr>
          <a:xfrm>
            <a:off x="7675880" y="51207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Рис. 11</a:t>
            </a:r>
          </a:p>
        </p:txBody>
      </p:sp>
    </p:spTree>
    <p:extLst>
      <p:ext uri="{BB962C8B-B14F-4D97-AF65-F5344CB8AC3E}">
        <p14:creationId xmlns:p14="http://schemas.microsoft.com/office/powerpoint/2010/main" val="152595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1A548-8574-4BAA-8710-234C36B9B4C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50"/>
          <a:stretch/>
        </p:blipFill>
        <p:spPr bwMode="auto">
          <a:xfrm>
            <a:off x="2675785" y="643538"/>
            <a:ext cx="6841529" cy="355704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16FB36-D490-429B-B7CE-2006276B5FCE}"/>
              </a:ext>
            </a:extLst>
          </p:cNvPr>
          <p:cNvSpPr txBox="1"/>
          <p:nvPr/>
        </p:nvSpPr>
        <p:spPr>
          <a:xfrm>
            <a:off x="6064301" y="4905300"/>
            <a:ext cx="5793082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  <a:effectLst/>
              </a:rPr>
              <a:t>12.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Создадим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репозитория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курса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основе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шаблона</a:t>
            </a:r>
            <a:r>
              <a:rPr lang="en-US" sz="2000" dirty="0">
                <a:solidFill>
                  <a:srgbClr val="FFFFFF"/>
                </a:solidFill>
                <a:effectLst/>
              </a:rPr>
              <a:t>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3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FB626-0E66-4BB6-B1B8-E8A344D734D0}"/>
              </a:ext>
            </a:extLst>
          </p:cNvPr>
          <p:cNvSpPr txBox="1"/>
          <p:nvPr/>
        </p:nvSpPr>
        <p:spPr>
          <a:xfrm>
            <a:off x="792645" y="73387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100" dirty="0">
                <a:effectLst/>
                <a:latin typeface="Times New Roman" panose="02020603050405020304" pitchFamily="18" charset="0"/>
                <a:ea typeface="Liberation Serif"/>
              </a:rPr>
              <a:t>	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Liberation Serif"/>
              </a:rPr>
              <a:t>13. Настроим каталог курса: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76FAC7-3327-47F8-B2F2-D177C711AF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5" b="-9894"/>
          <a:stretch/>
        </p:blipFill>
        <p:spPr bwMode="auto">
          <a:xfrm>
            <a:off x="1310473" y="2016218"/>
            <a:ext cx="8407477" cy="567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35668A-41D5-411D-89A6-1D54041EB2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73" y="2810299"/>
            <a:ext cx="8407477" cy="93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05AAF9-E46F-411A-9500-F7349FDC938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"/>
          <a:stretch/>
        </p:blipFill>
        <p:spPr bwMode="auto">
          <a:xfrm>
            <a:off x="1310473" y="3748056"/>
            <a:ext cx="8407477" cy="1051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09781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298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Liberation Serif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Матюшкин Денис Владимирович</dc:creator>
  <cp:lastModifiedBy>Матюшкин Денис Владимирович</cp:lastModifiedBy>
  <cp:revision>4</cp:revision>
  <dcterms:created xsi:type="dcterms:W3CDTF">2022-04-23T17:42:48Z</dcterms:created>
  <dcterms:modified xsi:type="dcterms:W3CDTF">2022-04-23T20:11:37Z</dcterms:modified>
</cp:coreProperties>
</file>