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9F6D-AB6A-42BD-B83D-125FA5824CD1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C425-0732-4617-891C-D5454C71EC9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94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9F6D-AB6A-42BD-B83D-125FA5824CD1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C425-0732-4617-891C-D5454C71EC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40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9F6D-AB6A-42BD-B83D-125FA5824CD1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C425-0732-4617-891C-D5454C71EC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05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9F6D-AB6A-42BD-B83D-125FA5824CD1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C425-0732-4617-891C-D5454C71EC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02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9F6D-AB6A-42BD-B83D-125FA5824CD1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C425-0732-4617-891C-D5454C71EC9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92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9F6D-AB6A-42BD-B83D-125FA5824CD1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C425-0732-4617-891C-D5454C71EC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05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9F6D-AB6A-42BD-B83D-125FA5824CD1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C425-0732-4617-891C-D5454C71EC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02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9F6D-AB6A-42BD-B83D-125FA5824CD1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C425-0732-4617-891C-D5454C71EC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50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9F6D-AB6A-42BD-B83D-125FA5824CD1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C425-0732-4617-891C-D5454C71EC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00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969F6D-AB6A-42BD-B83D-125FA5824CD1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1AC425-0732-4617-891C-D5454C71EC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11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9F6D-AB6A-42BD-B83D-125FA5824CD1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C425-0732-4617-891C-D5454C71EC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98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969F6D-AB6A-42BD-B83D-125FA5824CD1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1AC425-0732-4617-891C-D5454C71EC92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05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tfedora.org/ru/workstation/download/" TargetMode="External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58B2E9-F089-498C-BE58-BF9ED9F49656}"/>
              </a:ext>
            </a:extLst>
          </p:cNvPr>
          <p:cNvSpPr txBox="1"/>
          <p:nvPr/>
        </p:nvSpPr>
        <p:spPr>
          <a:xfrm>
            <a:off x="2748116" y="230986"/>
            <a:ext cx="6695768" cy="1335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ru-RU" sz="2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РОССИЙСКИЙ УНИВЕРСИТЕТ ДРУЖБЫ НАРОДОВ</a:t>
            </a:r>
            <a:endParaRPr lang="ru-RU" sz="11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pPr algn="ctr" latinLnBrk="0">
              <a:lnSpc>
                <a:spcPct val="150000"/>
              </a:lnSpc>
            </a:pPr>
            <a:r>
              <a:rPr lang="ru-RU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Факультет физико-математических и естественных наук</a:t>
            </a:r>
            <a:endParaRPr lang="ru-RU" sz="11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pPr algn="ctr" latinLnBrk="0">
              <a:lnSpc>
                <a:spcPct val="150000"/>
              </a:lnSpc>
            </a:pPr>
            <a:r>
              <a:rPr lang="ru-RU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Кафедра прикладной информатики и теории вероятностей</a:t>
            </a:r>
            <a:endParaRPr lang="ru-RU" sz="1100" kern="100" dirty="0">
              <a:effectLst/>
              <a:latin typeface="Liberation Serif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850DE-8CD0-4112-976A-FDCE6F414FDB}"/>
              </a:ext>
            </a:extLst>
          </p:cNvPr>
          <p:cNvSpPr txBox="1"/>
          <p:nvPr/>
        </p:nvSpPr>
        <p:spPr>
          <a:xfrm>
            <a:off x="4119716" y="2992214"/>
            <a:ext cx="3952568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ru-RU" sz="1800" b="1" kern="10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Презентация</a:t>
            </a:r>
            <a:endParaRPr lang="ru-RU" sz="105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pPr algn="ctr" latinLnBrk="0">
              <a:lnSpc>
                <a:spcPct val="150000"/>
              </a:lnSpc>
            </a:pPr>
            <a:r>
              <a:rPr lang="ru-RU" sz="1800" b="1" kern="10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по лабораторной работе № </a:t>
            </a:r>
            <a:r>
              <a:rPr lang="ru-RU" b="1" u="sng" kern="100" cap="all" dirty="0">
                <a:solidFill>
                  <a:srgbClr val="000000"/>
                </a:solidFill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1</a:t>
            </a:r>
            <a:endParaRPr lang="ru-RU" sz="1050" kern="100" dirty="0">
              <a:effectLst/>
              <a:latin typeface="Liberation Serif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47DD7-F8E4-4284-ABD8-4435FCF4770D}"/>
              </a:ext>
            </a:extLst>
          </p:cNvPr>
          <p:cNvSpPr txBox="1"/>
          <p:nvPr/>
        </p:nvSpPr>
        <p:spPr>
          <a:xfrm>
            <a:off x="7236542" y="4883973"/>
            <a:ext cx="4414684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0">
              <a:tabLst>
                <a:tab pos="3314700" algn="l"/>
                <a:tab pos="5827395" algn="l"/>
              </a:tabLst>
            </a:pPr>
            <a:r>
              <a:rPr lang="ru-RU" sz="1800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Студент: Матюшкин Денис Владимирович                                  </a:t>
            </a:r>
            <a:endParaRPr lang="ru-RU" sz="11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pPr algn="r" latinLnBrk="0">
              <a:tabLst>
                <a:tab pos="3314700" algn="l"/>
                <a:tab pos="5827395" algn="l"/>
              </a:tabLst>
            </a:pPr>
            <a:r>
              <a:rPr lang="ru-RU" sz="11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 </a:t>
            </a:r>
            <a:endParaRPr lang="ru-RU" sz="11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pPr algn="r"/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</a:rPr>
              <a:t>	Группа: НПИбд-02-21</a:t>
            </a:r>
            <a:r>
              <a:rPr lang="ru-RU" sz="1800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720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89F3C0-8A11-40A3-B8BF-5985CD2742A7}"/>
              </a:ext>
            </a:extLst>
          </p:cNvPr>
          <p:cNvSpPr txBox="1"/>
          <p:nvPr/>
        </p:nvSpPr>
        <p:spPr>
          <a:xfrm>
            <a:off x="685799" y="992761"/>
            <a:ext cx="11144864" cy="1335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ru-RU" sz="2000" b="1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  <a:endParaRPr lang="ru-RU" sz="11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Приобретение практических навыков установки операционной системы на виртуальную машину, настройки минимально необходимых для дальнейшей работы сервисов.</a:t>
            </a:r>
            <a:endParaRPr lang="ru-RU" sz="1100" kern="100" dirty="0">
              <a:effectLst/>
              <a:latin typeface="Liberation Serif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000C9-9C47-4130-A328-1DABFB262C20}"/>
              </a:ext>
            </a:extLst>
          </p:cNvPr>
          <p:cNvSpPr txBox="1"/>
          <p:nvPr/>
        </p:nvSpPr>
        <p:spPr>
          <a:xfrm>
            <a:off x="685799" y="3074657"/>
            <a:ext cx="11218607" cy="1340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ru-RU" sz="2000" b="1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работы:</a:t>
            </a:r>
            <a:endParaRPr lang="ru-RU" sz="11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pPr indent="449580" algn="just" latinLnBrk="1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Скачаем виртуальную</a:t>
            </a:r>
            <a:r>
              <a:rPr lang="ru-RU" sz="1800" kern="100" dirty="0">
                <a:effectLst/>
                <a:latin typeface="Liberation Serif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машину</a:t>
            </a:r>
            <a:r>
              <a:rPr lang="ru-RU" sz="1800" kern="100" dirty="0">
                <a:effectLst/>
                <a:latin typeface="Liberation Serif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Liberation Serif"/>
                <a:cs typeface="Times New Roman" panose="02020603050405020304" pitchFamily="18" charset="0"/>
              </a:rPr>
              <a:t>VirtualBox</a:t>
            </a:r>
            <a:r>
              <a:rPr lang="ru-RU" sz="1800" kern="100" dirty="0">
                <a:effectLst/>
                <a:latin typeface="Liberation Serif"/>
                <a:cs typeface="Times New Roman" panose="02020603050405020304" pitchFamily="18" charset="0"/>
              </a:rPr>
              <a:t> (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Liberation Serif"/>
                <a:cs typeface="Times New Roman" panose="02020603050405020304" pitchFamily="18" charset="0"/>
                <a:hlinkClick r:id="rId2"/>
              </a:rPr>
              <a:t>https</a:t>
            </a:r>
            <a:r>
              <a:rPr lang="ru-RU" sz="1800" u="sng" kern="100" dirty="0">
                <a:solidFill>
                  <a:srgbClr val="0563C1"/>
                </a:solidFill>
                <a:effectLst/>
                <a:latin typeface="Liberation Serif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Liberation Serif"/>
                <a:cs typeface="Times New Roman" panose="02020603050405020304" pitchFamily="18" charset="0"/>
                <a:hlinkClick r:id="rId2"/>
              </a:rPr>
              <a:t>www</a:t>
            </a:r>
            <a:r>
              <a:rPr lang="ru-RU" sz="1800" u="sng" kern="100" dirty="0">
                <a:solidFill>
                  <a:srgbClr val="0563C1"/>
                </a:solidFill>
                <a:effectLst/>
                <a:latin typeface="Liberation Serif"/>
                <a:cs typeface="Times New Roman" panose="02020603050405020304" pitchFamily="18" charset="0"/>
                <a:hlinkClick r:id="rId2"/>
              </a:rPr>
              <a:t>.</a:t>
            </a:r>
            <a:r>
              <a:rPr lang="en-US" sz="1800" u="sng" kern="100" dirty="0" err="1">
                <a:solidFill>
                  <a:srgbClr val="0563C1"/>
                </a:solidFill>
                <a:effectLst/>
                <a:latin typeface="Liberation Serif"/>
                <a:cs typeface="Times New Roman" panose="02020603050405020304" pitchFamily="18" charset="0"/>
                <a:hlinkClick r:id="rId2"/>
              </a:rPr>
              <a:t>virtualbox</a:t>
            </a:r>
            <a:r>
              <a:rPr lang="ru-RU" sz="1800" u="sng" kern="100" dirty="0">
                <a:solidFill>
                  <a:srgbClr val="0563C1"/>
                </a:solidFill>
                <a:effectLst/>
                <a:latin typeface="Liberation Serif"/>
                <a:cs typeface="Times New Roman" panose="02020603050405020304" pitchFamily="18" charset="0"/>
                <a:hlinkClick r:id="rId2"/>
              </a:rPr>
              <a:t>.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Liberation Serif"/>
                <a:cs typeface="Times New Roman" panose="02020603050405020304" pitchFamily="18" charset="0"/>
                <a:hlinkClick r:id="rId2"/>
              </a:rPr>
              <a:t>org</a:t>
            </a:r>
            <a:r>
              <a:rPr lang="ru-RU" sz="1800" u="sng" kern="100" dirty="0">
                <a:solidFill>
                  <a:srgbClr val="0563C1"/>
                </a:solidFill>
                <a:effectLst/>
                <a:latin typeface="Liberation Serif"/>
                <a:cs typeface="Times New Roman" panose="02020603050405020304" pitchFamily="18" charset="0"/>
                <a:hlinkClick r:id="rId2"/>
              </a:rPr>
              <a:t>/</a:t>
            </a:r>
            <a:r>
              <a:rPr lang="ru-RU" sz="1800" kern="100" dirty="0">
                <a:effectLst/>
                <a:latin typeface="Liberation Serif"/>
                <a:cs typeface="Times New Roman" panose="02020603050405020304" pitchFamily="18" charset="0"/>
              </a:rPr>
              <a:t>)</a:t>
            </a:r>
            <a:r>
              <a:rPr lang="ru-RU" sz="1100" kern="100" dirty="0">
                <a:latin typeface="Liberation Serif"/>
                <a:cs typeface="Times New Roman" panose="02020603050405020304" pitchFamily="18" charset="0"/>
              </a:rPr>
              <a:t>  </a:t>
            </a:r>
            <a:r>
              <a:rPr lang="ru-RU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еще дистрибутив</a:t>
            </a:r>
            <a:r>
              <a:rPr lang="ru-RU" kern="100" dirty="0">
                <a:latin typeface="Liberation Serif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Liberation Serif"/>
                <a:cs typeface="Times New Roman" panose="02020603050405020304" pitchFamily="18" charset="0"/>
              </a:rPr>
              <a:t>Linux Fedora</a:t>
            </a:r>
            <a:r>
              <a:rPr lang="ru-RU" sz="1800" kern="100" dirty="0">
                <a:effectLst/>
                <a:latin typeface="Liberation Serif"/>
                <a:cs typeface="Times New Roman" panose="02020603050405020304" pitchFamily="18" charset="0"/>
              </a:rPr>
              <a:t>-35 (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Liberation Serif"/>
                <a:cs typeface="Times New Roman" panose="02020603050405020304" pitchFamily="18" charset="0"/>
                <a:hlinkClick r:id="rId3"/>
              </a:rPr>
              <a:t>https</a:t>
            </a:r>
            <a:r>
              <a:rPr lang="ru-RU" sz="1800" u="sng" kern="100" dirty="0">
                <a:solidFill>
                  <a:srgbClr val="0563C1"/>
                </a:solidFill>
                <a:effectLst/>
                <a:latin typeface="Liberation Serif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sz="1800" u="sng" kern="100" dirty="0" err="1">
                <a:solidFill>
                  <a:srgbClr val="0563C1"/>
                </a:solidFill>
                <a:effectLst/>
                <a:latin typeface="Liberation Serif"/>
                <a:cs typeface="Times New Roman" panose="02020603050405020304" pitchFamily="18" charset="0"/>
                <a:hlinkClick r:id="rId3"/>
              </a:rPr>
              <a:t>getfedora</a:t>
            </a:r>
            <a:r>
              <a:rPr lang="ru-RU" sz="1800" u="sng" kern="100" dirty="0">
                <a:solidFill>
                  <a:srgbClr val="0563C1"/>
                </a:solidFill>
                <a:effectLst/>
                <a:latin typeface="Liberation Serif"/>
                <a:cs typeface="Times New Roman" panose="02020603050405020304" pitchFamily="18" charset="0"/>
                <a:hlinkClick r:id="rId3"/>
              </a:rPr>
              <a:t>.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Liberation Serif"/>
                <a:cs typeface="Times New Roman" panose="02020603050405020304" pitchFamily="18" charset="0"/>
                <a:hlinkClick r:id="rId3"/>
              </a:rPr>
              <a:t>org</a:t>
            </a:r>
            <a:r>
              <a:rPr lang="ru-RU" sz="1800" u="sng" kern="100" dirty="0">
                <a:solidFill>
                  <a:srgbClr val="0563C1"/>
                </a:solidFill>
                <a:effectLst/>
                <a:latin typeface="Liberation Serif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z="1800" u="sng" kern="100" dirty="0" err="1">
                <a:solidFill>
                  <a:srgbClr val="0563C1"/>
                </a:solidFill>
                <a:effectLst/>
                <a:latin typeface="Liberation Serif"/>
                <a:cs typeface="Times New Roman" panose="02020603050405020304" pitchFamily="18" charset="0"/>
                <a:hlinkClick r:id="rId3"/>
              </a:rPr>
              <a:t>ru</a:t>
            </a:r>
            <a:r>
              <a:rPr lang="ru-RU" sz="1800" u="sng" kern="100" dirty="0">
                <a:solidFill>
                  <a:srgbClr val="0563C1"/>
                </a:solidFill>
                <a:effectLst/>
                <a:latin typeface="Liberation Serif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Liberation Serif"/>
                <a:cs typeface="Times New Roman" panose="02020603050405020304" pitchFamily="18" charset="0"/>
                <a:hlinkClick r:id="rId3"/>
              </a:rPr>
              <a:t>workstation</a:t>
            </a:r>
            <a:r>
              <a:rPr lang="ru-RU" sz="1800" u="sng" kern="100" dirty="0">
                <a:solidFill>
                  <a:srgbClr val="0563C1"/>
                </a:solidFill>
                <a:effectLst/>
                <a:latin typeface="Liberation Serif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Liberation Serif"/>
                <a:cs typeface="Times New Roman" panose="02020603050405020304" pitchFamily="18" charset="0"/>
                <a:hlinkClick r:id="rId3"/>
              </a:rPr>
              <a:t>download</a:t>
            </a:r>
            <a:r>
              <a:rPr lang="ru-RU" sz="1800" u="sng" kern="100" dirty="0">
                <a:solidFill>
                  <a:srgbClr val="0563C1"/>
                </a:solidFill>
                <a:effectLst/>
                <a:latin typeface="Liberation Serif"/>
                <a:cs typeface="Times New Roman" panose="02020603050405020304" pitchFamily="18" charset="0"/>
                <a:hlinkClick r:id="rId3"/>
              </a:rPr>
              <a:t>/</a:t>
            </a:r>
            <a:r>
              <a:rPr lang="ru-RU" sz="1800" kern="100" dirty="0">
                <a:effectLst/>
                <a:latin typeface="Liberation Serif"/>
                <a:cs typeface="Times New Roman" panose="02020603050405020304" pitchFamily="18" charset="0"/>
              </a:rPr>
              <a:t>).</a:t>
            </a:r>
            <a:endParaRPr lang="ru-RU" sz="1100" kern="100" dirty="0">
              <a:effectLst/>
              <a:latin typeface="Liberation Serif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37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834F50-341F-42A5-8C78-91B137699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3EC967-C9F3-4E15-95C7-C2E77A1E1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A9D3D4-1F89-47F0-A597-FE1A004D9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4837155-5FB8-4A96-864C-066D5C655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5918EE-77B5-4057-BB22-B9CE13905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80" cy="6858000"/>
          </a:xfrm>
          <a:prstGeom prst="rect">
            <a:avLst/>
          </a:prstGeom>
          <a:solidFill>
            <a:srgbClr val="562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F977F7-8DB9-4661-A2E2-0FEDD0FD7854}"/>
              </a:ext>
            </a:extLst>
          </p:cNvPr>
          <p:cNvSpPr txBox="1"/>
          <p:nvPr/>
        </p:nvSpPr>
        <p:spPr>
          <a:xfrm>
            <a:off x="803478" y="2028523"/>
            <a:ext cx="3325125" cy="33728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indent="4495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</a:rPr>
              <a:t>2</a:t>
            </a:r>
            <a:r>
              <a:rPr lang="en-US" dirty="0">
                <a:solidFill>
                  <a:srgbClr val="FFFFFF"/>
                </a:solidFill>
                <a:effectLst/>
              </a:rPr>
              <a:t>. </a:t>
            </a:r>
            <a:r>
              <a:rPr lang="en-US" dirty="0" err="1">
                <a:solidFill>
                  <a:srgbClr val="FFFFFF"/>
                </a:solidFill>
                <a:effectLst/>
              </a:rPr>
              <a:t>Откроем</a:t>
            </a:r>
            <a:r>
              <a:rPr lang="en-US" dirty="0">
                <a:solidFill>
                  <a:srgbClr val="FFFFFF"/>
                </a:solidFill>
                <a:effectLst/>
              </a:rPr>
              <a:t> VirtualBox и </a:t>
            </a:r>
            <a:r>
              <a:rPr lang="en-US" dirty="0" err="1">
                <a:solidFill>
                  <a:srgbClr val="FFFFFF"/>
                </a:solidFill>
                <a:effectLst/>
              </a:rPr>
              <a:t>создадим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новую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виртуальную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машину</a:t>
            </a:r>
            <a:r>
              <a:rPr lang="en-US" dirty="0">
                <a:solidFill>
                  <a:srgbClr val="FFFFFF"/>
                </a:solidFill>
                <a:effectLst/>
              </a:rPr>
              <a:t>. </a:t>
            </a:r>
            <a:r>
              <a:rPr lang="en-US" dirty="0" err="1">
                <a:solidFill>
                  <a:srgbClr val="FFFFFF"/>
                </a:solidFill>
                <a:effectLst/>
              </a:rPr>
              <a:t>Назовем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ее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dvmatyushkin</a:t>
            </a:r>
            <a:r>
              <a:rPr lang="en-US" dirty="0">
                <a:solidFill>
                  <a:srgbClr val="FFFFFF"/>
                </a:solidFill>
                <a:effectLst/>
              </a:rPr>
              <a:t> (</a:t>
            </a:r>
            <a:r>
              <a:rPr lang="en-US" dirty="0" err="1">
                <a:solidFill>
                  <a:srgbClr val="FFFFFF"/>
                </a:solidFill>
                <a:effectLst/>
              </a:rPr>
              <a:t>рис</a:t>
            </a:r>
            <a:r>
              <a:rPr lang="en-US" dirty="0">
                <a:solidFill>
                  <a:srgbClr val="FFFFFF"/>
                </a:solidFill>
                <a:effectLst/>
              </a:rPr>
              <a:t>. </a:t>
            </a:r>
            <a:r>
              <a:rPr lang="ru-RU" dirty="0">
                <a:solidFill>
                  <a:srgbClr val="FFFFFF"/>
                </a:solidFill>
                <a:effectLst/>
              </a:rPr>
              <a:t>2</a:t>
            </a:r>
            <a:r>
              <a:rPr lang="en-US" dirty="0">
                <a:solidFill>
                  <a:srgbClr val="FFFFFF"/>
                </a:solidFill>
                <a:effectLst/>
              </a:rPr>
              <a:t>). </a:t>
            </a:r>
            <a:endParaRPr lang="ru-RU" dirty="0">
              <a:solidFill>
                <a:srgbClr val="FFFFFF"/>
              </a:solidFill>
              <a:effectLst/>
            </a:endParaRPr>
          </a:p>
          <a:p>
            <a:pPr indent="4495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ru-RU" dirty="0">
              <a:solidFill>
                <a:srgbClr val="FFFFFF"/>
              </a:solidFill>
            </a:endParaRPr>
          </a:p>
          <a:p>
            <a:pPr indent="4495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rgbClr val="FFFFFF"/>
              </a:solidFill>
              <a:effectLst/>
            </a:endParaRPr>
          </a:p>
          <a:p>
            <a:pPr indent="4495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ru-RU" dirty="0">
                <a:solidFill>
                  <a:srgbClr val="FFFFFF"/>
                </a:solidFill>
              </a:rPr>
              <a:t>3</a:t>
            </a:r>
            <a:r>
              <a:rPr lang="en-US" dirty="0">
                <a:solidFill>
                  <a:srgbClr val="FFFFFF"/>
                </a:solidFill>
                <a:effectLst/>
              </a:rPr>
              <a:t>. </a:t>
            </a:r>
            <a:r>
              <a:rPr lang="ru-RU" dirty="0" err="1">
                <a:solidFill>
                  <a:srgbClr val="FFFFFF"/>
                </a:solidFill>
                <a:effectLst/>
              </a:rPr>
              <a:t>Найстроим</a:t>
            </a:r>
            <a:r>
              <a:rPr lang="ru-RU" dirty="0">
                <a:solidFill>
                  <a:srgbClr val="FFFFFF"/>
                </a:solidFill>
                <a:effectLst/>
              </a:rPr>
              <a:t> нашу виртуальную машину для запуска </a:t>
            </a:r>
            <a:r>
              <a:rPr lang="en-US" dirty="0">
                <a:solidFill>
                  <a:srgbClr val="FFFFFF"/>
                </a:solidFill>
                <a:effectLst/>
              </a:rPr>
              <a:t>(</a:t>
            </a:r>
            <a:r>
              <a:rPr lang="en-US" dirty="0" err="1">
                <a:solidFill>
                  <a:srgbClr val="FFFFFF"/>
                </a:solidFill>
                <a:effectLst/>
              </a:rPr>
              <a:t>рис</a:t>
            </a:r>
            <a:r>
              <a:rPr lang="en-US" dirty="0">
                <a:solidFill>
                  <a:srgbClr val="FFFFFF"/>
                </a:solidFill>
                <a:effectLst/>
              </a:rPr>
              <a:t>. </a:t>
            </a:r>
            <a:r>
              <a:rPr lang="ru-RU" dirty="0">
                <a:solidFill>
                  <a:srgbClr val="FFFFFF"/>
                </a:solidFill>
                <a:effectLst/>
              </a:rPr>
              <a:t>3</a:t>
            </a:r>
            <a:r>
              <a:rPr lang="en-US" dirty="0">
                <a:solidFill>
                  <a:srgbClr val="FFFFFF"/>
                </a:solidFill>
                <a:effectLst/>
              </a:rPr>
              <a:t>).</a:t>
            </a:r>
          </a:p>
          <a:p>
            <a:pPr indent="4495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rgbClr val="FFFFFF"/>
              </a:solidFill>
              <a:effectLst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C7B070-A583-45C7-AF93-0E8F020E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272" y="0"/>
            <a:ext cx="64008" cy="6858000"/>
          </a:xfrm>
          <a:prstGeom prst="rect">
            <a:avLst/>
          </a:prstGeom>
          <a:solidFill>
            <a:srgbClr val="3A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24111D-8483-46DA-93C2-EE6012AA907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" t="1309" r="642"/>
          <a:stretch/>
        </p:blipFill>
        <p:spPr bwMode="auto">
          <a:xfrm>
            <a:off x="6718697" y="3548260"/>
            <a:ext cx="3966397" cy="2726208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E8EBCE-5238-433E-87AA-C6D70943BE4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5291" y="496214"/>
            <a:ext cx="6150674" cy="2721674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549B98-FA77-4A10-B32A-561B0832A4AA}"/>
              </a:ext>
            </a:extLst>
          </p:cNvPr>
          <p:cNvSpPr txBox="1"/>
          <p:nvPr/>
        </p:nvSpPr>
        <p:spPr>
          <a:xfrm>
            <a:off x="8357420" y="3131783"/>
            <a:ext cx="1130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Рисунок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86A6B9-B456-491F-93E1-BA3A533509E1}"/>
              </a:ext>
            </a:extLst>
          </p:cNvPr>
          <p:cNvSpPr txBox="1"/>
          <p:nvPr/>
        </p:nvSpPr>
        <p:spPr>
          <a:xfrm>
            <a:off x="8367252" y="6350448"/>
            <a:ext cx="1130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Рисунок 3</a:t>
            </a:r>
          </a:p>
        </p:txBody>
      </p:sp>
    </p:spTree>
    <p:extLst>
      <p:ext uri="{BB962C8B-B14F-4D97-AF65-F5344CB8AC3E}">
        <p14:creationId xmlns:p14="http://schemas.microsoft.com/office/powerpoint/2010/main" val="57002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834F50-341F-42A5-8C78-91B137699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3EC967-C9F3-4E15-95C7-C2E77A1E1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A9D3D4-1F89-47F0-A597-FE1A004D9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4837155-5FB8-4A96-864C-066D5C655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5918EE-77B5-4057-BB22-B9CE13905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80" cy="6858000"/>
          </a:xfrm>
          <a:prstGeom prst="rect">
            <a:avLst/>
          </a:prstGeom>
          <a:solidFill>
            <a:srgbClr val="418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E5F799-CC7F-4627-B3CB-BFC31057D798}"/>
              </a:ext>
            </a:extLst>
          </p:cNvPr>
          <p:cNvSpPr txBox="1"/>
          <p:nvPr/>
        </p:nvSpPr>
        <p:spPr>
          <a:xfrm>
            <a:off x="789674" y="2516094"/>
            <a:ext cx="3325125" cy="33728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  <a:effectLst/>
              </a:rPr>
              <a:t>5. </a:t>
            </a:r>
            <a:r>
              <a:rPr lang="en-US" dirty="0" err="1">
                <a:solidFill>
                  <a:srgbClr val="FFFFFF"/>
                </a:solidFill>
                <a:effectLst/>
              </a:rPr>
              <a:t>Запустим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добавленную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виртуальную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машину</a:t>
            </a:r>
            <a:r>
              <a:rPr lang="en-US" dirty="0">
                <a:solidFill>
                  <a:srgbClr val="FFFFFF"/>
                </a:solidFill>
                <a:effectLst/>
              </a:rPr>
              <a:t>. </a:t>
            </a:r>
            <a:r>
              <a:rPr lang="en-US" dirty="0" err="1">
                <a:solidFill>
                  <a:srgbClr val="FFFFFF"/>
                </a:solidFill>
                <a:effectLst/>
              </a:rPr>
              <a:t>После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запуска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запишем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ее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на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виртуальный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жесткий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диск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ru-RU" dirty="0">
                <a:solidFill>
                  <a:srgbClr val="FFFFFF"/>
                </a:solidFill>
              </a:rPr>
              <a:t>	    </a:t>
            </a:r>
            <a:r>
              <a:rPr lang="en-US" dirty="0">
                <a:solidFill>
                  <a:srgbClr val="FFFFFF"/>
                </a:solidFill>
                <a:effectLst/>
              </a:rPr>
              <a:t>(</a:t>
            </a:r>
            <a:r>
              <a:rPr lang="en-US" dirty="0" err="1">
                <a:solidFill>
                  <a:srgbClr val="FFFFFF"/>
                </a:solidFill>
                <a:effectLst/>
              </a:rPr>
              <a:t>рис</a:t>
            </a:r>
            <a:r>
              <a:rPr lang="en-US" dirty="0">
                <a:solidFill>
                  <a:srgbClr val="FFFFFF"/>
                </a:solidFill>
                <a:effectLst/>
              </a:rPr>
              <a:t>. 5.1) и </a:t>
            </a:r>
            <a:r>
              <a:rPr lang="en-US" dirty="0" err="1">
                <a:solidFill>
                  <a:srgbClr val="FFFFFF"/>
                </a:solidFill>
                <a:effectLst/>
              </a:rPr>
              <a:t>пройдем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установку</a:t>
            </a:r>
            <a:r>
              <a:rPr lang="en-US" dirty="0">
                <a:solidFill>
                  <a:srgbClr val="FFFFFF"/>
                </a:solidFill>
                <a:effectLst/>
              </a:rPr>
              <a:t> (</a:t>
            </a:r>
            <a:r>
              <a:rPr lang="en-US" dirty="0" err="1">
                <a:solidFill>
                  <a:srgbClr val="FFFFFF"/>
                </a:solidFill>
                <a:effectLst/>
              </a:rPr>
              <a:t>рис</a:t>
            </a:r>
            <a:r>
              <a:rPr lang="en-US" dirty="0">
                <a:solidFill>
                  <a:srgbClr val="FFFFFF"/>
                </a:solidFill>
                <a:effectLst/>
              </a:rPr>
              <a:t>. 5.2).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C7B070-A583-45C7-AF93-0E8F020E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272" y="0"/>
            <a:ext cx="64008" cy="6858000"/>
          </a:xfrm>
          <a:prstGeom prst="rect">
            <a:avLst/>
          </a:prstGeom>
          <a:solidFill>
            <a:srgbClr val="0CB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7A49F5-2443-46B5-B953-1CC0717F7235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6" b="3117"/>
          <a:stretch/>
        </p:blipFill>
        <p:spPr bwMode="auto">
          <a:xfrm>
            <a:off x="5551613" y="341853"/>
            <a:ext cx="5770978" cy="2848608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4A2B22-EB29-4B4F-AE39-F04E99F5492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5141" y="3517277"/>
            <a:ext cx="5760155" cy="2721674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25A81E-D8BB-4DBF-BEA6-F78D04360C99}"/>
              </a:ext>
            </a:extLst>
          </p:cNvPr>
          <p:cNvSpPr txBox="1"/>
          <p:nvPr/>
        </p:nvSpPr>
        <p:spPr>
          <a:xfrm>
            <a:off x="8225445" y="3167914"/>
            <a:ext cx="952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kern="100" dirty="0">
                <a:effectLst/>
                <a:latin typeface="Times New Roman" panose="02020603050405020304" pitchFamily="18" charset="0"/>
                <a:ea typeface="Liberation Serif"/>
              </a:rPr>
              <a:t>Рис. 5.1</a:t>
            </a:r>
            <a:endParaRPr lang="ru-R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B78A8B-84CA-4C26-8439-45CA81B14BA1}"/>
              </a:ext>
            </a:extLst>
          </p:cNvPr>
          <p:cNvSpPr txBox="1"/>
          <p:nvPr/>
        </p:nvSpPr>
        <p:spPr>
          <a:xfrm>
            <a:off x="8225444" y="6212431"/>
            <a:ext cx="952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kern="100" dirty="0">
                <a:effectLst/>
                <a:latin typeface="Times New Roman" panose="02020603050405020304" pitchFamily="18" charset="0"/>
                <a:ea typeface="Liberation Serif"/>
              </a:rPr>
              <a:t>Рис. 5.2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33635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2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4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B75660-2B53-4929-A0C2-B21BB565B9C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6854" y="643538"/>
            <a:ext cx="10539391" cy="3557043"/>
          </a:xfrm>
          <a:prstGeom prst="rect">
            <a:avLst/>
          </a:prstGeom>
          <a:noFill/>
        </p:spPr>
      </p:pic>
      <p:sp>
        <p:nvSpPr>
          <p:cNvPr id="26" name="Rectangle 16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407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4AF746F9-E85F-4BED-9D7E-562262E8B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554906"/>
            <a:ext cx="12188952" cy="64008"/>
          </a:xfrm>
          <a:prstGeom prst="rect">
            <a:avLst/>
          </a:prstGeom>
          <a:solidFill>
            <a:srgbClr val="04A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5875">
            <a:solidFill>
              <a:srgbClr val="04A8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C360CD-026E-4DC4-ABF4-0B1B8D665A6F}"/>
              </a:ext>
            </a:extLst>
          </p:cNvPr>
          <p:cNvSpPr txBox="1"/>
          <p:nvPr/>
        </p:nvSpPr>
        <p:spPr>
          <a:xfrm>
            <a:off x="5943353" y="4907049"/>
            <a:ext cx="6124523" cy="155448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  <a:effectLst/>
              </a:rPr>
              <a:t>6. </a:t>
            </a:r>
            <a:r>
              <a:rPr lang="en-US" dirty="0" err="1">
                <a:solidFill>
                  <a:srgbClr val="FFFFFF"/>
                </a:solidFill>
                <a:effectLst/>
              </a:rPr>
              <a:t>Подключим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образ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диска</a:t>
            </a:r>
            <a:r>
              <a:rPr lang="en-US" dirty="0">
                <a:solidFill>
                  <a:srgbClr val="FFFFFF"/>
                </a:solidFill>
                <a:effectLst/>
              </a:rPr>
              <a:t> в </a:t>
            </a:r>
            <a:r>
              <a:rPr lang="en-US" dirty="0" err="1">
                <a:solidFill>
                  <a:srgbClr val="FFFFFF"/>
                </a:solidFill>
                <a:effectLst/>
              </a:rPr>
              <a:t>дополнений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гостевой</a:t>
            </a:r>
            <a:r>
              <a:rPr lang="en-US" dirty="0">
                <a:solidFill>
                  <a:srgbClr val="FFFFFF"/>
                </a:solidFill>
                <a:effectLst/>
              </a:rPr>
              <a:t> ОС (</a:t>
            </a:r>
            <a:r>
              <a:rPr lang="en-US" dirty="0" err="1">
                <a:solidFill>
                  <a:srgbClr val="FFFFFF"/>
                </a:solidFill>
                <a:effectLst/>
              </a:rPr>
              <a:t>рис</a:t>
            </a:r>
            <a:r>
              <a:rPr lang="en-US" dirty="0">
                <a:solidFill>
                  <a:srgbClr val="FFFFFF"/>
                </a:solidFill>
                <a:effectLst/>
              </a:rPr>
              <a:t>. 6).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3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0B927A-9686-4BD5-94BF-E100546D6EC5}"/>
              </a:ext>
            </a:extLst>
          </p:cNvPr>
          <p:cNvSpPr txBox="1"/>
          <p:nvPr/>
        </p:nvSpPr>
        <p:spPr>
          <a:xfrm>
            <a:off x="462943" y="942414"/>
            <a:ext cx="11099792" cy="4517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l" latinLnBrk="1">
              <a:lnSpc>
                <a:spcPct val="150000"/>
              </a:lnSpc>
            </a:pPr>
            <a:r>
              <a:rPr lang="ru-RU" sz="2000" b="1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Домашнее задание:</a:t>
            </a:r>
            <a:endParaRPr lang="ru-RU" sz="11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pPr indent="449580" algn="just" latinLnBrk="1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Получим следующие информации через терминал </a:t>
            </a:r>
            <a:r>
              <a:rPr lang="en-US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449580" algn="just" latinLnBrk="1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Liberation Serif"/>
              </a:rPr>
              <a:t>1.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Liberation Serif"/>
              </a:rPr>
              <a:t>Версия</a:t>
            </a:r>
            <a:r>
              <a:rPr lang="en-US" sz="1800" kern="100" dirty="0">
                <a:effectLst/>
                <a:latin typeface="Liberation Serif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Liberation Serif"/>
              </a:rPr>
              <a:t>ядра</a:t>
            </a:r>
            <a:r>
              <a:rPr lang="en-US" sz="1800" kern="100" dirty="0">
                <a:effectLst/>
                <a:latin typeface="Liberation Serif"/>
                <a:cs typeface="Times New Roman" panose="02020603050405020304" pitchFamily="18" charset="0"/>
              </a:rPr>
              <a:t> Linux (Linux version</a:t>
            </a:r>
            <a:r>
              <a:rPr lang="ru-RU" sz="1800" kern="100" dirty="0">
                <a:effectLst/>
                <a:latin typeface="Liberation Serif"/>
                <a:cs typeface="Times New Roman" panose="02020603050405020304" pitchFamily="18" charset="0"/>
              </a:rPr>
              <a:t>). </a:t>
            </a:r>
            <a:r>
              <a:rPr lang="ru-RU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Ответ</a:t>
            </a:r>
            <a:r>
              <a:rPr lang="en-US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5.14.10-300.fc35.x86_64</a:t>
            </a:r>
            <a:endParaRPr lang="ru-RU" sz="18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pPr indent="449580" algn="just" latinLnBrk="1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Liberation Serif"/>
              </a:rPr>
              <a:t>2.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Liberation Serif"/>
              </a:rPr>
              <a:t>Частота</a:t>
            </a:r>
            <a:r>
              <a:rPr lang="en-US" sz="1800" kern="100" dirty="0">
                <a:effectLst/>
                <a:latin typeface="Liberation Serif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Liberation Serif"/>
              </a:rPr>
              <a:t>процессора</a:t>
            </a:r>
            <a:r>
              <a:rPr lang="en-US" sz="1800" kern="100" dirty="0">
                <a:effectLst/>
                <a:latin typeface="Liberation Serif"/>
                <a:cs typeface="Times New Roman" panose="02020603050405020304" pitchFamily="18" charset="0"/>
              </a:rPr>
              <a:t> (Detected </a:t>
            </a:r>
            <a:r>
              <a:rPr lang="en-US" sz="1800" kern="100" dirty="0" err="1">
                <a:effectLst/>
                <a:latin typeface="Liberation Serif"/>
                <a:cs typeface="Times New Roman" panose="02020603050405020304" pitchFamily="18" charset="0"/>
              </a:rPr>
              <a:t>Mhz</a:t>
            </a:r>
            <a:r>
              <a:rPr lang="en-US" sz="1800" kern="100" dirty="0">
                <a:effectLst/>
                <a:latin typeface="Liberation Serif"/>
                <a:cs typeface="Times New Roman" panose="02020603050405020304" pitchFamily="18" charset="0"/>
              </a:rPr>
              <a:t> processor).</a:t>
            </a:r>
            <a:r>
              <a:rPr lang="ru-RU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Ответ: 2694.938</a:t>
            </a:r>
            <a:endParaRPr lang="ru-RU" kern="100" dirty="0">
              <a:latin typeface="Liberation Serif"/>
              <a:cs typeface="Times New Roman" panose="02020603050405020304" pitchFamily="18" charset="0"/>
            </a:endParaRPr>
          </a:p>
          <a:p>
            <a:pPr indent="449580" algn="just" latinLnBrk="1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r>
              <a:rPr lang="en-US" sz="1800" kern="100" dirty="0">
                <a:effectLst/>
                <a:latin typeface="Liberation Serif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процессора</a:t>
            </a:r>
            <a:r>
              <a:rPr lang="en-US" sz="1800" kern="100" dirty="0">
                <a:effectLst/>
                <a:latin typeface="Liberation Serif"/>
                <a:cs typeface="Times New Roman" panose="02020603050405020304" pitchFamily="18" charset="0"/>
              </a:rPr>
              <a:t> (CPU0).</a:t>
            </a:r>
            <a:r>
              <a:rPr lang="ru-RU" sz="1800" kern="100" dirty="0">
                <a:effectLst/>
                <a:latin typeface="Liberation Serif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Ответ</a:t>
            </a:r>
            <a:r>
              <a:rPr lang="en-US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AMD Ryzen 3 4300U with Radeon Graphics</a:t>
            </a:r>
            <a:endParaRPr lang="ru-RU" sz="18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pPr indent="449580" algn="just" latinLnBrk="1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Объем</a:t>
            </a:r>
            <a:r>
              <a:rPr lang="ru-RU" sz="1800" kern="100" dirty="0">
                <a:effectLst/>
                <a:latin typeface="Liberation Serif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доступной</a:t>
            </a:r>
            <a:r>
              <a:rPr lang="ru-RU" sz="1800" kern="100" dirty="0">
                <a:effectLst/>
                <a:latin typeface="Liberation Serif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оперативной</a:t>
            </a:r>
            <a:r>
              <a:rPr lang="ru-RU" sz="1800" kern="100" dirty="0">
                <a:effectLst/>
                <a:latin typeface="Liberation Serif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памяти</a:t>
            </a:r>
            <a:r>
              <a:rPr lang="ru-RU" sz="1800" kern="100" dirty="0">
                <a:effectLst/>
                <a:latin typeface="Liberation Serif"/>
                <a:cs typeface="Times New Roman" panose="02020603050405020304" pitchFamily="18" charset="0"/>
              </a:rPr>
              <a:t> (</a:t>
            </a:r>
            <a:r>
              <a:rPr lang="en-US" sz="1800" kern="100" dirty="0">
                <a:effectLst/>
                <a:latin typeface="Liberation Serif"/>
                <a:cs typeface="Times New Roman" panose="02020603050405020304" pitchFamily="18" charset="0"/>
              </a:rPr>
              <a:t>Memory available</a:t>
            </a:r>
            <a:r>
              <a:rPr lang="ru-RU" sz="1800" kern="100" dirty="0">
                <a:effectLst/>
                <a:latin typeface="Liberation Serif"/>
                <a:cs typeface="Times New Roman" panose="02020603050405020304" pitchFamily="18" charset="0"/>
              </a:rPr>
              <a:t>). </a:t>
            </a:r>
            <a:r>
              <a:rPr lang="ru-RU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Ответ: свободно – 3914, занято – 1926 (в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мб</a:t>
            </a:r>
            <a:r>
              <a:rPr lang="ru-RU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8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pPr indent="449580" algn="just" latinLnBrk="1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Тип</a:t>
            </a:r>
            <a:r>
              <a:rPr lang="ru-RU" sz="1800" kern="100" dirty="0">
                <a:effectLst/>
                <a:latin typeface="Liberation Serif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обнаруженного</a:t>
            </a:r>
            <a:r>
              <a:rPr lang="ru-RU" sz="1800" kern="100" dirty="0">
                <a:effectLst/>
                <a:latin typeface="Liberation Serif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гипервизора</a:t>
            </a:r>
            <a:r>
              <a:rPr lang="ru-RU" sz="1800" kern="100" dirty="0">
                <a:effectLst/>
                <a:latin typeface="Liberation Serif"/>
                <a:cs typeface="Times New Roman" panose="02020603050405020304" pitchFamily="18" charset="0"/>
              </a:rPr>
              <a:t> (</a:t>
            </a:r>
            <a:r>
              <a:rPr lang="en-US" sz="1800" kern="100" dirty="0">
                <a:effectLst/>
                <a:latin typeface="Liberation Serif"/>
                <a:cs typeface="Times New Roman" panose="02020603050405020304" pitchFamily="18" charset="0"/>
              </a:rPr>
              <a:t>Hypervisor detected</a:t>
            </a:r>
            <a:r>
              <a:rPr lang="ru-RU" sz="1800" kern="100" dirty="0">
                <a:effectLst/>
                <a:latin typeface="Liberation Serif"/>
                <a:cs typeface="Times New Roman" panose="02020603050405020304" pitchFamily="18" charset="0"/>
              </a:rPr>
              <a:t>). </a:t>
            </a:r>
            <a:r>
              <a:rPr lang="ru-RU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Ответ: </a:t>
            </a:r>
            <a:r>
              <a:rPr lang="en-US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KVM</a:t>
            </a:r>
            <a:endParaRPr lang="ru-RU" sz="18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pPr indent="449580" algn="just" latinLnBrk="1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Тип</a:t>
            </a:r>
            <a:r>
              <a:rPr lang="ru-RU" sz="1800" kern="100" dirty="0">
                <a:effectLst/>
                <a:latin typeface="Liberation Serif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файловой</a:t>
            </a:r>
            <a:r>
              <a:rPr lang="ru-RU" sz="1800" kern="100" dirty="0">
                <a:effectLst/>
                <a:latin typeface="Liberation Serif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ru-RU" sz="1800" kern="100" dirty="0">
                <a:effectLst/>
                <a:latin typeface="Liberation Serif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корневого</a:t>
            </a:r>
            <a:r>
              <a:rPr lang="ru-RU" sz="1800" kern="100" dirty="0">
                <a:effectLst/>
                <a:latin typeface="Liberation Serif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раздела</a:t>
            </a:r>
            <a:r>
              <a:rPr lang="ru-RU" sz="1800" kern="100" dirty="0">
                <a:effectLst/>
                <a:latin typeface="Liberation Serif"/>
                <a:cs typeface="Times New Roman" panose="02020603050405020304" pitchFamily="18" charset="0"/>
              </a:rPr>
              <a:t>. </a:t>
            </a:r>
            <a:r>
              <a:rPr lang="ru-RU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Ответ: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btrfs</a:t>
            </a:r>
            <a:endParaRPr lang="ru-RU" sz="18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pPr indent="449580" algn="just" latinLnBrk="1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Liberation Serif"/>
              </a:rPr>
              <a:t>7. Последовательность</a:t>
            </a:r>
            <a:r>
              <a:rPr lang="ru-RU" sz="1800" kern="100" dirty="0">
                <a:effectLst/>
                <a:latin typeface="Liberation Serif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Liberation Serif"/>
              </a:rPr>
              <a:t>монтирования</a:t>
            </a:r>
            <a:r>
              <a:rPr lang="ru-RU" sz="1800" kern="100" dirty="0">
                <a:effectLst/>
                <a:latin typeface="Liberation Serif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Liberation Serif"/>
              </a:rPr>
              <a:t>файловых</a:t>
            </a:r>
            <a:r>
              <a:rPr lang="ru-RU" sz="1800" kern="100" dirty="0">
                <a:effectLst/>
                <a:latin typeface="Liberation Serif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Liberation Serif"/>
              </a:rPr>
              <a:t>систем</a:t>
            </a:r>
            <a:r>
              <a:rPr lang="ru-RU" sz="1800" kern="100" dirty="0">
                <a:effectLst/>
                <a:latin typeface="Liberation Serif"/>
                <a:cs typeface="Times New Roman" panose="02020603050405020304" pitchFamily="18" charset="0"/>
              </a:rPr>
              <a:t>.</a:t>
            </a:r>
          </a:p>
          <a:p>
            <a:pPr indent="449580" algn="just" latinLnBrk="1">
              <a:lnSpc>
                <a:spcPct val="150000"/>
              </a:lnSpc>
            </a:pPr>
            <a:endParaRPr lang="ru-RU" sz="18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pPr indent="449580" algn="just" latinLnBrk="1">
              <a:lnSpc>
                <a:spcPct val="150000"/>
              </a:lnSpc>
            </a:pPr>
            <a:endParaRPr lang="ru-RU" sz="1100" kern="100" dirty="0">
              <a:effectLst/>
              <a:latin typeface="Liberation Serif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4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4887007-8162-4AB0-B46F-69F94055A5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031" y="86053"/>
            <a:ext cx="8257977" cy="846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422D52-179C-4578-AD31-647E94C9779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89" b="2216"/>
          <a:stretch/>
        </p:blipFill>
        <p:spPr bwMode="auto">
          <a:xfrm>
            <a:off x="2720031" y="1048856"/>
            <a:ext cx="8257976" cy="638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B988AE-981B-494C-9E4E-7A4C83266E7B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14"/>
          <a:stretch/>
        </p:blipFill>
        <p:spPr bwMode="auto">
          <a:xfrm>
            <a:off x="2720032" y="1831524"/>
            <a:ext cx="8293900" cy="6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EDBE41-351D-4F9C-A9E1-3CA33E74F8BF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3"/>
          <a:stretch/>
        </p:blipFill>
        <p:spPr bwMode="auto">
          <a:xfrm>
            <a:off x="2720031" y="2599054"/>
            <a:ext cx="8293901" cy="891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D58910-9588-49C6-B80B-F8EF62DF561E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22"/>
          <a:stretch/>
        </p:blipFill>
        <p:spPr bwMode="auto">
          <a:xfrm>
            <a:off x="2720031" y="3599173"/>
            <a:ext cx="8293901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0B22831-BBEA-401E-8D26-AAAD5E4952AD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8"/>
          <a:stretch/>
        </p:blipFill>
        <p:spPr bwMode="auto">
          <a:xfrm>
            <a:off x="2720031" y="4347832"/>
            <a:ext cx="8293901" cy="846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44CECC9-7842-4E80-B271-F58C1C919265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032" y="5303383"/>
            <a:ext cx="8293900" cy="89433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26F156-7AB7-4112-8E76-7C9308A48DE5}"/>
              </a:ext>
            </a:extLst>
          </p:cNvPr>
          <p:cNvSpPr txBox="1"/>
          <p:nvPr/>
        </p:nvSpPr>
        <p:spPr>
          <a:xfrm>
            <a:off x="1445341" y="4523656"/>
            <a:ext cx="1347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6.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9B3482-D8A8-4E4F-8B54-1FC01DDDCA59}"/>
              </a:ext>
            </a:extLst>
          </p:cNvPr>
          <p:cNvSpPr txBox="1"/>
          <p:nvPr/>
        </p:nvSpPr>
        <p:spPr>
          <a:xfrm>
            <a:off x="1445341" y="1120417"/>
            <a:ext cx="1347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2.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49C326-A495-4CA1-B119-89E025658C4E}"/>
              </a:ext>
            </a:extLst>
          </p:cNvPr>
          <p:cNvSpPr txBox="1"/>
          <p:nvPr/>
        </p:nvSpPr>
        <p:spPr>
          <a:xfrm>
            <a:off x="1445341" y="1913337"/>
            <a:ext cx="1347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3.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1F24D9-12AF-484D-87CB-B9E2BDBD2DF8}"/>
              </a:ext>
            </a:extLst>
          </p:cNvPr>
          <p:cNvSpPr txBox="1"/>
          <p:nvPr/>
        </p:nvSpPr>
        <p:spPr>
          <a:xfrm>
            <a:off x="1445340" y="2797162"/>
            <a:ext cx="1347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4.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C73497-A31C-45FB-ABC1-2C1DA423ED29}"/>
              </a:ext>
            </a:extLst>
          </p:cNvPr>
          <p:cNvSpPr txBox="1"/>
          <p:nvPr/>
        </p:nvSpPr>
        <p:spPr>
          <a:xfrm>
            <a:off x="1445341" y="3593024"/>
            <a:ext cx="1347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5.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61131A-6DD0-4F5D-A77E-9586E0BA6B37}"/>
              </a:ext>
            </a:extLst>
          </p:cNvPr>
          <p:cNvSpPr txBox="1"/>
          <p:nvPr/>
        </p:nvSpPr>
        <p:spPr>
          <a:xfrm>
            <a:off x="1445341" y="374451"/>
            <a:ext cx="1347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0771AC-40CD-4F1D-89F7-CF378E1B2788}"/>
              </a:ext>
            </a:extLst>
          </p:cNvPr>
          <p:cNvSpPr txBox="1"/>
          <p:nvPr/>
        </p:nvSpPr>
        <p:spPr>
          <a:xfrm>
            <a:off x="1445341" y="5318223"/>
            <a:ext cx="1347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357733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3D58B4-BEFC-42E3-8BA7-6D4DAE207D3F}"/>
              </a:ext>
            </a:extLst>
          </p:cNvPr>
          <p:cNvSpPr txBox="1"/>
          <p:nvPr/>
        </p:nvSpPr>
        <p:spPr>
          <a:xfrm>
            <a:off x="2261419" y="2553632"/>
            <a:ext cx="7669161" cy="1750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ru-RU" sz="2000" b="1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Заключение:</a:t>
            </a:r>
            <a:endParaRPr lang="ru-RU" sz="11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В ходе этой лабораторной работы мы приобрели практические навыки установки операционной системы на виртуальную машину, настроили минимально необходимых для дальнейшей работы сервисов.</a:t>
            </a:r>
            <a:endParaRPr lang="ru-RU" sz="1100" kern="100" dirty="0">
              <a:effectLst/>
              <a:latin typeface="Liberation Serif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32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50C82F-3636-4601-8BBB-056F61682F64}"/>
              </a:ext>
            </a:extLst>
          </p:cNvPr>
          <p:cNvSpPr txBox="1"/>
          <p:nvPr/>
        </p:nvSpPr>
        <p:spPr>
          <a:xfrm>
            <a:off x="4299154" y="3167390"/>
            <a:ext cx="3593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8345465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</TotalTime>
  <Words>329</Words>
  <Application>Microsoft Office PowerPoint</Application>
  <PresentationFormat>Широкоэкранный</PresentationFormat>
  <Paragraphs>41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Liberation Serif</vt:lpstr>
      <vt:lpstr>Times New Roman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Матюшкин Денис Владимирович</dc:creator>
  <cp:lastModifiedBy>Матюшкин Денис Владимирович</cp:lastModifiedBy>
  <cp:revision>6</cp:revision>
  <dcterms:created xsi:type="dcterms:W3CDTF">2022-04-23T17:42:48Z</dcterms:created>
  <dcterms:modified xsi:type="dcterms:W3CDTF">2022-04-23T19:20:54Z</dcterms:modified>
</cp:coreProperties>
</file>