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6" r:id="rId1"/>
  </p:sldMasterIdLst>
  <p:notesMasterIdLst>
    <p:notesMasterId r:id="rId28"/>
  </p:notesMasterIdLst>
  <p:sldIdLst>
    <p:sldId id="256" r:id="rId2"/>
    <p:sldId id="286" r:id="rId3"/>
    <p:sldId id="304" r:id="rId4"/>
    <p:sldId id="264" r:id="rId5"/>
    <p:sldId id="287" r:id="rId6"/>
    <p:sldId id="288" r:id="rId7"/>
    <p:sldId id="309" r:id="rId8"/>
    <p:sldId id="289" r:id="rId9"/>
    <p:sldId id="300" r:id="rId10"/>
    <p:sldId id="290" r:id="rId11"/>
    <p:sldId id="291" r:id="rId12"/>
    <p:sldId id="292" r:id="rId13"/>
    <p:sldId id="293" r:id="rId14"/>
    <p:sldId id="303" r:id="rId15"/>
    <p:sldId id="294" r:id="rId16"/>
    <p:sldId id="307" r:id="rId17"/>
    <p:sldId id="295" r:id="rId18"/>
    <p:sldId id="297" r:id="rId19"/>
    <p:sldId id="311" r:id="rId20"/>
    <p:sldId id="310" r:id="rId21"/>
    <p:sldId id="302" r:id="rId22"/>
    <p:sldId id="298" r:id="rId23"/>
    <p:sldId id="305" r:id="rId24"/>
    <p:sldId id="306" r:id="rId25"/>
    <p:sldId id="301" r:id="rId26"/>
    <p:sldId id="263" r:id="rId27"/>
  </p:sldIdLst>
  <p:sldSz cx="9144000" cy="6858000" type="screen4x3"/>
  <p:notesSz cx="6858000" cy="9144000"/>
  <p:custDataLst>
    <p:tags r:id="rId2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5179" autoAdjust="0"/>
  </p:normalViewPr>
  <p:slideViewPr>
    <p:cSldViewPr>
      <p:cViewPr varScale="1">
        <p:scale>
          <a:sx n="70" d="100"/>
          <a:sy n="70" d="100"/>
        </p:scale>
        <p:origin x="8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9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dirty="0" smtClean="0"/>
              <a:t>&lt;ACRONYM&gt; </a:t>
            </a:r>
            <a:r>
              <a:rPr lang="ru-RU" sz="1100" b="0" dirty="0" smtClean="0"/>
              <a:t> - появляется подчёркнутость только после добавление</a:t>
            </a:r>
            <a:r>
              <a:rPr lang="ru-RU" sz="1100" b="0" baseline="0" dirty="0" smtClean="0"/>
              <a:t> атрибута </a:t>
            </a:r>
            <a:r>
              <a:rPr lang="en-US" sz="1100" b="0" baseline="0" dirty="0" smtClean="0"/>
              <a:t>title</a:t>
            </a:r>
          </a:p>
          <a:p>
            <a:r>
              <a:rPr lang="ru-RU" sz="1100" dirty="0" smtClean="0"/>
              <a:t>Следующие теги целесообразно применять для смыслового обозначения ключевых фраз в тексте документа. Несмотря на одинаковый визуальный эффект некоторых из них, необходимо различать их назначение.</a:t>
            </a:r>
          </a:p>
          <a:p>
            <a:r>
              <a:rPr lang="ru-RU" sz="1100" dirty="0" smtClean="0"/>
              <a:t>&lt;i&gt; — текст, произносимый с другой интонацией или другим голосом (мысли персонажей, названия терминов, идиомы, названия судов и прочее).</a:t>
            </a:r>
          </a:p>
          <a:p>
            <a:r>
              <a:rPr lang="ru-RU" sz="1100" dirty="0" smtClean="0"/>
              <a:t>&lt;b&gt; — текст, выделенный в утилитарных целях, без особой важности и не требующий особой интонации (ключевые слова в аннотации, название товара в обзоре, иногда — вводное предложение в статье).</a:t>
            </a:r>
            <a:endParaRPr lang="en-US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100" dirty="0" smtClean="0"/>
              <a:t>&lt;</a:t>
            </a:r>
            <a:r>
              <a:rPr lang="ru-RU" sz="1100" dirty="0" err="1" smtClean="0"/>
              <a:t>em</a:t>
            </a:r>
            <a:r>
              <a:rPr lang="ru-RU" sz="1100" dirty="0" smtClean="0"/>
              <a:t>&gt; — эмфаза, эмфатическое ударение. В следующем примере сперва следует ответ на вопрос «кто?», затем «что?» и наконец восклицание</a:t>
            </a:r>
            <a:endParaRPr lang="en-US" sz="1100" dirty="0" smtClean="0"/>
          </a:p>
          <a:p>
            <a:r>
              <a:rPr lang="ru-RU" sz="1100" dirty="0" smtClean="0"/>
              <a:t>&lt;</a:t>
            </a:r>
            <a:r>
              <a:rPr lang="ru-RU" sz="1100" dirty="0" err="1" smtClean="0"/>
              <a:t>strong</a:t>
            </a:r>
            <a:r>
              <a:rPr lang="ru-RU" sz="1100" dirty="0" smtClean="0"/>
              <a:t>&gt; — важный текст, выделенный акцентом.</a:t>
            </a:r>
            <a:endParaRPr lang="en-US" sz="1100" dirty="0" smtClean="0"/>
          </a:p>
          <a:p>
            <a:r>
              <a:rPr lang="ru-RU" sz="1100" dirty="0" smtClean="0"/>
              <a:t>&lt;</a:t>
            </a:r>
            <a:r>
              <a:rPr lang="ru-RU" sz="1100" dirty="0" err="1" smtClean="0"/>
              <a:t>small</a:t>
            </a:r>
            <a:r>
              <a:rPr lang="ru-RU" sz="1100" dirty="0" smtClean="0"/>
              <a:t>&gt; — обозначает все, что принято писать уменьшенным шрифтом (юридические ограничения, авторские права, лицензионные требования и т. д.).</a:t>
            </a:r>
            <a:endParaRPr lang="en-US" sz="1100" dirty="0" smtClean="0"/>
          </a:p>
          <a:p>
            <a:r>
              <a:rPr lang="ru-RU" sz="1100" dirty="0" smtClean="0"/>
              <a:t>Есть также:</a:t>
            </a:r>
          </a:p>
          <a:p>
            <a:r>
              <a:rPr lang="ru-RU" sz="1100" dirty="0" smtClean="0"/>
              <a:t>&lt;</a:t>
            </a:r>
            <a:r>
              <a:rPr lang="ru-RU" sz="1100" dirty="0" err="1" smtClean="0"/>
              <a:t>dfn</a:t>
            </a:r>
            <a:r>
              <a:rPr lang="ru-RU" sz="1100" dirty="0" smtClean="0"/>
              <a:t>&gt; — термин, впервые определяемый в документе. &lt;</a:t>
            </a:r>
            <a:r>
              <a:rPr lang="ru-RU" sz="1100" dirty="0" err="1" smtClean="0"/>
              <a:t>code</a:t>
            </a:r>
            <a:r>
              <a:rPr lang="ru-RU" sz="1100" dirty="0" smtClean="0"/>
              <a:t>&gt; — программный код или его фрагмент. &lt;</a:t>
            </a:r>
            <a:r>
              <a:rPr lang="ru-RU" sz="1100" dirty="0" err="1" smtClean="0"/>
              <a:t>samp</a:t>
            </a:r>
            <a:r>
              <a:rPr lang="ru-RU" sz="1100" dirty="0" smtClean="0"/>
              <a:t>&gt;</a:t>
            </a:r>
            <a:r>
              <a:rPr lang="en-US" sz="1100" dirty="0" smtClean="0"/>
              <a:t> [</a:t>
            </a:r>
            <a:r>
              <a:rPr lang="en-US" sz="1100" dirty="0" err="1" smtClean="0"/>
              <a:t>sæmp</a:t>
            </a:r>
            <a:r>
              <a:rPr lang="en-US" sz="1100" dirty="0" smtClean="0"/>
              <a:t>]</a:t>
            </a:r>
            <a:r>
              <a:rPr lang="ru-RU" sz="1100" dirty="0" smtClean="0"/>
              <a:t> — результат вывода компьютерной программы или скрипта. &lt;</a:t>
            </a:r>
            <a:r>
              <a:rPr lang="ru-RU" sz="1100" dirty="0" err="1" smtClean="0"/>
              <a:t>kbd</a:t>
            </a:r>
            <a:r>
              <a:rPr lang="ru-RU" sz="1100" dirty="0" smtClean="0"/>
              <a:t>&gt; — название клавиш или набираемого на клавиатуре текста. &lt;</a:t>
            </a:r>
            <a:r>
              <a:rPr lang="ru-RU" sz="1100" dirty="0" err="1" smtClean="0"/>
              <a:t>var</a:t>
            </a:r>
            <a:r>
              <a:rPr lang="ru-RU" sz="1100" dirty="0" smtClean="0"/>
              <a:t>&gt; — переменная (математическая или компьютерной программы). &lt;</a:t>
            </a:r>
            <a:r>
              <a:rPr lang="ru-RU" sz="1100" dirty="0" err="1" smtClean="0"/>
              <a:t>cite</a:t>
            </a:r>
            <a:r>
              <a:rPr lang="ru-RU" sz="1100" dirty="0" smtClean="0"/>
              <a:t>&gt; — цитата или сноска на другой материал.</a:t>
            </a:r>
            <a:endParaRPr lang="en-US" sz="1100" dirty="0" smtClean="0"/>
          </a:p>
          <a:p>
            <a:endParaRPr lang="en-US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100" dirty="0" smtClean="0"/>
              <a:t>	</a:t>
            </a:r>
            <a:r>
              <a:rPr lang="ru-RU" sz="1100" dirty="0" smtClean="0"/>
              <a:t>Перечисленные выше теги являются парными и строчными. &lt;</a:t>
            </a:r>
            <a:r>
              <a:rPr lang="ru-RU" sz="1100" dirty="0" err="1" smtClean="0"/>
              <a:t>code</a:t>
            </a:r>
            <a:r>
              <a:rPr lang="ru-RU" sz="1100" dirty="0" smtClean="0"/>
              <a:t>&gt;, &lt;</a:t>
            </a:r>
            <a:r>
              <a:rPr lang="ru-RU" sz="1100" dirty="0" err="1" smtClean="0"/>
              <a:t>samp</a:t>
            </a:r>
            <a:r>
              <a:rPr lang="ru-RU" sz="1100" dirty="0" smtClean="0"/>
              <a:t>&gt; и &lt;</a:t>
            </a:r>
            <a:r>
              <a:rPr lang="ru-RU" sz="1100" dirty="0" err="1" smtClean="0"/>
              <a:t>kbd</a:t>
            </a:r>
            <a:r>
              <a:rPr lang="ru-RU" sz="1100" dirty="0" smtClean="0"/>
              <a:t>&gt; обычно отображаются браузерами </a:t>
            </a:r>
            <a:r>
              <a:rPr lang="ru-RU" sz="1100" dirty="0" err="1" smtClean="0"/>
              <a:t>моноширинным</a:t>
            </a:r>
            <a:r>
              <a:rPr lang="ru-RU" sz="1100" dirty="0" smtClean="0"/>
              <a:t> шрифтом, &lt;</a:t>
            </a:r>
            <a:r>
              <a:rPr lang="ru-RU" sz="1100" dirty="0" err="1" smtClean="0"/>
              <a:t>small</a:t>
            </a:r>
            <a:r>
              <a:rPr lang="ru-RU" sz="1100" dirty="0" smtClean="0"/>
              <a:t>&gt; — уменьшенным, &lt;</a:t>
            </a:r>
            <a:r>
              <a:rPr lang="ru-RU" sz="1100" dirty="0" err="1" smtClean="0"/>
              <a:t>strong</a:t>
            </a:r>
            <a:r>
              <a:rPr lang="ru-RU" sz="1100" dirty="0" smtClean="0"/>
              <a:t>&gt; и &lt;b&gt; — жирным начертанием, а остальные — наклонным.</a:t>
            </a:r>
          </a:p>
          <a:p>
            <a:r>
              <a:rPr lang="en-US" sz="1100" dirty="0" smtClean="0"/>
              <a:t>	</a:t>
            </a:r>
            <a:r>
              <a:rPr lang="ru-RU" sz="1100" dirty="0" smtClean="0"/>
              <a:t>Для аббревиатур и акронимов предназначен тег &lt;</a:t>
            </a:r>
            <a:r>
              <a:rPr lang="ru-RU" sz="1100" dirty="0" err="1" smtClean="0"/>
              <a:t>abbr</a:t>
            </a:r>
            <a:r>
              <a:rPr lang="ru-RU" sz="1100" dirty="0" smtClean="0"/>
              <a:t>&gt;. Обычно его снабжают всплывающей подсказкой с помощью глобального атрибута </a:t>
            </a:r>
            <a:r>
              <a:rPr lang="ru-RU" sz="1100" dirty="0" err="1" smtClean="0"/>
              <a:t>title</a:t>
            </a:r>
            <a:r>
              <a:rPr lang="ru-RU" sz="1100" dirty="0" smtClean="0"/>
              <a:t>, в котором указывают расшифрованное значение.</a:t>
            </a:r>
            <a:endParaRPr lang="en-US" sz="1100" dirty="0" smtClean="0"/>
          </a:p>
          <a:p>
            <a:r>
              <a:rPr lang="en-US" sz="1100" dirty="0" smtClean="0"/>
              <a:t>	</a:t>
            </a:r>
            <a:r>
              <a:rPr lang="ru-RU" sz="1100" dirty="0" smtClean="0"/>
              <a:t>Обозначить ошибку в тексте можно тегом &lt;</a:t>
            </a:r>
            <a:r>
              <a:rPr lang="ru-RU" sz="1100" dirty="0" err="1" smtClean="0"/>
              <a:t>del</a:t>
            </a:r>
            <a:r>
              <a:rPr lang="ru-RU" sz="1100" dirty="0" smtClean="0"/>
              <a:t>&gt; (по умолчанию он будет перечеркнут), а вставленный текст — тегом &lt;</a:t>
            </a:r>
            <a:r>
              <a:rPr lang="ru-RU" sz="1100" dirty="0" err="1" smtClean="0"/>
              <a:t>ins</a:t>
            </a:r>
            <a:r>
              <a:rPr lang="ru-RU" sz="1100" dirty="0" smtClean="0"/>
              <a:t>&gt; (обозначается подчеркиванием). Несмотря на то, что это строчные теги (не разрывают строки), внутри них допускается размещение блочных элементов.</a:t>
            </a:r>
            <a:endParaRPr lang="en-US" sz="1100" dirty="0" smtClean="0"/>
          </a:p>
          <a:p>
            <a:r>
              <a:rPr lang="en-US" sz="1100" dirty="0" smtClean="0"/>
              <a:t>	</a:t>
            </a:r>
            <a:r>
              <a:rPr lang="ru-RU" sz="1100" dirty="0" smtClean="0"/>
              <a:t>Кроме того, этим тегам можно указать атрибут </a:t>
            </a:r>
            <a:r>
              <a:rPr lang="ru-RU" sz="1100" dirty="0" err="1" smtClean="0"/>
              <a:t>cite</a:t>
            </a:r>
            <a:r>
              <a:rPr lang="ru-RU" sz="1100" dirty="0" smtClean="0"/>
              <a:t> со ссылкой на документ, объясняющий причину удаления/добавления информации, а также </a:t>
            </a:r>
            <a:r>
              <a:rPr lang="ru-RU" sz="1100" dirty="0" err="1" smtClean="0"/>
              <a:t>datetime</a:t>
            </a:r>
            <a:r>
              <a:rPr lang="ru-RU" sz="1100" dirty="0" smtClean="0"/>
              <a:t> c датой редактирования в таком формате: 2010-04-28 14:47 (можно без времени).</a:t>
            </a:r>
            <a:endParaRPr lang="en-US" sz="1100" dirty="0" smtClean="0"/>
          </a:p>
          <a:p>
            <a:r>
              <a:rPr lang="en-US" sz="1100" dirty="0" smtClean="0"/>
              <a:t>	</a:t>
            </a:r>
            <a:r>
              <a:rPr lang="ru-RU" sz="1100" dirty="0" smtClean="0"/>
              <a:t>Перечеркнуть текст можно также тегом &lt;s&gt;. Но в отличие от &lt;</a:t>
            </a:r>
            <a:r>
              <a:rPr lang="ru-RU" sz="1100" dirty="0" err="1" smtClean="0"/>
              <a:t>del</a:t>
            </a:r>
            <a:r>
              <a:rPr lang="ru-RU" sz="1100" dirty="0" smtClean="0"/>
              <a:t>&gt;, он обозначает не ошибку, а потерявшую </a:t>
            </a:r>
            <a:r>
              <a:rPr lang="ru-RU" sz="1100" dirty="0" err="1" smtClean="0"/>
              <a:t>актуальностость</a:t>
            </a:r>
            <a:r>
              <a:rPr lang="ru-RU" sz="1100" dirty="0" smtClean="0"/>
              <a:t> или устаревшую информацию. В свою очередь тег &lt;u&gt; подчеркивает текст, однако, в отличие от &lt;</a:t>
            </a:r>
            <a:r>
              <a:rPr lang="ru-RU" sz="1100" dirty="0" err="1" smtClean="0"/>
              <a:t>ins</a:t>
            </a:r>
            <a:r>
              <a:rPr lang="ru-RU" sz="1100" dirty="0" smtClean="0"/>
              <a:t>&gt;, назначение его — обратить внимание на некоторую особенность, вроде грамматической ошибки, указать на имя собственное в китайском языке и т. д.</a:t>
            </a:r>
          </a:p>
          <a:p>
            <a:r>
              <a:rPr lang="en-US" sz="1100" dirty="0" smtClean="0"/>
              <a:t>	</a:t>
            </a:r>
            <a:r>
              <a:rPr lang="ru-RU" sz="1100" dirty="0" smtClean="0"/>
              <a:t>Вышеприведенные теги существовали и ранее. HTML 5 же расширяет возможности языка еще несколькими элементами для форматирования документов.</a:t>
            </a:r>
          </a:p>
          <a:p>
            <a:r>
              <a:rPr lang="en-US" sz="1100" dirty="0" smtClean="0"/>
              <a:t>	</a:t>
            </a:r>
            <a:r>
              <a:rPr lang="ru-RU" sz="1100" dirty="0" smtClean="0"/>
              <a:t>Тег &lt;</a:t>
            </a:r>
            <a:r>
              <a:rPr lang="ru-RU" sz="1100" dirty="0" err="1" smtClean="0"/>
              <a:t>mark</a:t>
            </a:r>
            <a:r>
              <a:rPr lang="ru-RU" sz="1100" dirty="0" smtClean="0"/>
              <a:t>&gt; предназначен для выделения фрагментов текста в контексте действий пользователя, даже если они не выделяются в оригинале. Например, им можно обозначать слова, соответствующие поисковому запросу или ошибки во вводимых пользователем данных. Оформление содержимого элементов &lt;</a:t>
            </a:r>
            <a:r>
              <a:rPr lang="ru-RU" sz="1100" dirty="0" err="1" smtClean="0"/>
              <a:t>mark</a:t>
            </a:r>
            <a:r>
              <a:rPr lang="ru-RU" sz="1100" dirty="0" smtClean="0"/>
              <a:t>&gt; определяется в таблицах стилей.</a:t>
            </a:r>
          </a:p>
          <a:p>
            <a:endParaRPr lang="en-US" sz="1100" dirty="0" smtClean="0"/>
          </a:p>
          <a:p>
            <a:r>
              <a:rPr lang="ru-RU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Красным помечены тэги которые устарели и не используются в 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 5 (</a:t>
            </a:r>
            <a:r>
              <a:rPr lang="ru-RU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Они заменяются 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CSS)</a:t>
            </a:r>
            <a:endParaRPr lang="ru-RU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BDD-3E1F-4674-B92B-2D1441A807E8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6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BDD-3E1F-4674-B92B-2D1441A807E8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6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6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BDD-3E1F-4674-B92B-2D1441A807E8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669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Среди перечисленных в табл. литералов и обозначаемых ими недопустимых символов особенно выделяется один. Это </a:t>
            </a:r>
            <a:r>
              <a:rPr lang="ru-RU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неразрывный пробел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обозначаемый литералом &amp;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nbsp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;. По этому пробелу Web-обозреватель никогда не будет выполнять перенос строк.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4FBDD-3E1F-4674-B92B-2D1441A807E8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1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голове содержится</a:t>
            </a:r>
            <a:r>
              <a:rPr lang="ru-RU" baseline="0" dirty="0" smtClean="0"/>
              <a:t> техническая информация (метаданные, заголовок страницы). </a:t>
            </a:r>
            <a:endParaRPr lang="en-US" baseline="0" dirty="0" smtClean="0"/>
          </a:p>
          <a:p>
            <a:r>
              <a:rPr lang="ru-RU" dirty="0" smtClean="0"/>
              <a:t> &lt;!-- сработает для </a:t>
            </a:r>
            <a:r>
              <a:rPr lang="ru-RU" dirty="0" err="1" smtClean="0"/>
              <a:t>десктопных</a:t>
            </a:r>
            <a:r>
              <a:rPr lang="ru-RU" dirty="0" smtClean="0"/>
              <a:t> браузеров - </a:t>
            </a:r>
            <a:r>
              <a:rPr lang="en-US" dirty="0" smtClean="0"/>
              <a:t>MSIE 11+, Chrome, Firefox, Opera...; </a:t>
            </a:r>
            <a:r>
              <a:rPr lang="ru-RU" dirty="0" smtClean="0"/>
              <a:t>размер 16</a:t>
            </a:r>
            <a:r>
              <a:rPr lang="en-US" smtClean="0"/>
              <a:t>x16 --&gt;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Выстраиваются один ПОД другим</a:t>
            </a:r>
          </a:p>
          <a:p>
            <a:r>
              <a:rPr lang="ru-RU" dirty="0" smtClean="0"/>
              <a:t>Служат для формирования структуры страницы</a:t>
            </a:r>
          </a:p>
          <a:p>
            <a:r>
              <a:rPr lang="ru-RU" dirty="0" smtClean="0"/>
              <a:t>Возможность</a:t>
            </a:r>
            <a:r>
              <a:rPr lang="ru-RU" baseline="0" dirty="0" smtClean="0"/>
              <a:t> настройки геометрии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8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55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E3744B-4E51-4A7F-AB41-F0867538F827}" type="datetimeFigureOut">
              <a:rPr lang="ru-RU" smtClean="0"/>
              <a:t>21.10.2019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36" y="334336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573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95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35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54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4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08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5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70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936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2C88E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54" y="150751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23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cii.cl/htmlcodes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8048" y="1844824"/>
            <a:ext cx="5902424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Теги и атрибуты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5680720" cy="1054968"/>
          </a:xfrm>
        </p:spPr>
        <p:txBody>
          <a:bodyPr>
            <a:normAutofit/>
          </a:bodyPr>
          <a:lstStyle/>
          <a:p>
            <a:r>
              <a:rPr lang="ru-RU" b="1" dirty="0"/>
              <a:t>Теги, атрибуты, семантика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comments?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&lt;!--</a:t>
            </a:r>
            <a:r>
              <a:rPr lang="ru-RU" dirty="0" smtClean="0"/>
              <a:t> это комментарий в одну строку --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sz="3100" dirty="0" smtClean="0"/>
              <a:t>&lt;!--</a:t>
            </a:r>
            <a:r>
              <a:rPr lang="ru-RU" sz="3100" dirty="0" smtClean="0"/>
              <a:t>&lt;</a:t>
            </a:r>
            <a:r>
              <a:rPr lang="ru-RU" sz="3100" dirty="0"/>
              <a:t>H1&gt;Это заголовок&lt;/H1&gt;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100" dirty="0" smtClean="0"/>
              <a:t>&lt;</a:t>
            </a:r>
            <a:r>
              <a:rPr lang="ru-RU" sz="3100" dirty="0"/>
              <a:t>P&gt;Добрый день, Уважаемые слушатели! Сегодня мы с вами будем рассматривать структуру стандартного &lt;STRONG&gt;HTML&lt;/STRONG&gt; файла.&lt;/P</a:t>
            </a:r>
            <a:r>
              <a:rPr lang="ru-RU" sz="3100" dirty="0" smtClean="0"/>
              <a:t>&gt;</a:t>
            </a:r>
            <a:r>
              <a:rPr lang="en-US" sz="3100" dirty="0" smtClean="0"/>
              <a:t>--&gt;</a:t>
            </a:r>
            <a:r>
              <a:rPr lang="ru-RU" sz="3100" dirty="0" smtClean="0"/>
              <a:t> </a:t>
            </a:r>
            <a:endParaRPr lang="ru-RU" sz="31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01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Вам достался код от вашего коллеги. Вам необходимо его подправить и оформить согласно рекомендациям:</a:t>
            </a:r>
          </a:p>
          <a:p>
            <a:pPr lvl="1"/>
            <a:r>
              <a:rPr lang="ru-RU" dirty="0" smtClean="0"/>
              <a:t>Найти и исправить ошибки</a:t>
            </a:r>
          </a:p>
          <a:p>
            <a:pPr lvl="1"/>
            <a:r>
              <a:rPr lang="ru-RU" dirty="0" smtClean="0"/>
              <a:t>Сделать отступы</a:t>
            </a:r>
          </a:p>
          <a:p>
            <a:pPr lvl="1"/>
            <a:r>
              <a:rPr lang="ru-RU" dirty="0" smtClean="0"/>
              <a:t>Добавить комментарии (где тело документа начало/конец, где заголовок страницы)</a:t>
            </a:r>
          </a:p>
          <a:p>
            <a:pPr lvl="1"/>
            <a:r>
              <a:rPr lang="ru-RU" dirty="0" smtClean="0"/>
              <a:t>Текст, помеченный красным фоном - закомментировать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2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Блоки и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r>
              <a:rPr lang="ru-RU" dirty="0" smtClean="0"/>
              <a:t>Блоки</a:t>
            </a:r>
            <a:r>
              <a:rPr lang="en-US" dirty="0" smtClean="0"/>
              <a:t> (blocks)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заголовки</a:t>
            </a:r>
          </a:p>
          <a:p>
            <a:pPr lvl="1"/>
            <a:r>
              <a:rPr lang="ru-RU" dirty="0" smtClean="0"/>
              <a:t>параграфы</a:t>
            </a:r>
          </a:p>
          <a:p>
            <a:pPr lvl="1"/>
            <a:r>
              <a:rPr lang="ru-RU" dirty="0" smtClean="0"/>
              <a:t>слои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04048" y="1600199"/>
            <a:ext cx="35490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Строки</a:t>
            </a:r>
            <a:r>
              <a:rPr lang="en-US" dirty="0" smtClean="0"/>
              <a:t> (inline)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ссылки</a:t>
            </a:r>
          </a:p>
          <a:p>
            <a:pPr lvl="1"/>
            <a:r>
              <a:rPr lang="ru-RU" dirty="0" smtClean="0"/>
              <a:t>метки</a:t>
            </a:r>
          </a:p>
          <a:p>
            <a:pPr lvl="1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8834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Блоки и строки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48" t="7747" r="5172" b="23795"/>
          <a:stretch/>
        </p:blipFill>
        <p:spPr>
          <a:xfrm>
            <a:off x="107504" y="1180447"/>
            <a:ext cx="4320480" cy="4192769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788024" y="1196752"/>
            <a:ext cx="4355976" cy="5333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/>
              <a:t>&lt;H1&gt;</a:t>
            </a:r>
            <a:r>
              <a:rPr lang="ru-RU" sz="1300" dirty="0"/>
              <a:t>Заголовок первого уровня является блоком&lt;/</a:t>
            </a:r>
            <a:r>
              <a:rPr lang="en-US" sz="1300" dirty="0"/>
              <a:t>H1&gt;</a:t>
            </a:r>
          </a:p>
          <a:p>
            <a:pPr marL="0" indent="0">
              <a:buNone/>
            </a:pPr>
            <a:r>
              <a:rPr lang="en-US" sz="1300" dirty="0"/>
              <a:t>&lt;P&gt;</a:t>
            </a:r>
            <a:r>
              <a:rPr lang="ru-RU" sz="1300" dirty="0"/>
              <a:t>Параграф также является блоком и поэтому располагается под заголовком, а не слева или справа от него&lt;/</a:t>
            </a:r>
            <a:r>
              <a:rPr lang="en-US" sz="1300" dirty="0"/>
              <a:t>P&gt;</a:t>
            </a:r>
          </a:p>
          <a:p>
            <a:pPr marL="0" indent="0">
              <a:buNone/>
            </a:pPr>
            <a:r>
              <a:rPr lang="en-US" sz="1300" dirty="0"/>
              <a:t>&lt;DIV&gt;</a:t>
            </a:r>
            <a:r>
              <a:rPr lang="ru-RU" sz="1300" dirty="0"/>
              <a:t>Это слой который заключён в тег </a:t>
            </a:r>
            <a:r>
              <a:rPr lang="en-US" sz="1300" dirty="0"/>
              <a:t>DIV. </a:t>
            </a:r>
            <a:r>
              <a:rPr lang="ru-RU" sz="1300" dirty="0"/>
              <a:t>Он также блок - и ведёт себя соответственно.&lt;/</a:t>
            </a:r>
            <a:r>
              <a:rPr lang="en-US" sz="1300" dirty="0"/>
              <a:t>DIV&gt;</a:t>
            </a:r>
          </a:p>
          <a:p>
            <a:pPr marL="0" indent="0">
              <a:buNone/>
            </a:pPr>
            <a:r>
              <a:rPr lang="en-US" sz="1300" dirty="0"/>
              <a:t>&lt;P&gt;</a:t>
            </a:r>
            <a:r>
              <a:rPr lang="ru-RU" sz="1300" dirty="0"/>
              <a:t>А в &lt;</a:t>
            </a:r>
            <a:r>
              <a:rPr lang="en-US" sz="1300" dirty="0"/>
              <a:t>STRONG&gt;</a:t>
            </a:r>
            <a:r>
              <a:rPr lang="ru-RU" sz="1300" dirty="0"/>
              <a:t>этом&lt;/</a:t>
            </a:r>
            <a:r>
              <a:rPr lang="en-US" sz="1300" dirty="0"/>
              <a:t>STRONG&gt; </a:t>
            </a:r>
            <a:r>
              <a:rPr lang="ru-RU" sz="1300" dirty="0"/>
              <a:t>параграфе есть &lt;</a:t>
            </a:r>
            <a:r>
              <a:rPr lang="en-US" sz="1300" dirty="0"/>
              <a:t>DEL&gt;</a:t>
            </a:r>
            <a:r>
              <a:rPr lang="ru-RU" sz="1300" dirty="0"/>
              <a:t>различное&lt;/</a:t>
            </a:r>
            <a:r>
              <a:rPr lang="en-US" sz="1300" dirty="0"/>
              <a:t>DEL&gt; </a:t>
            </a:r>
            <a:r>
              <a:rPr lang="ru-RU" sz="1300" dirty="0"/>
              <a:t>оформление текста, и а также &lt;</a:t>
            </a:r>
            <a:r>
              <a:rPr lang="en-US" sz="1300" dirty="0"/>
              <a:t>A </a:t>
            </a:r>
            <a:r>
              <a:rPr lang="en-US" sz="1300" dirty="0" err="1"/>
              <a:t>href</a:t>
            </a:r>
            <a:r>
              <a:rPr lang="en-US" sz="1300" dirty="0"/>
              <a:t>="#"&gt;</a:t>
            </a:r>
            <a:r>
              <a:rPr lang="ru-RU" sz="1300" dirty="0"/>
              <a:t>ссылка&lt;/</a:t>
            </a:r>
            <a:r>
              <a:rPr lang="en-US" sz="1300" dirty="0"/>
              <a:t>A&gt;. </a:t>
            </a:r>
            <a:r>
              <a:rPr lang="ru-RU" sz="1300" dirty="0"/>
              <a:t>Текст (&lt;</a:t>
            </a:r>
            <a:r>
              <a:rPr lang="en-US" sz="1300" dirty="0"/>
              <a:t>EM&gt;</a:t>
            </a:r>
            <a:r>
              <a:rPr lang="ru-RU" sz="1300" dirty="0"/>
              <a:t>контент&lt;/</a:t>
            </a:r>
            <a:r>
              <a:rPr lang="en-US" sz="1300" dirty="0"/>
              <a:t>EM&gt;), </a:t>
            </a:r>
            <a:r>
              <a:rPr lang="ru-RU" sz="1300" dirty="0"/>
              <a:t>заключённый в эти строковый теги идёт </a:t>
            </a:r>
            <a:r>
              <a:rPr lang="ru-RU" sz="1300" dirty="0" smtClean="0"/>
              <a:t>один </a:t>
            </a:r>
            <a:r>
              <a:rPr lang="ru-RU" sz="1300" dirty="0"/>
              <a:t>за другим.&lt;/</a:t>
            </a:r>
            <a:r>
              <a:rPr lang="en-US" sz="1300" dirty="0"/>
              <a:t>P</a:t>
            </a:r>
            <a:r>
              <a:rPr lang="en-US" sz="1300" dirty="0" smtClean="0"/>
              <a:t>&gt;</a:t>
            </a:r>
            <a:endParaRPr lang="ru-RU" sz="1300" dirty="0" smtClean="0"/>
          </a:p>
          <a:p>
            <a:pPr marL="0" indent="0">
              <a:buNone/>
            </a:pPr>
            <a:r>
              <a:rPr lang="en-US" sz="1300" dirty="0" smtClean="0"/>
              <a:t>&lt;</a:t>
            </a:r>
            <a:r>
              <a:rPr lang="en-US" sz="1300" dirty="0" err="1"/>
              <a:t>img</a:t>
            </a:r>
            <a:r>
              <a:rPr lang="en-US" sz="1300" dirty="0"/>
              <a:t> </a:t>
            </a:r>
            <a:r>
              <a:rPr lang="en-US" sz="1300" dirty="0" err="1"/>
              <a:t>src</a:t>
            </a:r>
            <a:r>
              <a:rPr lang="en-US" sz="1300" dirty="0"/>
              <a:t>="" width="200" height="200" border="1" alt</a:t>
            </a:r>
            <a:r>
              <a:rPr lang="en-US" sz="1300" dirty="0" smtClean="0"/>
              <a:t>="</a:t>
            </a:r>
            <a:r>
              <a:rPr lang="ru-RU" sz="1300" dirty="0" smtClean="0"/>
              <a:t>Картинка </a:t>
            </a:r>
            <a:r>
              <a:rPr lang="ru-RU" sz="1300" dirty="0"/>
              <a:t>тоже блок</a:t>
            </a:r>
            <a:r>
              <a:rPr lang="ru-RU" sz="1300" dirty="0" smtClean="0"/>
              <a:t>"&gt;</a:t>
            </a:r>
            <a:endParaRPr lang="ru-RU" sz="13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260" y="1196752"/>
            <a:ext cx="4536504" cy="72008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260" y="1988840"/>
            <a:ext cx="4536504" cy="428376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3260" y="2504912"/>
            <a:ext cx="4536504" cy="390536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1910" y="2983144"/>
            <a:ext cx="4536504" cy="51786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3260" y="3588704"/>
            <a:ext cx="1844444" cy="178451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2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Полезные одиночки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&lt;BR&gt;</a:t>
            </a:r>
          </a:p>
          <a:p>
            <a:r>
              <a:rPr lang="en-US" dirty="0" smtClean="0"/>
              <a:t>&lt;HR&gt;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3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&lt;H1&gt;</a:t>
            </a:r>
            <a:r>
              <a:rPr lang="ru-RU" dirty="0" smtClean="0"/>
              <a:t>Заголовки 1…6</a:t>
            </a:r>
            <a:r>
              <a:rPr lang="en-US" dirty="0" smtClean="0"/>
              <a:t>&lt;/H1&gt;</a:t>
            </a:r>
            <a:endParaRPr lang="ru-RU" dirty="0" smtClean="0"/>
          </a:p>
          <a:p>
            <a:r>
              <a:rPr lang="en-US" dirty="0" smtClean="0"/>
              <a:t>&lt;P&gt;</a:t>
            </a:r>
            <a:r>
              <a:rPr lang="ru-RU" dirty="0" smtClean="0"/>
              <a:t>Абзац</a:t>
            </a:r>
            <a:r>
              <a:rPr lang="en-US" dirty="0" smtClean="0"/>
              <a:t>&lt;/P&gt;</a:t>
            </a:r>
            <a:endParaRPr lang="ru-RU" dirty="0" smtClean="0"/>
          </a:p>
          <a:p>
            <a:r>
              <a:rPr lang="en-US" dirty="0" smtClean="0"/>
              <a:t>&lt;UL&gt;</a:t>
            </a:r>
            <a:r>
              <a:rPr lang="ru-RU" dirty="0" smtClean="0"/>
              <a:t>			</a:t>
            </a:r>
            <a:r>
              <a:rPr lang="en-US" dirty="0" smtClean="0"/>
              <a:t>&lt;!--</a:t>
            </a:r>
            <a:r>
              <a:rPr lang="ru-RU" dirty="0" smtClean="0"/>
              <a:t>Список начало --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&lt;LI&gt;Text&lt;/LI&gt;</a:t>
            </a:r>
            <a:r>
              <a:rPr lang="ru-RU" dirty="0" smtClean="0"/>
              <a:t>	</a:t>
            </a:r>
            <a:r>
              <a:rPr lang="en-US" dirty="0" smtClean="0"/>
              <a:t>&lt;!-- </a:t>
            </a:r>
            <a:r>
              <a:rPr lang="ru-RU" dirty="0" smtClean="0"/>
              <a:t>Элемент списка</a:t>
            </a:r>
            <a:r>
              <a:rPr lang="en-US" dirty="0" smtClean="0"/>
              <a:t> --&gt;</a:t>
            </a:r>
          </a:p>
          <a:p>
            <a:pPr lvl="1"/>
            <a:r>
              <a:rPr lang="en-US" dirty="0"/>
              <a:t>&lt;LI&gt;Text&lt;/LI&gt;</a:t>
            </a:r>
            <a:r>
              <a:rPr lang="ru-RU" dirty="0"/>
              <a:t>	</a:t>
            </a:r>
            <a:r>
              <a:rPr lang="en-US" dirty="0"/>
              <a:t>&lt;!-- </a:t>
            </a:r>
            <a:r>
              <a:rPr lang="ru-RU" dirty="0"/>
              <a:t>Элемент списка</a:t>
            </a:r>
            <a:r>
              <a:rPr lang="en-US" dirty="0"/>
              <a:t> </a:t>
            </a:r>
            <a:r>
              <a:rPr lang="en-US" dirty="0" smtClean="0"/>
              <a:t>--&gt;</a:t>
            </a:r>
          </a:p>
          <a:p>
            <a:r>
              <a:rPr lang="en-US" dirty="0" smtClean="0"/>
              <a:t>&lt;/UL&gt;</a:t>
            </a:r>
            <a:r>
              <a:rPr lang="ru-RU" dirty="0" smtClean="0"/>
              <a:t>			</a:t>
            </a:r>
            <a:r>
              <a:rPr lang="en-US" dirty="0"/>
              <a:t> &lt;!--</a:t>
            </a:r>
            <a:r>
              <a:rPr lang="ru-RU" dirty="0"/>
              <a:t>Список </a:t>
            </a:r>
            <a:r>
              <a:rPr lang="ru-RU" dirty="0" smtClean="0"/>
              <a:t>конец </a:t>
            </a:r>
            <a:r>
              <a:rPr lang="ru-RU" dirty="0"/>
              <a:t>--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&lt;PRE&gt;</a:t>
            </a:r>
            <a:r>
              <a:rPr lang="ru-RU" dirty="0" smtClean="0"/>
              <a:t>Предварительно форматированный те</a:t>
            </a:r>
            <a:r>
              <a:rPr lang="ru-RU" dirty="0"/>
              <a:t>к</a:t>
            </a:r>
            <a:r>
              <a:rPr lang="ru-RU" dirty="0" smtClean="0"/>
              <a:t>ст</a:t>
            </a:r>
            <a:r>
              <a:rPr lang="en-US" dirty="0" smtClean="0"/>
              <a:t>&lt;/PRE&gt;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4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Блоки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&lt;li&gt;</a:t>
            </a:r>
            <a:r>
              <a:rPr lang="ru-RU" dirty="0" smtClean="0"/>
              <a:t>Элемент 1</a:t>
            </a:r>
            <a:r>
              <a:rPr lang="en-US" dirty="0" smtClean="0"/>
              <a:t>&lt;/</a:t>
            </a:r>
            <a:r>
              <a:rPr lang="en-US" dirty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&lt;li&gt;</a:t>
            </a:r>
            <a:r>
              <a:rPr lang="ru-RU" dirty="0"/>
              <a:t>Элемент </a:t>
            </a:r>
            <a:r>
              <a:rPr lang="ru-RU" dirty="0" smtClean="0"/>
              <a:t>2</a:t>
            </a:r>
            <a:r>
              <a:rPr lang="en-US" dirty="0" smtClean="0"/>
              <a:t>&lt;/</a:t>
            </a:r>
            <a:r>
              <a:rPr lang="en-US" dirty="0"/>
              <a:t>li&gt;</a:t>
            </a:r>
          </a:p>
          <a:p>
            <a:pPr lvl="1"/>
            <a:r>
              <a:rPr lang="en-US" dirty="0"/>
              <a:t>&lt;li&gt;</a:t>
            </a:r>
            <a:r>
              <a:rPr lang="ru-RU" dirty="0"/>
              <a:t>Элемент </a:t>
            </a:r>
            <a:r>
              <a:rPr lang="ru-RU" dirty="0" smtClean="0"/>
              <a:t>3</a:t>
            </a:r>
            <a:r>
              <a:rPr lang="en-US" dirty="0" smtClean="0"/>
              <a:t>&lt;/</a:t>
            </a:r>
            <a:r>
              <a:rPr lang="en-US" dirty="0"/>
              <a:t>li&gt;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Открывающий тег с новой строки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Это абзац состоящий из нескольких строк</a:t>
            </a:r>
            <a:r>
              <a:rPr lang="en-US" dirty="0" smtClean="0"/>
              <a:t>&lt;/p&gt;</a:t>
            </a:r>
            <a:endParaRPr lang="ru-RU" dirty="0" smtClean="0"/>
          </a:p>
          <a:p>
            <a:pPr lvl="1"/>
            <a:r>
              <a:rPr lang="en-US" dirty="0" smtClean="0"/>
              <a:t>&lt;h3&gt;</a:t>
            </a:r>
            <a:r>
              <a:rPr lang="ru-RU" dirty="0" smtClean="0"/>
              <a:t>Это заголовок</a:t>
            </a:r>
            <a:r>
              <a:rPr lang="en-US" dirty="0" smtClean="0"/>
              <a:t>&lt;/h3&gt;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3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0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Выполним задание согласно образцу, используя ранее приведённые рекомендации и теги.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3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Строки. Теги</a:t>
            </a:r>
            <a:r>
              <a:rPr lang="en-US" dirty="0" smtClean="0"/>
              <a:t> </a:t>
            </a:r>
            <a:r>
              <a:rPr lang="ru-RU" dirty="0" smtClean="0"/>
              <a:t>работы с текстом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12257"/>
              </p:ext>
            </p:extLst>
          </p:nvPr>
        </p:nvGraphicFramePr>
        <p:xfrm>
          <a:off x="317140" y="1165252"/>
          <a:ext cx="8647348" cy="3316465"/>
        </p:xfrm>
        <a:graphic>
          <a:graphicData uri="http://schemas.openxmlformats.org/drawingml/2006/table">
            <a:tbl>
              <a:tblPr/>
              <a:tblGrid>
                <a:gridCol w="1230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7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03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385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3555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Тег 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Семантически</a:t>
                      </a:r>
                      <a:r>
                        <a:rPr lang="ru-RU" sz="1800" b="1" baseline="0" dirty="0" smtClean="0"/>
                        <a:t>й</a:t>
                      </a:r>
                      <a:endParaRPr lang="ru-RU" sz="1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Аналог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Назначение аналога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Отображение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21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&lt;CITE&gt;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Небольшая цитата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&lt;Q&gt;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Небольшая цитата.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i="1" dirty="0"/>
                        <a:t>Курсивом </a:t>
                      </a:r>
                      <a:endParaRPr lang="ru-RU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618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&lt;DEL&gt;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Текст, удаленный из </a:t>
                      </a:r>
                      <a:r>
                        <a:rPr lang="en-US" sz="1600" dirty="0"/>
                        <a:t>Web-</a:t>
                      </a:r>
                      <a:r>
                        <a:rPr lang="ru-RU" sz="1600" dirty="0"/>
                        <a:t>страницы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&lt;S&gt;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Обычный зачёркнутый текст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strike="sngStrike" baseline="0" dirty="0"/>
                        <a:t>Зачеркнутым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9215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&lt;EM&gt;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Менее важный текст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&lt;I&gt;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Обычный курсив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i="1" dirty="0"/>
                        <a:t>Курсивом</a:t>
                      </a:r>
                      <a:r>
                        <a:rPr lang="ru-RU" sz="1600" dirty="0"/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3133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&lt;INS&gt;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Текст, вновь помещенный на Web-страницу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&lt;U&gt;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Просто подчёркнутый текст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sng" dirty="0"/>
                        <a:t>Подчеркнутым</a:t>
                      </a:r>
                      <a:r>
                        <a:rPr lang="ru-RU" sz="1600" dirty="0"/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&lt;STRONG&gt;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Очень важный текст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&lt;B&gt;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Обычное усиление текста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Полужирным шрифтом </a:t>
                      </a:r>
                      <a:endParaRPr lang="ru-RU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&lt;MARK&gt;</a:t>
                      </a:r>
                      <a:endParaRPr lang="en-US" sz="16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Помеченный</a:t>
                      </a:r>
                      <a:r>
                        <a:rPr lang="ru-RU" sz="1600" baseline="0" dirty="0" smtClean="0"/>
                        <a:t> текст</a:t>
                      </a:r>
                      <a:br>
                        <a:rPr lang="ru-RU" sz="1600" baseline="0" dirty="0" smtClean="0"/>
                      </a:br>
                      <a:r>
                        <a:rPr lang="ru-RU" sz="1600" baseline="0" dirty="0" smtClean="0"/>
                        <a:t>(желтый фон)</a:t>
                      </a:r>
                      <a:endParaRPr lang="ru-RU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&lt;SPAN&gt;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Помеченный текст</a:t>
                      </a:r>
                      <a:endParaRPr lang="ru-RU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Определяется </a:t>
                      </a:r>
                      <a:r>
                        <a:rPr lang="en-US" sz="1600" dirty="0" smtClean="0"/>
                        <a:t>CSS</a:t>
                      </a:r>
                      <a:endParaRPr lang="ru-RU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6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Строки. Теги</a:t>
            </a:r>
            <a:r>
              <a:rPr lang="en-US" dirty="0" smtClean="0"/>
              <a:t> </a:t>
            </a:r>
            <a:r>
              <a:rPr lang="ru-RU" dirty="0" smtClean="0"/>
              <a:t>работы кодом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165304"/>
            <a:ext cx="121920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12105"/>
              </p:ext>
            </p:extLst>
          </p:nvPr>
        </p:nvGraphicFramePr>
        <p:xfrm>
          <a:off x="317140" y="1165252"/>
          <a:ext cx="8235988" cy="2826996"/>
        </p:xfrm>
        <a:graphic>
          <a:graphicData uri="http://schemas.openxmlformats.org/drawingml/2006/table">
            <a:tbl>
              <a:tblPr/>
              <a:tblGrid>
                <a:gridCol w="9424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56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7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098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Тег 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Назначение</a:t>
                      </a:r>
                      <a:r>
                        <a:rPr lang="ru-RU" sz="1800" b="1" baseline="0" dirty="0" smtClean="0"/>
                        <a:t> тега </a:t>
                      </a:r>
                      <a:endParaRPr lang="ru-RU" sz="18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Отображение</a:t>
                      </a:r>
                      <a:endParaRPr lang="ru-RU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613">
                <a:tc>
                  <a:txBody>
                    <a:bodyPr/>
                    <a:lstStyle/>
                    <a:p>
                      <a:r>
                        <a:rPr lang="en-US" sz="1600" b="1" dirty="0"/>
                        <a:t>&lt;CODE&gt;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Фрагмент исходного кода программы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/>
                        <a:t>Моноширинным</a:t>
                      </a:r>
                      <a:r>
                        <a:rPr lang="ru-RU" sz="1600" dirty="0"/>
                        <a:t> шрифтом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&lt;SAMP&gt;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Данные, выводимые какой-либо программой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err="1"/>
                        <a:t>Моноширинным</a:t>
                      </a:r>
                      <a:r>
                        <a:rPr lang="ru-RU" sz="1600" dirty="0"/>
                        <a:t> шрифтом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&lt;KBD&gt; 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Данные, вводимые пользователем в какую-либо программу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Моноширинным</a:t>
                      </a:r>
                      <a:r>
                        <a:rPr lang="ru-RU" sz="1600" dirty="0" smtClean="0"/>
                        <a:t> шрифтом </a:t>
                      </a:r>
                    </a:p>
                    <a:p>
                      <a:endParaRPr lang="ru-RU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&lt;TT&gt; 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Данные, выводимые какой-либо программой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Моноширинным</a:t>
                      </a:r>
                      <a:r>
                        <a:rPr lang="ru-RU" sz="1600" dirty="0" smtClean="0"/>
                        <a:t> шрифтом </a:t>
                      </a:r>
                    </a:p>
                    <a:p>
                      <a:endParaRPr lang="ru-RU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62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&lt;VAR&gt;</a:t>
                      </a:r>
                      <a:endParaRPr lang="en-US" sz="16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Выделение</a:t>
                      </a:r>
                      <a:r>
                        <a:rPr lang="ru-RU" sz="1600" baseline="0" dirty="0" smtClean="0"/>
                        <a:t> переменных программ</a:t>
                      </a:r>
                      <a:endParaRPr lang="ru-RU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i="1" dirty="0" smtClean="0"/>
                        <a:t>Курсив</a:t>
                      </a:r>
                      <a:endParaRPr lang="ru-RU" sz="1600" i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6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Разметк</a:t>
            </a:r>
            <a:r>
              <a:rPr lang="ru-RU" dirty="0"/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&lt;DIV </a:t>
            </a:r>
            <a:r>
              <a:rPr lang="ru-RU" b="1" i="1" dirty="0" err="1"/>
              <a:t>align</a:t>
            </a:r>
            <a:r>
              <a:rPr lang="ru-RU" b="1" i="1" dirty="0"/>
              <a:t>=”</a:t>
            </a:r>
            <a:r>
              <a:rPr lang="ru-RU" b="1" i="1" dirty="0" err="1"/>
              <a:t>center</a:t>
            </a:r>
            <a:r>
              <a:rPr lang="ru-RU" b="1" i="1" dirty="0"/>
              <a:t>”&gt;</a:t>
            </a:r>
            <a:r>
              <a:rPr lang="ru-RU" i="1" dirty="0"/>
              <a:t>Это текст, содержащийся в блоке</a:t>
            </a:r>
            <a:r>
              <a:rPr lang="ru-RU" b="1" i="1" dirty="0"/>
              <a:t>&lt;/DIV&gt;</a:t>
            </a:r>
          </a:p>
          <a:p>
            <a:pPr lvl="1"/>
            <a:r>
              <a:rPr lang="ru-RU" b="1" dirty="0"/>
              <a:t>DIV</a:t>
            </a:r>
            <a:r>
              <a:rPr lang="ru-RU" dirty="0"/>
              <a:t> - название тега.</a:t>
            </a:r>
          </a:p>
          <a:p>
            <a:pPr lvl="1"/>
            <a:r>
              <a:rPr lang="ru-RU" b="1" dirty="0"/>
              <a:t>&lt;DIV </a:t>
            </a:r>
            <a:r>
              <a:rPr lang="ru-RU" b="1" dirty="0" err="1"/>
              <a:t>align</a:t>
            </a:r>
            <a:r>
              <a:rPr lang="ru-RU" b="1" dirty="0"/>
              <a:t>=”</a:t>
            </a:r>
            <a:r>
              <a:rPr lang="ru-RU" b="1" dirty="0" err="1"/>
              <a:t>center</a:t>
            </a:r>
            <a:r>
              <a:rPr lang="ru-RU" b="1" dirty="0"/>
              <a:t>”&gt;</a:t>
            </a:r>
            <a:r>
              <a:rPr lang="ru-RU" dirty="0"/>
              <a:t> - открывающая часть тега. </a:t>
            </a:r>
          </a:p>
          <a:p>
            <a:pPr lvl="1"/>
            <a:r>
              <a:rPr lang="ru-RU" b="1" dirty="0" err="1"/>
              <a:t>align</a:t>
            </a:r>
            <a:r>
              <a:rPr lang="ru-RU" b="1" dirty="0"/>
              <a:t>=”</a:t>
            </a:r>
            <a:r>
              <a:rPr lang="ru-RU" b="1" dirty="0" err="1"/>
              <a:t>center</a:t>
            </a:r>
            <a:r>
              <a:rPr lang="ru-RU" b="1" dirty="0"/>
              <a:t>” </a:t>
            </a:r>
            <a:r>
              <a:rPr lang="ru-RU" dirty="0"/>
              <a:t>- пара “атрибут тега = значение”.</a:t>
            </a:r>
          </a:p>
          <a:p>
            <a:pPr lvl="1"/>
            <a:r>
              <a:rPr lang="ru-RU" b="1" dirty="0"/>
              <a:t>&lt;/DIV&gt;</a:t>
            </a:r>
            <a:r>
              <a:rPr lang="ru-RU" dirty="0"/>
              <a:t> - закрывающая часть того же тега.</a:t>
            </a:r>
          </a:p>
        </p:txBody>
      </p:sp>
    </p:spTree>
    <p:extLst>
      <p:ext uri="{BB962C8B-B14F-4D97-AF65-F5344CB8AC3E}">
        <p14:creationId xmlns:p14="http://schemas.microsoft.com/office/powerpoint/2010/main" val="40311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Строчные (встроенные теги) всегда будут содержаться внутри блочных </a:t>
            </a:r>
            <a:endParaRPr lang="en-US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2"/>
            <a:r>
              <a:rPr lang="en-US" dirty="0" smtClean="0"/>
              <a:t>&lt;li&gt;</a:t>
            </a:r>
            <a:r>
              <a:rPr lang="en-US" dirty="0" smtClean="0">
                <a:solidFill>
                  <a:srgbClr val="00B050"/>
                </a:solidFill>
              </a:rPr>
              <a:t>&lt;ins&gt;</a:t>
            </a:r>
            <a:r>
              <a:rPr lang="ru-RU" dirty="0" smtClean="0"/>
              <a:t>Элемент 1</a:t>
            </a:r>
            <a:r>
              <a:rPr lang="en-US" dirty="0" smtClean="0">
                <a:solidFill>
                  <a:srgbClr val="00B050"/>
                </a:solidFill>
              </a:rPr>
              <a:t>&lt;/ins&gt;</a:t>
            </a:r>
            <a:r>
              <a:rPr lang="en-US" dirty="0" smtClean="0"/>
              <a:t>&lt;/</a:t>
            </a:r>
            <a:r>
              <a:rPr lang="en-US" dirty="0"/>
              <a:t>li</a:t>
            </a:r>
            <a:r>
              <a:rPr lang="en-US" dirty="0" smtClean="0"/>
              <a:t>&gt;</a:t>
            </a:r>
            <a:endParaRPr lang="ru-RU" dirty="0" smtClean="0"/>
          </a:p>
          <a:p>
            <a:pPr lvl="2"/>
            <a:r>
              <a:rPr lang="en-US" dirty="0"/>
              <a:t>&lt;li&gt;</a:t>
            </a:r>
            <a:r>
              <a:rPr lang="en-US" dirty="0">
                <a:solidFill>
                  <a:srgbClr val="00B050"/>
                </a:solidFill>
              </a:rPr>
              <a:t>&lt;ins&gt;</a:t>
            </a:r>
            <a:r>
              <a:rPr lang="ru-RU" dirty="0" smtClean="0"/>
              <a:t>Элемент 2</a:t>
            </a:r>
            <a:r>
              <a:rPr lang="en-US" dirty="0" smtClean="0">
                <a:solidFill>
                  <a:srgbClr val="00B050"/>
                </a:solidFill>
              </a:rPr>
              <a:t>&lt;/ins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&lt;/li&gt;</a:t>
            </a:r>
          </a:p>
          <a:p>
            <a:pPr lvl="2"/>
            <a:r>
              <a:rPr lang="en-US" dirty="0"/>
              <a:t>&lt;li&gt;</a:t>
            </a:r>
            <a:r>
              <a:rPr lang="en-US" dirty="0">
                <a:solidFill>
                  <a:srgbClr val="00B050"/>
                </a:solidFill>
              </a:rPr>
              <a:t>&lt;ins&gt;</a:t>
            </a:r>
            <a:r>
              <a:rPr lang="ru-RU" dirty="0" smtClean="0"/>
              <a:t>Элемент 3</a:t>
            </a:r>
            <a:r>
              <a:rPr lang="en-US" dirty="0" smtClean="0">
                <a:solidFill>
                  <a:srgbClr val="00B050"/>
                </a:solidFill>
              </a:rPr>
              <a:t>&lt;/ins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&lt;/li&gt;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ru-RU" dirty="0" smtClean="0"/>
              <a:t>Обычно не приносятся на новую строку</a:t>
            </a:r>
          </a:p>
          <a:p>
            <a:pPr lvl="1"/>
            <a:r>
              <a:rPr lang="en-US" dirty="0" smtClean="0"/>
              <a:t>&lt;p&gt;</a:t>
            </a:r>
            <a:r>
              <a:rPr lang="ru-RU" dirty="0" smtClean="0"/>
              <a:t>Это абзац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&lt;strong&gt;</a:t>
            </a:r>
            <a:r>
              <a:rPr lang="ru-RU" dirty="0" smtClean="0"/>
              <a:t>состоящий из нескольких</a:t>
            </a:r>
            <a:r>
              <a:rPr lang="en-US" dirty="0" smtClean="0">
                <a:solidFill>
                  <a:srgbClr val="00B050"/>
                </a:solidFill>
              </a:rPr>
              <a:t>&lt;/strong&gt;</a:t>
            </a:r>
            <a:r>
              <a:rPr lang="ru-RU" dirty="0" smtClean="0"/>
              <a:t> строк</a:t>
            </a:r>
            <a:r>
              <a:rPr lang="en-US" dirty="0" smtClean="0"/>
              <a:t>&lt;/p&gt;</a:t>
            </a:r>
            <a:endParaRPr lang="ru-RU" dirty="0" smtClean="0"/>
          </a:p>
          <a:p>
            <a:pPr lvl="1"/>
            <a:r>
              <a:rPr lang="en-US" dirty="0" smtClean="0"/>
              <a:t>&lt;h3&gt;</a:t>
            </a:r>
            <a:r>
              <a:rPr lang="ru-RU" dirty="0" smtClean="0"/>
              <a:t>Это заголовок</a:t>
            </a:r>
            <a:r>
              <a:rPr lang="en-US" dirty="0" smtClean="0">
                <a:solidFill>
                  <a:srgbClr val="00B050"/>
                </a:solidFill>
              </a:rPr>
              <a:t>&lt;span&gt;</a:t>
            </a:r>
            <a:r>
              <a:rPr lang="ru-RU" dirty="0" smtClean="0"/>
              <a:t>вверх</a:t>
            </a:r>
            <a:r>
              <a:rPr lang="en-US" dirty="0" smtClean="0">
                <a:solidFill>
                  <a:srgbClr val="00B050"/>
                </a:solidFill>
              </a:rPr>
              <a:t>&lt;/span&gt;</a:t>
            </a:r>
            <a:r>
              <a:rPr lang="en-US" dirty="0" smtClean="0"/>
              <a:t>&lt;/h3&gt;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1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 путайте блоки и строки!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b="1" dirty="0">
                <a:solidFill>
                  <a:srgbClr val="FF0000"/>
                </a:solidFill>
              </a:rPr>
              <a:t>Неверно:</a:t>
            </a:r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dirty="0" smtClean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EM&gt;</a:t>
            </a:r>
            <a:r>
              <a:rPr lang="ru-RU" dirty="0" smtClean="0">
                <a:solidFill>
                  <a:srgbClr val="FF0000"/>
                </a:solidFill>
              </a:rPr>
              <a:t>&lt;P&gt;</a:t>
            </a:r>
            <a:r>
              <a:rPr lang="ru-RU" dirty="0" smtClean="0"/>
              <a:t>Добрый </a:t>
            </a:r>
            <a:r>
              <a:rPr lang="ru-RU" dirty="0"/>
              <a:t>день, </a:t>
            </a:r>
            <a:r>
              <a:rPr lang="ru-RU" dirty="0" smtClean="0"/>
              <a:t>Уважаемые слушатели! </a:t>
            </a:r>
            <a:r>
              <a:rPr lang="ru-RU" dirty="0"/>
              <a:t>Сегодня мы с вами будем рассматривать структуру </a:t>
            </a:r>
            <a:r>
              <a:rPr lang="ru-RU" dirty="0" smtClean="0"/>
              <a:t>стандартного </a:t>
            </a:r>
            <a:r>
              <a:rPr lang="ru-RU" dirty="0"/>
              <a:t>&lt;STRONG&gt;HTML&lt;/</a:t>
            </a:r>
            <a:r>
              <a:rPr lang="ru-RU" dirty="0" smtClean="0"/>
              <a:t>STRONG&gt;</a:t>
            </a:r>
            <a:r>
              <a:rPr lang="en-US" dirty="0" smtClean="0"/>
              <a:t> </a:t>
            </a:r>
            <a:r>
              <a:rPr lang="ru-RU" dirty="0" smtClean="0"/>
              <a:t>файла.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>
                <a:solidFill>
                  <a:srgbClr val="FF0000"/>
                </a:solidFill>
              </a:rPr>
              <a:t>&lt;/P&gt; </a:t>
            </a:r>
            <a:r>
              <a:rPr lang="ru-RU" dirty="0" smtClean="0">
                <a:solidFill>
                  <a:srgbClr val="FF0000"/>
                </a:solidFill>
              </a:rPr>
              <a:t>&lt;</a:t>
            </a:r>
            <a:r>
              <a:rPr lang="ru-RU" dirty="0">
                <a:solidFill>
                  <a:srgbClr val="FF0000"/>
                </a:solidFill>
              </a:rPr>
              <a:t>EM</a:t>
            </a:r>
            <a:r>
              <a:rPr lang="ru-RU" dirty="0" smtClean="0">
                <a:solidFill>
                  <a:srgbClr val="FF0000"/>
                </a:solidFill>
              </a:rPr>
              <a:t>&gt;</a:t>
            </a:r>
            <a:endParaRPr lang="en-US" dirty="0"/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b="1" dirty="0">
                <a:solidFill>
                  <a:srgbClr val="00B050"/>
                </a:solidFill>
              </a:rPr>
              <a:t>Верно</a:t>
            </a:r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dirty="0" smtClean="0">
                <a:solidFill>
                  <a:srgbClr val="00B050"/>
                </a:solidFill>
              </a:rPr>
              <a:t>&lt;</a:t>
            </a:r>
            <a:r>
              <a:rPr lang="en-US" dirty="0" smtClean="0">
                <a:solidFill>
                  <a:srgbClr val="00B050"/>
                </a:solidFill>
              </a:rPr>
              <a:t>P&gt;</a:t>
            </a:r>
            <a:r>
              <a:rPr lang="ru-RU" dirty="0" smtClean="0">
                <a:solidFill>
                  <a:srgbClr val="00B050"/>
                </a:solidFill>
              </a:rPr>
              <a:t>&lt;</a:t>
            </a:r>
            <a:r>
              <a:rPr lang="en-US" dirty="0" smtClean="0">
                <a:solidFill>
                  <a:srgbClr val="00B050"/>
                </a:solidFill>
              </a:rPr>
              <a:t>EM</a:t>
            </a:r>
            <a:r>
              <a:rPr lang="ru-RU" dirty="0" smtClean="0">
                <a:solidFill>
                  <a:srgbClr val="00B050"/>
                </a:solidFill>
              </a:rPr>
              <a:t>&gt;</a:t>
            </a:r>
            <a:r>
              <a:rPr lang="ru-RU" dirty="0" smtClean="0"/>
              <a:t>Добрый </a:t>
            </a:r>
            <a:r>
              <a:rPr lang="ru-RU" dirty="0"/>
              <a:t>день, Уважаемые слушатели! Сегодня мы с вами будем рассматривать структуру стандартного &lt;STRONG&gt;HTML&lt;/STRONG&gt;</a:t>
            </a:r>
            <a:r>
              <a:rPr lang="en-US" dirty="0"/>
              <a:t> </a:t>
            </a:r>
            <a:r>
              <a:rPr lang="ru-RU" dirty="0"/>
              <a:t>файла.</a:t>
            </a:r>
            <a:r>
              <a:rPr lang="en-US" dirty="0"/>
              <a:t/>
            </a:r>
            <a:br>
              <a:rPr lang="en-US" dirty="0"/>
            </a:b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&lt;/</a:t>
            </a:r>
            <a:r>
              <a:rPr lang="en-US" dirty="0" smtClean="0">
                <a:solidFill>
                  <a:srgbClr val="00B050"/>
                </a:solidFill>
              </a:rPr>
              <a:t>EM</a:t>
            </a:r>
            <a:r>
              <a:rPr lang="ru-RU" dirty="0" smtClean="0">
                <a:solidFill>
                  <a:srgbClr val="00B050"/>
                </a:solidFill>
              </a:rPr>
              <a:t>&gt; &lt;</a:t>
            </a:r>
            <a:r>
              <a:rPr lang="en-US" smtClean="0">
                <a:solidFill>
                  <a:srgbClr val="00B050"/>
                </a:solidFill>
              </a:rPr>
              <a:t>/P</a:t>
            </a:r>
            <a:r>
              <a:rPr lang="ru-RU" dirty="0" smtClean="0">
                <a:solidFill>
                  <a:srgbClr val="00B050"/>
                </a:solidFill>
              </a:rPr>
              <a:t>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Задание 03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Выполним задание согласно образцу, используя ранее созданный файл.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5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Литералы</a:t>
            </a:r>
            <a:r>
              <a:rPr lang="en-US" b="1" dirty="0" smtClean="0"/>
              <a:t>/</a:t>
            </a:r>
            <a:r>
              <a:rPr lang="ru-RU" b="1" dirty="0" smtClean="0"/>
              <a:t>Мнемоники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90580"/>
          </a:xfrm>
        </p:spPr>
        <p:txBody>
          <a:bodyPr>
            <a:normAutofit/>
          </a:bodyPr>
          <a:lstStyle/>
          <a:p>
            <a:r>
              <a:rPr lang="ru-RU" dirty="0" smtClean="0"/>
              <a:t>Символа нет на клавиатуре</a:t>
            </a:r>
          </a:p>
          <a:p>
            <a:pPr lvl="1"/>
            <a:r>
              <a:rPr lang="ru-RU" dirty="0" smtClean="0"/>
              <a:t>Знаки валют, спецсимволы </a:t>
            </a:r>
          </a:p>
          <a:p>
            <a:r>
              <a:rPr lang="ru-RU" dirty="0" smtClean="0"/>
              <a:t>Неоднозначное отображение</a:t>
            </a:r>
          </a:p>
          <a:p>
            <a:pPr lvl="1"/>
            <a:r>
              <a:rPr lang="ru-RU" dirty="0" smtClean="0"/>
              <a:t>Длинное/короткое тире, кавычки</a:t>
            </a:r>
          </a:p>
          <a:p>
            <a:r>
              <a:rPr lang="ru-RU" dirty="0" smtClean="0"/>
              <a:t>Отображение кода </a:t>
            </a:r>
            <a:r>
              <a:rPr lang="en-US" dirty="0" smtClean="0"/>
              <a:t>HTML </a:t>
            </a:r>
            <a:r>
              <a:rPr lang="ru-RU" dirty="0" smtClean="0"/>
              <a:t>на странице</a:t>
            </a:r>
          </a:p>
          <a:p>
            <a:r>
              <a:rPr lang="ru-RU" smtClean="0"/>
              <a:t>Форматированный ввод</a:t>
            </a:r>
            <a:endParaRPr lang="en-US" dirty="0"/>
          </a:p>
          <a:p>
            <a:r>
              <a:rPr lang="ru-RU" sz="4800" b="1" dirty="0" smtClean="0">
                <a:solidFill>
                  <a:schemeClr val="accent1"/>
                </a:solidFill>
              </a:rPr>
              <a:t>&amp;</a:t>
            </a:r>
            <a:r>
              <a:rPr lang="ru-RU" sz="4800" dirty="0" err="1"/>
              <a:t>amp</a:t>
            </a:r>
            <a:r>
              <a:rPr lang="ru-RU" sz="4800" b="1" dirty="0" smtClean="0">
                <a:solidFill>
                  <a:schemeClr val="accent1"/>
                </a:solidFill>
              </a:rPr>
              <a:t>;</a:t>
            </a:r>
            <a:endParaRPr lang="en-US" sz="4800" b="1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www.ascii.cl/htmlcodes.htm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Литералы</a:t>
            </a:r>
            <a:r>
              <a:rPr lang="en-US" b="1" dirty="0"/>
              <a:t>/</a:t>
            </a:r>
            <a:r>
              <a:rPr lang="ru-RU" b="1" smtClean="0"/>
              <a:t>Мнемоники. </a:t>
            </a:r>
            <a:r>
              <a:rPr lang="ru-RU" b="1" dirty="0" smtClean="0"/>
              <a:t>Примеры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95533" y="1412772"/>
          <a:ext cx="8352930" cy="49072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176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— (длинное тире) </a:t>
                      </a:r>
                      <a:endParaRPr lang="ru-RU" sz="4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&amp;mdash;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– (короткое тире) </a:t>
                      </a:r>
                      <a:endParaRPr lang="ru-RU" sz="4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&amp;ndash;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" </a:t>
                      </a:r>
                      <a:endParaRPr lang="ru-RU" sz="4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&amp;quot;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&amp;amp;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&lt;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&amp;lt;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&gt; </a:t>
                      </a:r>
                      <a:endParaRPr lang="ru-RU" sz="4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&amp;gt;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© </a:t>
                      </a:r>
                      <a:endParaRPr lang="ru-RU" sz="4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&amp;copy;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®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&amp;reg;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Неразрывный пробел </a:t>
                      </a:r>
                      <a:endParaRPr lang="ru-RU" sz="4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&amp;nbsp; </a:t>
                      </a:r>
                      <a:endParaRPr lang="ru-RU" sz="480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Символ евро </a:t>
                      </a:r>
                      <a:endParaRPr lang="ru-RU" sz="4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&amp;</a:t>
                      </a:r>
                      <a:r>
                        <a:rPr lang="ru-RU" sz="2800" dirty="0" err="1">
                          <a:effectLst/>
                        </a:rPr>
                        <a:t>euro</a:t>
                      </a:r>
                      <a:r>
                        <a:rPr lang="ru-RU" sz="2800" dirty="0">
                          <a:effectLst/>
                        </a:rPr>
                        <a:t>; </a:t>
                      </a:r>
                      <a:endParaRPr lang="ru-RU" sz="4800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Д/з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страницы по разделам:</a:t>
            </a:r>
          </a:p>
          <a:p>
            <a:pPr lvl="1"/>
            <a:r>
              <a:rPr lang="ru-RU" dirty="0" smtClean="0"/>
              <a:t>Программа </a:t>
            </a:r>
            <a:r>
              <a:rPr lang="ru-RU" dirty="0"/>
              <a:t>на </a:t>
            </a:r>
            <a:r>
              <a:rPr lang="en-US" dirty="0"/>
              <a:t>Python — </a:t>
            </a:r>
            <a:r>
              <a:rPr lang="ru-RU" dirty="0"/>
              <a:t>часть </a:t>
            </a:r>
            <a:r>
              <a:rPr lang="ru-RU" dirty="0" smtClean="0"/>
              <a:t>2</a:t>
            </a:r>
          </a:p>
          <a:p>
            <a:pPr lvl="1"/>
            <a:r>
              <a:rPr lang="ru-RU" dirty="0" smtClean="0"/>
              <a:t>Программа </a:t>
            </a:r>
            <a:r>
              <a:rPr lang="ru-RU" dirty="0"/>
              <a:t>на </a:t>
            </a:r>
            <a:r>
              <a:rPr lang="en-US" dirty="0"/>
              <a:t>Python — </a:t>
            </a:r>
            <a:r>
              <a:rPr lang="ru-RU" dirty="0"/>
              <a:t>часть </a:t>
            </a:r>
            <a:r>
              <a:rPr lang="ru-RU" dirty="0" smtClean="0"/>
              <a:t>3</a:t>
            </a:r>
            <a:endParaRPr lang="ru-RU" dirty="0"/>
          </a:p>
          <a:p>
            <a:r>
              <a:rPr lang="ru-RU" dirty="0" smtClean="0"/>
              <a:t>Дополнительно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Желаю удачи!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(</a:t>
            </a:r>
            <a:r>
              <a:rPr lang="ru-RU" dirty="0" smtClean="0"/>
              <a:t>выравнивание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id (</a:t>
            </a:r>
            <a:r>
              <a:rPr lang="ru-RU" dirty="0" smtClean="0"/>
              <a:t>присваивание </a:t>
            </a:r>
            <a:r>
              <a:rPr lang="en-US" dirty="0" smtClean="0"/>
              <a:t>“</a:t>
            </a:r>
            <a:r>
              <a:rPr lang="ru-RU" dirty="0" smtClean="0"/>
              <a:t>метки</a:t>
            </a:r>
            <a:r>
              <a:rPr lang="en-US" dirty="0" smtClean="0"/>
              <a:t>”</a:t>
            </a:r>
            <a:r>
              <a:rPr lang="ru-RU" dirty="0" smtClean="0"/>
              <a:t> объекту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title</a:t>
            </a:r>
            <a:r>
              <a:rPr lang="ru-RU" dirty="0" smtClean="0"/>
              <a:t> (работает при наведении мыши)</a:t>
            </a:r>
            <a:endParaRPr lang="en-US" dirty="0" smtClean="0"/>
          </a:p>
          <a:p>
            <a:pPr lvl="1"/>
            <a:r>
              <a:rPr lang="en-US" dirty="0" smtClean="0"/>
              <a:t>&lt;div title=“</a:t>
            </a:r>
            <a:r>
              <a:rPr lang="ru-RU" dirty="0" smtClean="0"/>
              <a:t>Заголовок слоя</a:t>
            </a:r>
            <a:r>
              <a:rPr lang="en-US" dirty="0" smtClean="0"/>
              <a:t>”&gt;</a:t>
            </a:r>
            <a:r>
              <a:rPr lang="ru-RU" dirty="0" smtClean="0"/>
              <a:t>Содержимое слоя</a:t>
            </a:r>
            <a:r>
              <a:rPr lang="en-US" dirty="0" smtClean="0"/>
              <a:t>&lt;/div&gt;</a:t>
            </a:r>
          </a:p>
          <a:p>
            <a:pPr lvl="1"/>
            <a:r>
              <a:rPr lang="en-US" dirty="0" smtClean="0"/>
              <a:t>&lt;td align=“center” </a:t>
            </a:r>
            <a:r>
              <a:rPr lang="en-US" dirty="0" err="1" smtClean="0"/>
              <a:t>valign</a:t>
            </a:r>
            <a:r>
              <a:rPr lang="en-US" dirty="0" smtClean="0"/>
              <a:t>=“top”&gt;</a:t>
            </a:r>
            <a:r>
              <a:rPr lang="ru-RU" dirty="0" smtClean="0"/>
              <a:t>Текст ячейки</a:t>
            </a:r>
            <a:r>
              <a:rPr lang="en-US" dirty="0" smtClean="0"/>
              <a:t>&lt;/td&gt;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9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документа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400050" lvl="1" indent="0">
              <a:buNone/>
            </a:pPr>
            <a:r>
              <a:rPr lang="en-US" dirty="0"/>
              <a:t>&lt;HEAD&gt; </a:t>
            </a:r>
          </a:p>
          <a:p>
            <a:pPr marL="800100" lvl="2" indent="0">
              <a:buNone/>
            </a:pPr>
            <a:r>
              <a:rPr lang="en-US" dirty="0"/>
              <a:t>&lt;META charset="utf-8"&gt; </a:t>
            </a:r>
          </a:p>
          <a:p>
            <a:pPr marL="800100" lvl="2" indent="0">
              <a:buNone/>
            </a:pPr>
            <a:r>
              <a:rPr lang="en-US" dirty="0"/>
              <a:t>&lt;TITLE&gt;</a:t>
            </a:r>
            <a:r>
              <a:rPr lang="ru-RU" dirty="0"/>
              <a:t>Пример страницы&lt;/</a:t>
            </a:r>
            <a:r>
              <a:rPr lang="en-US" dirty="0"/>
              <a:t>TITLE&gt; </a:t>
            </a:r>
          </a:p>
          <a:p>
            <a:pPr marL="400050" lvl="1" indent="0">
              <a:buNone/>
            </a:pPr>
            <a:r>
              <a:rPr lang="en-US" dirty="0"/>
              <a:t>&lt;/HEAD&gt; </a:t>
            </a:r>
          </a:p>
          <a:p>
            <a:pPr marL="400050" lvl="1" indent="0">
              <a:buNone/>
            </a:pPr>
            <a:r>
              <a:rPr lang="en-US" dirty="0"/>
              <a:t>&lt;BODY&gt; </a:t>
            </a:r>
          </a:p>
          <a:p>
            <a:pPr marL="800100" lvl="2" indent="0">
              <a:buNone/>
            </a:pPr>
            <a:r>
              <a:rPr lang="en-US" dirty="0"/>
              <a:t>&lt;H1&gt;</a:t>
            </a:r>
            <a:r>
              <a:rPr lang="ru-RU" dirty="0"/>
              <a:t>Это заголовок</a:t>
            </a:r>
            <a:r>
              <a:rPr lang="en-US" dirty="0"/>
              <a:t>&lt;/H1&gt; </a:t>
            </a:r>
          </a:p>
          <a:p>
            <a:pPr marL="800100" lvl="2" indent="0">
              <a:buNone/>
            </a:pPr>
            <a:r>
              <a:rPr lang="ru-RU" dirty="0"/>
              <a:t>&lt;P&gt;Добрый день, Уважаемые слушатели! Сегодня мы с вами будем рассматривать структуру стандартного </a:t>
            </a:r>
            <a:r>
              <a:rPr lang="en-US" dirty="0"/>
              <a:t>&lt;STRONG&gt;HTML&lt;/STRONG&gt;</a:t>
            </a:r>
            <a:r>
              <a:rPr lang="ru-RU" dirty="0"/>
              <a:t> файла</a:t>
            </a:r>
            <a:r>
              <a:rPr lang="en-US" dirty="0"/>
              <a:t>.&lt;/P&gt; </a:t>
            </a:r>
          </a:p>
          <a:p>
            <a:pPr marL="400050" lvl="1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9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&lt;HEAD&gt;&lt;/HEAD&gt;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dirty="0"/>
              <a:t>&lt;HEAD&gt; </a:t>
            </a:r>
          </a:p>
          <a:p>
            <a:pPr marL="800100" lvl="2" indent="0">
              <a:buNone/>
            </a:pPr>
            <a:r>
              <a:rPr lang="en-US" dirty="0"/>
              <a:t>&lt;META charset="utf-8"&gt; </a:t>
            </a:r>
          </a:p>
          <a:p>
            <a:pPr marL="800100" lvl="2" indent="0">
              <a:buNone/>
            </a:pPr>
            <a:r>
              <a:rPr lang="en-US" dirty="0"/>
              <a:t>&lt;TITLE&gt;</a:t>
            </a:r>
            <a:r>
              <a:rPr lang="ru-RU" dirty="0"/>
              <a:t>Пример страницы&lt;/</a:t>
            </a:r>
            <a:r>
              <a:rPr lang="en-US" dirty="0"/>
              <a:t>TITLE&gt;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 smtClean="0"/>
              <a:t>&lt;STYLE type</a:t>
            </a:r>
            <a:r>
              <a:rPr lang="en-US" dirty="0"/>
              <a:t>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800100" lvl="2" indent="0">
              <a:buNone/>
            </a:pPr>
            <a:r>
              <a:rPr lang="en-US" dirty="0"/>
              <a:t>   ...</a:t>
            </a:r>
          </a:p>
          <a:p>
            <a:pPr marL="800100" lvl="2" indent="0">
              <a:buNone/>
            </a:pPr>
            <a:r>
              <a:rPr lang="en-US" dirty="0"/>
              <a:t>  </a:t>
            </a:r>
            <a:r>
              <a:rPr lang="en-US" dirty="0" smtClean="0"/>
              <a:t>&lt;/STYLE&gt;</a:t>
            </a:r>
          </a:p>
          <a:p>
            <a:pPr marL="800100" lvl="2" indent="0">
              <a:buNone/>
            </a:pPr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="script.js"&gt;&lt;/script&gt;</a:t>
            </a:r>
          </a:p>
          <a:p>
            <a:pPr marL="800100" lvl="2" indent="0"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="ie.css</a:t>
            </a:r>
            <a:r>
              <a:rPr lang="en-US" dirty="0" smtClean="0"/>
              <a:t>"&gt;</a:t>
            </a:r>
          </a:p>
          <a:p>
            <a:pPr marL="80010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/>
              <a:t>rel</a:t>
            </a:r>
            <a:r>
              <a:rPr lang="en-US" dirty="0"/>
              <a:t>="icon" </a:t>
            </a:r>
            <a:r>
              <a:rPr lang="en-US" dirty="0" err="1"/>
              <a:t>href</a:t>
            </a:r>
            <a:r>
              <a:rPr lang="en-US" dirty="0"/>
              <a:t>="favicon.png" type="image/</a:t>
            </a:r>
            <a:r>
              <a:rPr lang="en-US" dirty="0" err="1"/>
              <a:t>png</a:t>
            </a:r>
            <a:r>
              <a:rPr lang="en-US" dirty="0"/>
              <a:t>"&gt;</a:t>
            </a:r>
          </a:p>
          <a:p>
            <a:pPr marL="400050" lvl="1" indent="0">
              <a:buNone/>
            </a:pPr>
            <a:r>
              <a:rPr lang="en-US" dirty="0"/>
              <a:t>&lt;/HEAD&gt;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&lt;BODY&gt;</a:t>
            </a:r>
            <a:r>
              <a:rPr lang="en-US" dirty="0"/>
              <a:t> </a:t>
            </a:r>
            <a:r>
              <a:rPr lang="en-US" dirty="0" smtClean="0"/>
              <a:t>&lt;/BODY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/>
              <a:t>&lt;BODY&gt; </a:t>
            </a:r>
          </a:p>
          <a:p>
            <a:pPr marL="800100" lvl="2" indent="0">
              <a:buNone/>
            </a:pPr>
            <a:r>
              <a:rPr lang="en-US" dirty="0"/>
              <a:t>&lt;H1&gt;</a:t>
            </a:r>
            <a:r>
              <a:rPr lang="ru-RU" dirty="0"/>
              <a:t>Это заголовок</a:t>
            </a:r>
            <a:r>
              <a:rPr lang="en-US" dirty="0"/>
              <a:t>&lt;/H1&gt; </a:t>
            </a:r>
          </a:p>
          <a:p>
            <a:pPr marL="800100" lvl="2" indent="0">
              <a:buNone/>
            </a:pPr>
            <a:r>
              <a:rPr lang="ru-RU" dirty="0"/>
              <a:t>&lt;P&gt;Добрый день, Уважаемые слушатели! Сегодня мы с вами будем рассматривать структуру стандартного </a:t>
            </a:r>
            <a:r>
              <a:rPr lang="en-US" dirty="0"/>
              <a:t>&lt;STRONG&gt;HTML&lt;/STRONG&gt;</a:t>
            </a:r>
            <a:r>
              <a:rPr lang="ru-RU" dirty="0"/>
              <a:t> файла</a:t>
            </a:r>
            <a:r>
              <a:rPr lang="en-US" dirty="0"/>
              <a:t>.&lt;/P&gt; </a:t>
            </a:r>
            <a:endParaRPr lang="en-US" dirty="0" smtClean="0"/>
          </a:p>
          <a:p>
            <a:pPr marL="800100" lvl="2" indent="0">
              <a:buNone/>
            </a:pPr>
            <a:r>
              <a:rPr lang="fr-FR" dirty="0"/>
              <a:t>&lt;SCRIPT src="script.js"&gt;&lt;/script</a:t>
            </a:r>
            <a:r>
              <a:rPr lang="fr-FR" dirty="0" smtClean="0"/>
              <a:t>&gt;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&lt;/BODY&gt;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7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Объектная модель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Модель 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00808"/>
            <a:ext cx="5715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Вложенность 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b="1" dirty="0" smtClean="0">
                <a:solidFill>
                  <a:srgbClr val="FF0000"/>
                </a:solidFill>
              </a:rPr>
              <a:t>Неверно:</a:t>
            </a:r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dirty="0" smtClean="0"/>
              <a:t>&lt;</a:t>
            </a:r>
            <a:r>
              <a:rPr lang="ru-RU" dirty="0"/>
              <a:t>P&gt;</a:t>
            </a:r>
            <a:r>
              <a:rPr lang="ru-RU" dirty="0">
                <a:solidFill>
                  <a:srgbClr val="00B050"/>
                </a:solidFill>
              </a:rPr>
              <a:t>&lt;DEL&gt;</a:t>
            </a:r>
            <a:r>
              <a:rPr lang="ru-RU" dirty="0"/>
              <a:t>Добрый день, </a:t>
            </a:r>
            <a:r>
              <a:rPr lang="ru-RU" dirty="0" smtClean="0">
                <a:solidFill>
                  <a:srgbClr val="0070C0"/>
                </a:solidFill>
              </a:rPr>
              <a:t>&lt;EM&gt;</a:t>
            </a:r>
            <a:r>
              <a:rPr lang="ru-RU" dirty="0" smtClean="0"/>
              <a:t>Уважаемые </a:t>
            </a:r>
            <a:r>
              <a:rPr lang="ru-RU" dirty="0"/>
              <a:t>слушатели</a:t>
            </a:r>
            <a:r>
              <a:rPr lang="ru-RU" dirty="0">
                <a:solidFill>
                  <a:srgbClr val="00B050"/>
                </a:solidFill>
              </a:rPr>
              <a:t>&lt;/</a:t>
            </a:r>
            <a:r>
              <a:rPr lang="ru-RU" dirty="0" smtClean="0">
                <a:solidFill>
                  <a:srgbClr val="00B050"/>
                </a:solidFill>
              </a:rPr>
              <a:t>DEL&gt;</a:t>
            </a:r>
            <a:r>
              <a:rPr lang="ru-RU" dirty="0" smtClean="0">
                <a:solidFill>
                  <a:srgbClr val="0070C0"/>
                </a:solidFill>
              </a:rPr>
              <a:t>&lt;/EM&gt;</a:t>
            </a:r>
            <a:r>
              <a:rPr lang="ru-RU" dirty="0" smtClean="0"/>
              <a:t>! Сегодня </a:t>
            </a:r>
            <a:r>
              <a:rPr lang="ru-RU" dirty="0"/>
              <a:t>мы с вами будем рассматривать структуру стандартного &lt;STRONG&gt;HTML&lt;/STRONG&gt; файла.&lt;/P&gt; </a:t>
            </a:r>
            <a:endParaRPr lang="en-US" dirty="0" smtClean="0"/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sz="2400" b="1" dirty="0" smtClean="0">
                <a:solidFill>
                  <a:srgbClr val="00B050"/>
                </a:solidFill>
              </a:rPr>
              <a:t>Верно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  <a:endParaRPr lang="ru-RU" sz="2400" b="1" dirty="0" smtClean="0">
              <a:solidFill>
                <a:srgbClr val="00B050"/>
              </a:solidFill>
            </a:endParaRPr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dirty="0"/>
              <a:t>&lt;P&gt;</a:t>
            </a:r>
            <a:r>
              <a:rPr lang="ru-RU" dirty="0">
                <a:solidFill>
                  <a:srgbClr val="00B050"/>
                </a:solidFill>
              </a:rPr>
              <a:t>&lt;DEL&gt;</a:t>
            </a:r>
            <a:r>
              <a:rPr lang="ru-RU" dirty="0"/>
              <a:t>Добрый день, </a:t>
            </a:r>
            <a:r>
              <a:rPr lang="ru-RU" dirty="0">
                <a:solidFill>
                  <a:srgbClr val="0070C0"/>
                </a:solidFill>
              </a:rPr>
              <a:t>&lt;EM&gt;</a:t>
            </a:r>
            <a:r>
              <a:rPr lang="ru-RU" dirty="0"/>
              <a:t>Уважаемые </a:t>
            </a:r>
            <a:r>
              <a:rPr lang="ru-RU" dirty="0" smtClean="0"/>
              <a:t>слушатели</a:t>
            </a:r>
            <a:r>
              <a:rPr lang="ru-RU" dirty="0">
                <a:solidFill>
                  <a:srgbClr val="0070C0"/>
                </a:solidFill>
              </a:rPr>
              <a:t>&lt;/EM&gt;</a:t>
            </a:r>
            <a:r>
              <a:rPr lang="ru-RU" dirty="0" smtClean="0">
                <a:solidFill>
                  <a:srgbClr val="00B050"/>
                </a:solidFill>
              </a:rPr>
              <a:t>&lt;/</a:t>
            </a:r>
            <a:r>
              <a:rPr lang="ru-RU" dirty="0">
                <a:solidFill>
                  <a:srgbClr val="00B050"/>
                </a:solidFill>
              </a:rPr>
              <a:t>DEL</a:t>
            </a:r>
            <a:r>
              <a:rPr lang="ru-RU" dirty="0" smtClean="0">
                <a:solidFill>
                  <a:srgbClr val="00B050"/>
                </a:solidFill>
              </a:rPr>
              <a:t>&gt;</a:t>
            </a:r>
            <a:r>
              <a:rPr lang="ru-RU" dirty="0" smtClean="0"/>
              <a:t>! </a:t>
            </a:r>
            <a:r>
              <a:rPr lang="ru-RU" dirty="0"/>
              <a:t>Сегодня мы с вами будем рассматривать структуру стандартного &lt;STRONG&gt;HTML&lt;/STRONG&gt; файла.&lt;/P&gt;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Всё должно быть упаковано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b="1" dirty="0">
                <a:solidFill>
                  <a:srgbClr val="FF0000"/>
                </a:solidFill>
              </a:rPr>
              <a:t>Неверно:</a:t>
            </a:r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ru-RU" dirty="0" smtClean="0"/>
              <a:t>&lt;P</a:t>
            </a:r>
            <a:r>
              <a:rPr lang="ru-RU" dirty="0"/>
              <a:t>&gt;&lt;DEL&gt;Добрый день, &lt;EM&gt;Уважаемые слушатели&lt;/DEL&gt;&lt;/EM&gt;! Сегодня мы с вами будем рассматривать структуру </a:t>
            </a:r>
            <a:r>
              <a:rPr lang="ru-RU" dirty="0" smtClean="0"/>
              <a:t>стандартного</a:t>
            </a:r>
            <a:r>
              <a:rPr lang="ru-RU" dirty="0"/>
              <a:t>&lt;/P&gt;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&lt;STRONG&gt;HTML&lt;/STRONG&gt; </a:t>
            </a:r>
            <a:r>
              <a:rPr lang="ru-RU" dirty="0">
                <a:solidFill>
                  <a:srgbClr val="FF0000"/>
                </a:solidFill>
              </a:rPr>
              <a:t>файла</a:t>
            </a:r>
            <a:r>
              <a:rPr lang="ru-RU" dirty="0" smtClean="0">
                <a:solidFill>
                  <a:srgbClr val="FF0000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&lt;/BODY&gt;</a:t>
            </a:r>
            <a:endParaRPr lang="en-US" dirty="0"/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ru-RU" b="1" dirty="0" smtClean="0">
                <a:solidFill>
                  <a:srgbClr val="00B050"/>
                </a:solidFill>
              </a:rPr>
              <a:t>Верно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endParaRPr lang="ru-RU" b="1" dirty="0">
              <a:solidFill>
                <a:srgbClr val="00B050"/>
              </a:solidFill>
            </a:endParaRPr>
          </a:p>
          <a:p>
            <a:pPr marL="342900" lvl="2" indent="-342900">
              <a:buClr>
                <a:srgbClr val="FFC000"/>
              </a:buClr>
              <a:buSzPct val="75000"/>
              <a:buFont typeface="Wingdings" pitchFamily="2" charset="2"/>
              <a:buChar char=""/>
            </a:pPr>
            <a:r>
              <a:rPr lang="en-US" dirty="0"/>
              <a:t>&lt;BODY&gt;</a:t>
            </a:r>
            <a:br>
              <a:rPr lang="en-US" dirty="0"/>
            </a:br>
            <a:r>
              <a:rPr lang="ru-RU" dirty="0"/>
              <a:t>&lt;P&gt;&lt;DEL&gt;Добрый день, &lt;EM&gt;Уважаемые слушатели&lt;/EM&gt;&lt;/DEL</a:t>
            </a:r>
            <a:r>
              <a:rPr lang="ru-RU" dirty="0" smtClean="0"/>
              <a:t>&gt;! </a:t>
            </a:r>
            <a:r>
              <a:rPr lang="ru-RU" dirty="0"/>
              <a:t>Сегодня мы с вами будем рассматривать структуру </a:t>
            </a:r>
            <a:r>
              <a:rPr lang="ru-RU" dirty="0" smtClean="0"/>
              <a:t>стандартного </a:t>
            </a:r>
            <a:r>
              <a:rPr lang="ru-RU" dirty="0"/>
              <a:t>&lt;STRONG&gt;HTML&lt;/STRONG&gt; файла. 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8195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d749b4515b75daab8cddf4c6aa62231c4489491"/>
</p:tagLst>
</file>

<file path=ppt/theme/theme1.xml><?xml version="1.0" encoding="utf-8"?>
<a:theme xmlns:a="http://schemas.openxmlformats.org/drawingml/2006/main" name="ОЦ_ПВ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Ц_ПВТ" id="{DD97604D-1D23-4099-B0C8-245FA2F134BD}" vid="{4CDBCC0B-D8B8-4361-B7A9-4D9A30F8D0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17559</TotalTime>
  <Words>1141</Words>
  <Application>Microsoft Office PowerPoint</Application>
  <PresentationFormat>On-screen Show (4:3)</PresentationFormat>
  <Paragraphs>249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</vt:lpstr>
      <vt:lpstr>Century Gothic</vt:lpstr>
      <vt:lpstr>Georgia</vt:lpstr>
      <vt:lpstr>Impact</vt:lpstr>
      <vt:lpstr>Times New Roman</vt:lpstr>
      <vt:lpstr>Wingdings</vt:lpstr>
      <vt:lpstr>ОЦ_ПВТ</vt:lpstr>
      <vt:lpstr>HTML Теги и атрибуты </vt:lpstr>
      <vt:lpstr>Разметка</vt:lpstr>
      <vt:lpstr>Атрибуты</vt:lpstr>
      <vt:lpstr>Структура документа</vt:lpstr>
      <vt:lpstr>&lt;HEAD&gt;&lt;/HEAD&gt;</vt:lpstr>
      <vt:lpstr>&lt;BODY&gt; &lt;/BODY&gt;</vt:lpstr>
      <vt:lpstr>Объектная модель документа</vt:lpstr>
      <vt:lpstr>Вложенность тегов</vt:lpstr>
      <vt:lpstr>Всё должно быть упаковано</vt:lpstr>
      <vt:lpstr>No comments?</vt:lpstr>
      <vt:lpstr>Задание 01</vt:lpstr>
      <vt:lpstr>Блоки и строки</vt:lpstr>
      <vt:lpstr>Блоки и строки</vt:lpstr>
      <vt:lpstr>Полезные одиночки</vt:lpstr>
      <vt:lpstr>Блоки</vt:lpstr>
      <vt:lpstr>Блоки</vt:lpstr>
      <vt:lpstr>Задание 02</vt:lpstr>
      <vt:lpstr>Строки. Теги работы с текстом</vt:lpstr>
      <vt:lpstr>Строки. Теги работы кодом</vt:lpstr>
      <vt:lpstr>Строки</vt:lpstr>
      <vt:lpstr>Не путайте блоки и строки!</vt:lpstr>
      <vt:lpstr>Задание 03</vt:lpstr>
      <vt:lpstr>Литералы/Мнемоники</vt:lpstr>
      <vt:lpstr>Литералы/Мнемоники. Примеры</vt:lpstr>
      <vt:lpstr>Д/з</vt:lpstr>
      <vt:lpstr>Ваши вопросы?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Windows User</cp:lastModifiedBy>
  <cp:revision>343</cp:revision>
  <dcterms:created xsi:type="dcterms:W3CDTF">2011-03-03T20:51:22Z</dcterms:created>
  <dcterms:modified xsi:type="dcterms:W3CDTF">2019-10-21T20:23:07Z</dcterms:modified>
</cp:coreProperties>
</file>