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5" r:id="rId1"/>
  </p:sldMasterIdLst>
  <p:notesMasterIdLst>
    <p:notesMasterId r:id="rId34"/>
  </p:notesMasterIdLst>
  <p:sldIdLst>
    <p:sldId id="256" r:id="rId2"/>
    <p:sldId id="264" r:id="rId3"/>
    <p:sldId id="266" r:id="rId4"/>
    <p:sldId id="267" r:id="rId5"/>
    <p:sldId id="269" r:id="rId6"/>
    <p:sldId id="284" r:id="rId7"/>
    <p:sldId id="271" r:id="rId8"/>
    <p:sldId id="286" r:id="rId9"/>
    <p:sldId id="274" r:id="rId10"/>
    <p:sldId id="273" r:id="rId11"/>
    <p:sldId id="275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263" r:id="rId33"/>
  </p:sldIdLst>
  <p:sldSz cx="9144000" cy="6858000" type="screen4x3"/>
  <p:notesSz cx="6858000" cy="9144000"/>
  <p:custDataLst>
    <p:tags r:id="rId3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 autoAdjust="0"/>
    <p:restoredTop sz="93978" autoAdjust="0"/>
  </p:normalViewPr>
  <p:slideViewPr>
    <p:cSldViewPr>
      <p:cViewPr varScale="1">
        <p:scale>
          <a:sx n="70" d="100"/>
          <a:sy n="70" d="100"/>
        </p:scale>
        <p:origin x="16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3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2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Создать текстовую гиперссылку очень просто. Достаточно найти в блочном эле- менте (например, абзаце) фрагмент текста, который нужно превратить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гипер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ссылку, и заключить его в парный тег &lt;A&gt;. Интернет-адрес целевой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указывают в атрибуте HREF этого тега.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Гиперссылка (т. е. тег &lt;A&gt;) представляет собой встроенный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т. е. это часть блочного элемента, например, абзаца: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Вот гиперссылка, которая указывает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-страницу page125.html, хранящуюся в папке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вложенной в корневую папку сайта, на сайте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http://www.somesite.ru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 HREF="http://www.somesite.ru/pages/page125.html"&gt;Страница №125&lt;/A&gt; 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произойдёт если мы щёлкнем по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сслыке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файлом?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909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Создать текстовую гиперссылку очень просто. Достаточно найти в блочном эле- менте (например, абзаце) фрагмент текста, который нужно превратить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гипер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ссылку, и заключить его в парный тег &lt;A&gt;. Интернет-адрес целевой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указывают в атрибуте HREF этого тега.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Гиперссылка (т. е. тег &lt;A&gt;) представляет собой встроенный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т. е. это часть блочного элемента, например, абзаца: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Вот гиперссылка, которая указывает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-страницу page125.html, хранящуюся в папке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вложенной в корневую папку сайта, на сайте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http://www.somesite.ru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 HREF="http://www.somesite.ru/pages/page125.html"&gt;Страница №125&lt;/A&gt; 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произойдёт если мы щёлкнем по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сслыке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файлом?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17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23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Формат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GIF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Interchange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формат обмена графикой) — старожил среди "сетевых" форматов графики. Он был разработан еще в 1987 году 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модерни-зирован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1989 году. На данный момент он считается устаревшим, но все еще широко распространен.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Достоинств у него довольно много. Во-первых, GIF позволяет задать для изображения "прозрачный" цвет; закрашенные этим цветом области изображения станут своего рода "дырками", сквозь которые будет "просвечивать" фон родительского элемента. Во-вторых, в одном GIF-файле можно хранить сразу несколько изображений, фактически — настоящий фильм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(анимированный GIF)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В-третьих, из-за особенностей применяемого в нем сжатия он отлично подходит для хранения штриховых изображений (карт, схем, рисунков карандашом и пр.).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Недостаток у формата GIF всего один — он совершенно не годится для хранения полутоновых изображений (фотографий, картин и т. п.). Это обусловлено тем, что GIF-изображения могут включать всего 256 цветов, и потерями качества при сжатии.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GIF используется для хранения элементов оформления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 (всяческих линеек, маркеров списков и т. п.) и штриховых изображений.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Формат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JPEG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Photographic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Experts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Объединенная группа экспертов по фотографии) был разработан в 1993 году специально для хранения полутоновых изображений. Для чего активно применяется до сих пор.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JPEG, в отличие от GIF, не ограничивает количество цветов у изображения, а реализованное в нем сжатие лучше всего подходит для полутоновых изображений. Однако он плохо справляется с штриховой графикой, не поддерживает "прозрачный" цвет и анимацию.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Формат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PNG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перемещаемая сетевая графика) появился на свет в 1996 году. Он разрабатывался как замена устаревшему и не очень удобному GIF, а также, в некоторой степени, JPEG. В настоящее время он последовательно отвоевывает "жизненное пространство" у GIF.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 достоинствам формата PNG можно отнести возможность хранения как штриховых, так и полутоновых изображений и поддержку полупрозрачности. Недостаток всего один и некритичный — невозможность хранения анимации.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Осталось назвать расширения, под которыми сохраняются файлы того или иного формата. Файлы GIF и PNG имеют "говорящие" расширения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файлы JPEG —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jpeg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37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</a:t>
            </a:r>
            <a:r>
              <a:rPr lang="ru-RU" baseline="0" dirty="0" smtClean="0"/>
              <a:t> за символ </a:t>
            </a:r>
            <a:r>
              <a:rPr lang="en-US" baseline="0" dirty="0" smtClean="0"/>
              <a:t>../ </a:t>
            </a:r>
            <a:r>
              <a:rPr lang="ru-RU" baseline="0" dirty="0" smtClean="0"/>
              <a:t>А?</a:t>
            </a:r>
            <a:endParaRPr lang="en-US" baseline="0" dirty="0" smtClean="0"/>
          </a:p>
          <a:p>
            <a:endParaRPr lang="en-US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1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Когда</a:t>
            </a:r>
            <a:r>
              <a:rPr lang="ru-RU" baseline="0" dirty="0" smtClean="0"/>
              <a:t> отображается </a:t>
            </a:r>
            <a:r>
              <a:rPr lang="en-US" baseline="0" dirty="0" smtClean="0"/>
              <a:t>alt</a:t>
            </a:r>
            <a:r>
              <a:rPr lang="ru-RU" baseline="0" dirty="0" smtClean="0"/>
              <a:t>, а когда </a:t>
            </a:r>
            <a:r>
              <a:rPr lang="en-US" baseline="0" dirty="0" smtClean="0"/>
              <a:t>title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32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сохранения</a:t>
            </a:r>
            <a:r>
              <a:rPr lang="ru-RU" baseline="0" dirty="0" smtClean="0"/>
              <a:t> пропорций достаточно один из параметров убрать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4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Таблицы HTML создаются в четыре этапа.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первом этапе в HTML-коде с помощью парного тега &lt;TABLE&gt; формируют саму таблицу: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&lt;TABLE&gt;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&lt;/TABLE&gt;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Таблица HTML представляет собой блочный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-страницы. Это значит, что она размещается отдельно от всех остальных блочных элементов: абзацев, за-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головков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больших цитат, аудио- и видеороликов. Так что вставить таблицу в абзац мы не сможем. (Нужно сказать, что таблица в абзаце выглядела бы, по меньшей мере, странно...)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втором этапе формируют строки таблицы. Для этого предусмотрены парные теги &lt;TR&gt;; каждый такой тег создает отдельную строку. Теги &lt;TR&gt; помещают внутрь тега &lt;TABLE&gt;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третьем этапе создают ячейки таблицы, для чего используют парные теги &lt;TD&gt; и &lt;TH&gt;. Тег создает обычную ячейку, а тег —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ячейку заголовка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которой будет помещаться "шапка" соответствующего столбца таблицы. Теги &lt;TD&gt; и &lt;TH&gt; помещают в теги &lt;TR&gt;, создающие строки таблицы, в которых должны находиться эти ячейки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6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четвертом, последнем, этапе указывают содержимое ячеек, которое помещают в соответствующие теги &lt;TD&gt; и &lt;TH&gt;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6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четвертом, последнем, этапе указывают содержимое ячеек, которое помещают в соответствующие теги &lt;TD&gt; и &lt;TH&gt;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6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Создать такую таблицу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6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Элемент &lt;</a:t>
            </a:r>
            <a:r>
              <a:rPr lang="ru-RU" dirty="0" err="1" smtClean="0"/>
              <a:t>thead</a:t>
            </a:r>
            <a:r>
              <a:rPr lang="ru-RU" dirty="0" smtClean="0"/>
              <a:t>&gt; предназначен для хранения одной или нескольких строк, которые представлены вверху таблицы. Допустимо использовать не более одного элемента &lt;</a:t>
            </a:r>
            <a:r>
              <a:rPr lang="ru-RU" dirty="0" err="1" smtClean="0"/>
              <a:t>thead</a:t>
            </a:r>
            <a:r>
              <a:rPr lang="ru-RU" dirty="0" smtClean="0"/>
              <a:t>&gt; в пределах одной таблицы, и он должен идти в исходном коде сразу после тега &lt;</a:t>
            </a:r>
            <a:r>
              <a:rPr lang="ru-RU" dirty="0" err="1" smtClean="0"/>
              <a:t>table</a:t>
            </a:r>
            <a:r>
              <a:rPr lang="ru-RU" dirty="0" smtClean="0"/>
              <a:t>&gt;.</a:t>
            </a:r>
          </a:p>
          <a:p>
            <a:endParaRPr lang="ru-RU" dirty="0" smtClean="0"/>
          </a:p>
          <a:p>
            <a:r>
              <a:rPr lang="ru-RU" dirty="0" smtClean="0"/>
              <a:t>Элемент &lt;</a:t>
            </a:r>
            <a:r>
              <a:rPr lang="ru-RU" dirty="0" err="1" smtClean="0"/>
              <a:t>tbody</a:t>
            </a:r>
            <a:r>
              <a:rPr lang="ru-RU" dirty="0" smtClean="0"/>
              <a:t>&gt; предназначен для хранения одной или нескольких строк таблицы. Это позволяет создавать структурные блоки, к которым можно применять единое оформление через стили, а также управлять их видом через скрипты.</a:t>
            </a:r>
          </a:p>
          <a:p>
            <a:r>
              <a:rPr lang="ru-RU" dirty="0" smtClean="0"/>
              <a:t>Допускается применять несколько тегов &lt;</a:t>
            </a:r>
            <a:r>
              <a:rPr lang="ru-RU" dirty="0" err="1" smtClean="0"/>
              <a:t>tbody</a:t>
            </a:r>
            <a:r>
              <a:rPr lang="ru-RU" dirty="0" smtClean="0"/>
              <a:t>&gt; внутри контейнера &lt;</a:t>
            </a:r>
            <a:r>
              <a:rPr lang="ru-RU" dirty="0" err="1" smtClean="0"/>
              <a:t>table</a:t>
            </a:r>
            <a:r>
              <a:rPr lang="ru-RU" dirty="0" smtClean="0"/>
              <a:t>&gt;. Доступны и другие виды группировок строк — &lt;</a:t>
            </a:r>
            <a:r>
              <a:rPr lang="ru-RU" dirty="0" err="1" smtClean="0"/>
              <a:t>tfoot</a:t>
            </a:r>
            <a:r>
              <a:rPr lang="ru-RU" dirty="0" smtClean="0"/>
              <a:t>&gt; и &lt;</a:t>
            </a:r>
            <a:r>
              <a:rPr lang="ru-RU" dirty="0" err="1" smtClean="0"/>
              <a:t>thead</a:t>
            </a:r>
            <a:r>
              <a:rPr lang="ru-RU" dirty="0" smtClean="0"/>
              <a:t>&gt;, ни один из них не должен перекрываться с элементом &lt;</a:t>
            </a:r>
            <a:r>
              <a:rPr lang="ru-RU" dirty="0" err="1" smtClean="0"/>
              <a:t>tbody</a:t>
            </a:r>
            <a:r>
              <a:rPr lang="ru-RU" dirty="0" smtClean="0"/>
              <a:t>&gt;. </a:t>
            </a:r>
          </a:p>
          <a:p>
            <a:endParaRPr lang="ru-RU" dirty="0" smtClean="0"/>
          </a:p>
          <a:p>
            <a:r>
              <a:rPr lang="ru-RU" dirty="0" smtClean="0"/>
              <a:t>Элемент &lt;</a:t>
            </a:r>
            <a:r>
              <a:rPr lang="ru-RU" dirty="0" err="1" smtClean="0"/>
              <a:t>tfoot</a:t>
            </a:r>
            <a:r>
              <a:rPr lang="ru-RU" dirty="0" smtClean="0"/>
              <a:t>&gt; предназначен для хранения одной или нескольких строк, которые представлены внизу таблицы. Хотя тег &lt;</a:t>
            </a:r>
            <a:r>
              <a:rPr lang="ru-RU" dirty="0" err="1" smtClean="0"/>
              <a:t>tfoot</a:t>
            </a:r>
            <a:r>
              <a:rPr lang="ru-RU" dirty="0" smtClean="0"/>
              <a:t>&gt; в исходном коде должен быть определен до тега &lt;</a:t>
            </a:r>
            <a:r>
              <a:rPr lang="ru-RU" dirty="0" err="1" smtClean="0"/>
              <a:t>tbody</a:t>
            </a:r>
            <a:r>
              <a:rPr lang="ru-RU" dirty="0" smtClean="0"/>
              <a:t>&gt;, браузеры отображают его в самом низу таблицы. </a:t>
            </a:r>
          </a:p>
          <a:p>
            <a:r>
              <a:rPr lang="ru-RU" dirty="0" smtClean="0"/>
              <a:t>В пределах таблицы разрешается использовать только один элемент &lt;</a:t>
            </a:r>
            <a:r>
              <a:rPr lang="ru-RU" dirty="0" err="1" smtClean="0"/>
              <a:t>tfoot</a:t>
            </a:r>
            <a:r>
              <a:rPr lang="ru-RU" dirty="0" smtClean="0"/>
              <a:t>&gt;.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E3744B-4E51-4A7F-AB41-F0867538F827}" type="datetimeFigureOut">
              <a:rPr lang="ru-RU" smtClean="0"/>
              <a:t>21.10.2019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36" y="334336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410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18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38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51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90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84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8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17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9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56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4" y="150751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29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Таблицы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7507103" cy="1584176"/>
          </a:xfrm>
        </p:spPr>
      </p:pic>
    </p:spTree>
    <p:extLst>
      <p:ext uri="{BB962C8B-B14F-4D97-AF65-F5344CB8AC3E}">
        <p14:creationId xmlns:p14="http://schemas.microsoft.com/office/powerpoint/2010/main" val="14988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Секции таблицы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&lt;TABLE&gt;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&lt;THEAD&gt;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&lt;TR&gt;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&lt;TH&gt;</a:t>
            </a:r>
            <a:r>
              <a:rPr lang="ru-RU" dirty="0">
                <a:solidFill>
                  <a:srgbClr val="FF0000"/>
                </a:solidFill>
              </a:rPr>
              <a:t>Столбец 1&lt;/</a:t>
            </a:r>
            <a:r>
              <a:rPr lang="en-US" dirty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&gt;&lt;</a:t>
            </a:r>
            <a:r>
              <a:rPr lang="en-US" dirty="0">
                <a:solidFill>
                  <a:srgbClr val="FF0000"/>
                </a:solidFill>
              </a:rPr>
              <a:t>TH&gt;</a:t>
            </a:r>
            <a:r>
              <a:rPr lang="ru-RU" dirty="0">
                <a:solidFill>
                  <a:srgbClr val="FF0000"/>
                </a:solidFill>
              </a:rPr>
              <a:t>Столбец 2&lt;/</a:t>
            </a:r>
            <a:r>
              <a:rPr lang="en-US" dirty="0">
                <a:solidFill>
                  <a:srgbClr val="FF0000"/>
                </a:solidFill>
              </a:rPr>
              <a:t>TH&gt;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TR&gt;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&lt;/THEAD&gt;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&lt;TBODY&gt;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&lt;TR&gt;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&lt;TD&gt;</a:t>
            </a:r>
            <a:r>
              <a:rPr lang="ru-RU" dirty="0">
                <a:solidFill>
                  <a:srgbClr val="00B050"/>
                </a:solidFill>
              </a:rPr>
              <a:t>Ячейка 1.1&lt;/</a:t>
            </a:r>
            <a:r>
              <a:rPr lang="en-US" dirty="0">
                <a:solidFill>
                  <a:srgbClr val="00B050"/>
                </a:solidFill>
              </a:rPr>
              <a:t>TD</a:t>
            </a:r>
            <a:r>
              <a:rPr lang="en-US" dirty="0" smtClean="0">
                <a:solidFill>
                  <a:srgbClr val="00B050"/>
                </a:solidFill>
              </a:rPr>
              <a:t>&gt;&lt;</a:t>
            </a:r>
            <a:r>
              <a:rPr lang="en-US" dirty="0">
                <a:solidFill>
                  <a:srgbClr val="00B050"/>
                </a:solidFill>
              </a:rPr>
              <a:t>TD&gt;</a:t>
            </a:r>
            <a:r>
              <a:rPr lang="ru-RU" dirty="0">
                <a:solidFill>
                  <a:srgbClr val="00B050"/>
                </a:solidFill>
              </a:rPr>
              <a:t>Ячейка 1.2&lt;/</a:t>
            </a:r>
            <a:r>
              <a:rPr lang="en-US" dirty="0">
                <a:solidFill>
                  <a:srgbClr val="00B050"/>
                </a:solidFill>
              </a:rPr>
              <a:t>TD&gt;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TR&gt;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&lt;TR&gt;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&lt;TD&gt;</a:t>
            </a:r>
            <a:r>
              <a:rPr lang="ru-RU" dirty="0">
                <a:solidFill>
                  <a:srgbClr val="00B050"/>
                </a:solidFill>
              </a:rPr>
              <a:t>Ячейка 2.1&lt;/</a:t>
            </a:r>
            <a:r>
              <a:rPr lang="en-US" dirty="0">
                <a:solidFill>
                  <a:srgbClr val="00B050"/>
                </a:solidFill>
              </a:rPr>
              <a:t>TD</a:t>
            </a:r>
            <a:r>
              <a:rPr lang="en-US" dirty="0" smtClean="0">
                <a:solidFill>
                  <a:srgbClr val="00B050"/>
                </a:solidFill>
              </a:rPr>
              <a:t>&gt;&lt;</a:t>
            </a:r>
            <a:r>
              <a:rPr lang="en-US" dirty="0">
                <a:solidFill>
                  <a:srgbClr val="00B050"/>
                </a:solidFill>
              </a:rPr>
              <a:t>TD&gt;</a:t>
            </a:r>
            <a:r>
              <a:rPr lang="ru-RU" dirty="0">
                <a:solidFill>
                  <a:srgbClr val="00B050"/>
                </a:solidFill>
              </a:rPr>
              <a:t>Ячейка 2.2&lt;/</a:t>
            </a:r>
            <a:r>
              <a:rPr lang="en-US" dirty="0">
                <a:solidFill>
                  <a:srgbClr val="00B050"/>
                </a:solidFill>
              </a:rPr>
              <a:t>TD&gt;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TR&gt;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&lt;/TBODY&gt;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&lt;TFOOT&gt;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&lt;TR&gt;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&lt;TD&gt;</a:t>
            </a:r>
            <a:r>
              <a:rPr lang="ru-RU" dirty="0">
                <a:solidFill>
                  <a:srgbClr val="0070C0"/>
                </a:solidFill>
              </a:rPr>
              <a:t>Итог по ячейке 2.1&lt;/</a:t>
            </a:r>
            <a:r>
              <a:rPr lang="en-US" dirty="0">
                <a:solidFill>
                  <a:srgbClr val="0070C0"/>
                </a:solidFill>
              </a:rPr>
              <a:t>TD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ru-RU" dirty="0" smtClean="0">
              <a:solidFill>
                <a:srgbClr val="0070C0"/>
              </a:solidFill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TD&gt;</a:t>
            </a:r>
            <a:r>
              <a:rPr lang="ru-RU" dirty="0">
                <a:solidFill>
                  <a:srgbClr val="0070C0"/>
                </a:solidFill>
              </a:rPr>
              <a:t>Итог по ячейке 2.2&lt;/</a:t>
            </a:r>
            <a:r>
              <a:rPr lang="en-US" dirty="0">
                <a:solidFill>
                  <a:srgbClr val="0070C0"/>
                </a:solidFill>
              </a:rPr>
              <a:t>TD&gt;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&lt;/</a:t>
            </a:r>
            <a:r>
              <a:rPr lang="en-US" dirty="0">
                <a:solidFill>
                  <a:srgbClr val="0070C0"/>
                </a:solidFill>
              </a:rPr>
              <a:t>TR&gt;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&lt;/TFOOT&gt;</a:t>
            </a:r>
          </a:p>
          <a:p>
            <a:r>
              <a:rPr lang="en-US" dirty="0"/>
              <a:t>&lt;/TABLE&gt;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1647592"/>
            <a:ext cx="403244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Допускается только один.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Сразу после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&lt;TABLE&gt;.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Может о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ъединять несколько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&lt;TR&gt;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3358733"/>
            <a:ext cx="4032448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Допускается несколько.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Может о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ъединять несколько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&lt;TR&gt;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4725144"/>
            <a:ext cx="4032448" cy="92333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Допускается только один.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Отображается только внизу.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Может о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ъединять несколько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&lt;TR&gt;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8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Ссылки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r>
              <a:rPr lang="ru-RU" dirty="0" smtClean="0"/>
              <a:t>Анатомия ссылки</a:t>
            </a:r>
          </a:p>
          <a:p>
            <a:r>
              <a:rPr lang="ru-RU" dirty="0" smtClean="0"/>
              <a:t>Средства навигации</a:t>
            </a:r>
          </a:p>
        </p:txBody>
      </p:sp>
    </p:spTree>
    <p:extLst>
      <p:ext uri="{BB962C8B-B14F-4D97-AF65-F5344CB8AC3E}">
        <p14:creationId xmlns:p14="http://schemas.microsoft.com/office/powerpoint/2010/main" val="206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гиперссылок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=“http://mysite.com/file123.html”&gt; </a:t>
            </a:r>
            <a:r>
              <a:rPr lang="ru-RU" dirty="0" smtClean="0"/>
              <a:t>Текст ссылки</a:t>
            </a:r>
            <a:endParaRPr lang="en-US" dirty="0" smtClean="0"/>
          </a:p>
          <a:p>
            <a:r>
              <a:rPr lang="en-US" dirty="0" smtClean="0"/>
              <a:t>&lt;/a&gt;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=“file.zip”&gt;</a:t>
            </a:r>
            <a:r>
              <a:rPr lang="ru-RU" dirty="0" smtClean="0"/>
              <a:t>Скачать файл</a:t>
            </a:r>
            <a:r>
              <a:rPr lang="en-US" dirty="0" smtClean="0"/>
              <a:t>&lt;/a&gt;</a:t>
            </a:r>
            <a:endParaRPr lang="ru-RU" dirty="0" smtClean="0"/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=“../../images/index.html”&gt; </a:t>
            </a:r>
            <a:r>
              <a:rPr lang="ru-RU" dirty="0" smtClean="0"/>
              <a:t>Галерея</a:t>
            </a:r>
            <a:endParaRPr lang="en-US" dirty="0" smtClean="0"/>
          </a:p>
          <a:p>
            <a:r>
              <a:rPr lang="en-US" dirty="0" smtClean="0"/>
              <a:t>&lt;/a&gt;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4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</a:t>
            </a:r>
            <a:r>
              <a:rPr lang="ru-RU" b="1" dirty="0" smtClean="0"/>
              <a:t>гиперссылок</a:t>
            </a:r>
            <a:r>
              <a:rPr lang="en-US" b="1" dirty="0" smtClean="0"/>
              <a:t>. </a:t>
            </a:r>
            <a:r>
              <a:rPr lang="en-US" b="1" dirty="0"/>
              <a:t/>
            </a:r>
            <a:br>
              <a:rPr lang="en-US" b="1" dirty="0"/>
            </a:br>
            <a:r>
              <a:rPr lang="ru-RU" b="1" dirty="0" smtClean="0"/>
              <a:t>Абсолютная ссылка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URI: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http://</a:t>
            </a:r>
            <a:r>
              <a:rPr lang="en-US" dirty="0" smtClean="0">
                <a:solidFill>
                  <a:srgbClr val="00B050"/>
                </a:solidFill>
              </a:rPr>
              <a:t>site.by</a:t>
            </a:r>
            <a:r>
              <a:rPr lang="en-US" dirty="0" smtClean="0">
                <a:solidFill>
                  <a:srgbClr val="0070C0"/>
                </a:solidFill>
              </a:rPr>
              <a:t>/folder/file.jsp</a:t>
            </a:r>
            <a:r>
              <a:rPr lang="en-US" dirty="0" smtClean="0">
                <a:solidFill>
                  <a:srgbClr val="FFC000"/>
                </a:solidFill>
              </a:rPr>
              <a:t>?var=val&amp;set=one</a:t>
            </a:r>
            <a:r>
              <a:rPr lang="en-US" dirty="0" smtClean="0">
                <a:solidFill>
                  <a:srgbClr val="C00000"/>
                </a:solidFill>
              </a:rPr>
              <a:t>#ID</a:t>
            </a:r>
          </a:p>
          <a:p>
            <a:r>
              <a:rPr lang="ru-RU" dirty="0">
                <a:solidFill>
                  <a:srgbClr val="FF0000"/>
                </a:solidFill>
              </a:rPr>
              <a:t> протокол </a:t>
            </a:r>
            <a:r>
              <a:rPr lang="ru-RU" dirty="0" smtClean="0">
                <a:solidFill>
                  <a:srgbClr val="FF0000"/>
                </a:solidFill>
              </a:rPr>
              <a:t>передачи: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http://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00B050"/>
                </a:solidFill>
              </a:rPr>
              <a:t>с</a:t>
            </a:r>
            <a:r>
              <a:rPr lang="ru-RU" dirty="0" smtClean="0">
                <a:solidFill>
                  <a:srgbClr val="00B050"/>
                </a:solidFill>
              </a:rPr>
              <a:t>айт (домен, </a:t>
            </a:r>
            <a:r>
              <a:rPr lang="en-US" dirty="0" smtClean="0">
                <a:solidFill>
                  <a:srgbClr val="00B050"/>
                </a:solidFill>
              </a:rPr>
              <a:t>IP-</a:t>
            </a:r>
            <a:r>
              <a:rPr lang="ru-RU" dirty="0" smtClean="0">
                <a:solidFill>
                  <a:srgbClr val="00B050"/>
                </a:solidFill>
              </a:rPr>
              <a:t>адрес)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site.by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70C0"/>
                </a:solidFill>
              </a:rPr>
              <a:t>путь к запрашиваемому файлу на </a:t>
            </a:r>
            <a:r>
              <a:rPr lang="en-US" dirty="0">
                <a:solidFill>
                  <a:srgbClr val="00B050"/>
                </a:solidFill>
              </a:rPr>
              <a:t>site.by</a:t>
            </a:r>
            <a:endParaRPr lang="ru-RU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/folder/</a:t>
            </a:r>
            <a:r>
              <a:rPr lang="en-US" dirty="0" err="1" smtClean="0">
                <a:solidFill>
                  <a:srgbClr val="0070C0"/>
                </a:solidFill>
              </a:rPr>
              <a:t>file.jsp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rgbClr val="FFC000"/>
                </a:solidFill>
              </a:rPr>
              <a:t>передаваемые переменные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?</a:t>
            </a:r>
            <a:r>
              <a:rPr lang="en-US" dirty="0" err="1">
                <a:solidFill>
                  <a:srgbClr val="FFC000"/>
                </a:solidFill>
              </a:rPr>
              <a:t>var</a:t>
            </a:r>
            <a:r>
              <a:rPr lang="en-US" dirty="0">
                <a:solidFill>
                  <a:srgbClr val="FFC000"/>
                </a:solidFill>
              </a:rPr>
              <a:t>=</a:t>
            </a:r>
            <a:r>
              <a:rPr lang="en-US" dirty="0" err="1">
                <a:solidFill>
                  <a:srgbClr val="FFC000"/>
                </a:solidFill>
              </a:rPr>
              <a:t>val&amp;set</a:t>
            </a:r>
            <a:r>
              <a:rPr lang="en-US" dirty="0">
                <a:solidFill>
                  <a:srgbClr val="FFC000"/>
                </a:solidFill>
              </a:rPr>
              <a:t>=one</a:t>
            </a:r>
            <a:endParaRPr lang="ru-RU" dirty="0" smtClean="0">
              <a:solidFill>
                <a:srgbClr val="FFC00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идентификатор объекта на странице </a:t>
            </a:r>
            <a:r>
              <a:rPr lang="en-US" dirty="0" err="1" smtClean="0">
                <a:solidFill>
                  <a:srgbClr val="0070C0"/>
                </a:solidFill>
              </a:rPr>
              <a:t>file.jsp</a:t>
            </a:r>
            <a:r>
              <a:rPr lang="ru-RU" dirty="0" smtClean="0">
                <a:solidFill>
                  <a:srgbClr val="C00000"/>
                </a:solidFill>
              </a:rPr>
              <a:t> к которому нужно перейти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#</a:t>
            </a:r>
            <a:r>
              <a:rPr lang="en-US" dirty="0">
                <a:solidFill>
                  <a:srgbClr val="C00000"/>
                </a:solidFill>
              </a:rPr>
              <a:t>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1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гиперссылок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http://site.by/foo/pages/2013/10/index.html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http://site.by/foo/pages_list.php?param=21</a:t>
            </a:r>
          </a:p>
          <a:p>
            <a:pPr marL="0" indent="0">
              <a:buNone/>
            </a:pPr>
            <a:r>
              <a:rPr lang="en-US" sz="2400" dirty="0" smtClean="0"/>
              <a:t>1-&gt;2</a:t>
            </a:r>
            <a:r>
              <a:rPr lang="en-US" sz="2400" dirty="0"/>
              <a:t>: </a:t>
            </a:r>
            <a:r>
              <a:rPr lang="en-US" sz="2400" dirty="0" smtClean="0"/>
              <a:t>../../../</a:t>
            </a:r>
            <a:r>
              <a:rPr lang="en-US" sz="2400" dirty="0" err="1" smtClean="0"/>
              <a:t>pages_list.php?param</a:t>
            </a:r>
            <a:r>
              <a:rPr lang="en-US" sz="2400" dirty="0" smtClean="0"/>
              <a:t>=21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2-&gt;1</a:t>
            </a:r>
            <a:r>
              <a:rPr lang="en-US" sz="2400" dirty="0"/>
              <a:t>: </a:t>
            </a:r>
            <a:r>
              <a:rPr lang="en-US" sz="2400" dirty="0" smtClean="0"/>
              <a:t>pages/2013/10/index.html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http://site.by/index.asp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http://site.by/admin/panel/settings.asp</a:t>
            </a:r>
          </a:p>
          <a:p>
            <a:pPr marL="0" indent="0">
              <a:buNone/>
            </a:pPr>
            <a:r>
              <a:rPr lang="en-US" sz="2400" dirty="0" smtClean="0"/>
              <a:t>1-&gt;2</a:t>
            </a:r>
            <a:r>
              <a:rPr lang="en-US" sz="2400" dirty="0"/>
              <a:t>: /admin/panel/settings.asp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2-&gt;1:  ../../index.asp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http://site.by/index.asp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</a:t>
            </a:r>
            <a:r>
              <a:rPr lang="en-US" dirty="0" smtClean="0"/>
              <a:t>://domain.com/admin/panel/settings.asp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1-&gt;2: http://</a:t>
            </a:r>
            <a:r>
              <a:rPr lang="en-US" sz="2400" dirty="0" smtClean="0"/>
              <a:t>domain.com/admin/panel/settings.asp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2-&gt;1: http</a:t>
            </a:r>
            <a:r>
              <a:rPr lang="en-US" sz="2400" dirty="0"/>
              <a:t>://site.by/index.asp</a:t>
            </a:r>
          </a:p>
        </p:txBody>
      </p:sp>
    </p:spTree>
    <p:extLst>
      <p:ext uri="{BB962C8B-B14F-4D97-AF65-F5344CB8AC3E}">
        <p14:creationId xmlns:p14="http://schemas.microsoft.com/office/powerpoint/2010/main" val="11026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Цели в ссылках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Открытие в новой вкладке браузера: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 smtClean="0"/>
              <a:t>href</a:t>
            </a:r>
            <a:r>
              <a:rPr lang="en-US" dirty="0" smtClean="0"/>
              <a:t>=“http://tut.by/file123.html”</a:t>
            </a:r>
            <a:r>
              <a:rPr lang="ru-RU" dirty="0" smtClean="0"/>
              <a:t> </a:t>
            </a:r>
            <a:r>
              <a:rPr lang="en-US" dirty="0" smtClean="0"/>
              <a:t>target=“_blank”&gt;</a:t>
            </a:r>
            <a:r>
              <a:rPr lang="ru-RU" dirty="0" smtClean="0"/>
              <a:t> </a:t>
            </a:r>
            <a:r>
              <a:rPr lang="ru-RU" u="sng" dirty="0" smtClean="0">
                <a:solidFill>
                  <a:srgbClr val="0070C0"/>
                </a:solidFill>
              </a:rPr>
              <a:t>ссылка </a:t>
            </a:r>
            <a:r>
              <a:rPr lang="en-US" dirty="0" smtClean="0"/>
              <a:t>&lt;/</a:t>
            </a:r>
            <a:r>
              <a:rPr lang="en-US" dirty="0"/>
              <a:t>a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ru-RU" dirty="0" smtClean="0"/>
              <a:t>Значение </a:t>
            </a:r>
            <a:r>
              <a:rPr lang="en-US" dirty="0" smtClean="0"/>
              <a:t>target=</a:t>
            </a:r>
            <a:r>
              <a:rPr lang="ru-RU" dirty="0" smtClean="0"/>
              <a:t> </a:t>
            </a:r>
            <a:r>
              <a:rPr lang="en-US" dirty="0" smtClean="0"/>
              <a:t>“_self” – </a:t>
            </a:r>
            <a:r>
              <a:rPr lang="ru-RU" dirty="0" smtClean="0"/>
              <a:t>по умолчанию</a:t>
            </a:r>
            <a:r>
              <a:rPr lang="en-US" dirty="0" smtClean="0"/>
              <a:t> </a:t>
            </a:r>
            <a:endParaRPr lang="en-US" dirty="0"/>
          </a:p>
          <a:p>
            <a:r>
              <a:rPr lang="ru-RU" dirty="0" smtClean="0"/>
              <a:t>Пустая ссылка:</a:t>
            </a:r>
          </a:p>
          <a:p>
            <a:pPr lvl="2"/>
            <a:r>
              <a:rPr lang="en-US" dirty="0" smtClean="0"/>
              <a:t>(</a:t>
            </a:r>
            <a:r>
              <a:rPr lang="ru-RU" dirty="0" smtClean="0"/>
              <a:t>перемотка на верх старницы)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=“#”&gt;</a:t>
            </a:r>
            <a:r>
              <a:rPr lang="ru-RU" u="sng" dirty="0" smtClean="0">
                <a:solidFill>
                  <a:srgbClr val="0070C0"/>
                </a:solidFill>
              </a:rPr>
              <a:t>ссылка </a:t>
            </a:r>
            <a:r>
              <a:rPr lang="en-US" dirty="0" smtClean="0"/>
              <a:t>&lt;/</a:t>
            </a:r>
            <a:r>
              <a:rPr lang="en-US" dirty="0"/>
              <a:t>a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ссылок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US" sz="3600" dirty="0"/>
              <a:t>&lt;a </a:t>
            </a:r>
            <a:r>
              <a:rPr lang="en-US" sz="3200" dirty="0" err="1" smtClean="0"/>
              <a:t>href</a:t>
            </a:r>
            <a:r>
              <a:rPr lang="en-US" sz="3200" dirty="0"/>
              <a:t>=“</a:t>
            </a:r>
            <a:r>
              <a:rPr lang="en-US" sz="3200" dirty="0" smtClean="0"/>
              <a:t>file123.pdf”</a:t>
            </a:r>
          </a:p>
          <a:p>
            <a:pPr marL="857250" lvl="2" indent="0">
              <a:buNone/>
            </a:pPr>
            <a:r>
              <a:rPr lang="en-US" sz="3200" dirty="0" smtClean="0"/>
              <a:t>title=“</a:t>
            </a:r>
            <a:r>
              <a:rPr lang="ru-RU" sz="3200" dirty="0" smtClean="0"/>
              <a:t>Файл размером 15 Мб</a:t>
            </a:r>
            <a:r>
              <a:rPr lang="en-US" sz="3200" dirty="0" smtClean="0"/>
              <a:t>”</a:t>
            </a:r>
            <a:r>
              <a:rPr lang="ru-RU" sz="3200" dirty="0" smtClean="0"/>
              <a:t> </a:t>
            </a:r>
            <a:r>
              <a:rPr lang="en-US" sz="3200" dirty="0" smtClean="0"/>
              <a:t>download&gt;</a:t>
            </a:r>
            <a:endParaRPr lang="ru-RU" sz="3200" dirty="0"/>
          </a:p>
          <a:p>
            <a:pPr marL="800100" lvl="2" indent="0">
              <a:buNone/>
            </a:pPr>
            <a:r>
              <a:rPr lang="ru-RU" sz="3200" u="sng" dirty="0" smtClean="0">
                <a:solidFill>
                  <a:srgbClr val="0070C0"/>
                </a:solidFill>
              </a:rPr>
              <a:t>скачать</a:t>
            </a:r>
            <a:endParaRPr lang="en-US" sz="3200" u="sng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3600" dirty="0"/>
              <a:t>&lt;/a</a:t>
            </a:r>
            <a:r>
              <a:rPr lang="en-US" sz="3600" dirty="0" smtClean="0"/>
              <a:t>&gt;</a:t>
            </a:r>
            <a:endParaRPr lang="ru-RU" sz="3600" dirty="0" smtClean="0"/>
          </a:p>
          <a:p>
            <a:pPr marL="457200" lvl="1" indent="0">
              <a:buNone/>
            </a:pPr>
            <a:r>
              <a:rPr lang="ru-RU" sz="3600" dirty="0" smtClean="0"/>
              <a:t>Корень сайта (диска):</a:t>
            </a:r>
            <a:endParaRPr lang="en-US" sz="3600" dirty="0" smtClean="0"/>
          </a:p>
          <a:p>
            <a:pPr marL="457200" lvl="1" indent="0">
              <a:buNone/>
            </a:pPr>
            <a:r>
              <a:rPr lang="en-US" sz="3600" dirty="0" smtClean="0"/>
              <a:t>&lt;a </a:t>
            </a:r>
            <a:r>
              <a:rPr lang="en-US" sz="3600" dirty="0" err="1" smtClean="0"/>
              <a:t>href</a:t>
            </a:r>
            <a:r>
              <a:rPr lang="en-US" sz="3600" dirty="0" smtClean="0"/>
              <a:t>=“/” title=“go home”&gt;</a:t>
            </a:r>
          </a:p>
          <a:p>
            <a:pPr marL="800100" lvl="2" indent="0">
              <a:buNone/>
            </a:pPr>
            <a:r>
              <a:rPr lang="en-US" sz="3200" u="sng" dirty="0">
                <a:solidFill>
                  <a:srgbClr val="0070C0"/>
                </a:solidFill>
              </a:rPr>
              <a:t>Home</a:t>
            </a:r>
          </a:p>
          <a:p>
            <a:pPr marL="457200" lvl="1" indent="0">
              <a:buNone/>
            </a:pPr>
            <a:r>
              <a:rPr lang="en-US" sz="3600" dirty="0" smtClean="0"/>
              <a:t>&lt;/a&gt;</a:t>
            </a:r>
            <a:endParaRPr lang="ru-RU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13014" r="71451" b="73973"/>
          <a:stretch/>
        </p:blipFill>
        <p:spPr bwMode="auto">
          <a:xfrm>
            <a:off x="6372200" y="2708920"/>
            <a:ext cx="2625099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1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Сошлёмся на почту!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mailto:</a:t>
            </a:r>
            <a:r>
              <a:rPr lang="en-US" dirty="0" smtClean="0"/>
              <a:t>mail@mail.com” title=“</a:t>
            </a:r>
            <a:r>
              <a:rPr lang="ru-RU" dirty="0" smtClean="0"/>
              <a:t>Создание письма с автору</a:t>
            </a:r>
            <a:r>
              <a:rPr lang="en-US" dirty="0" smtClean="0"/>
              <a:t>”&gt;</a:t>
            </a:r>
            <a:r>
              <a:rPr lang="ru-RU" u="sng" dirty="0" smtClean="0">
                <a:solidFill>
                  <a:srgbClr val="0070C0"/>
                </a:solidFill>
              </a:rPr>
              <a:t>Написать письмо автору</a:t>
            </a:r>
            <a:r>
              <a:rPr lang="en-US" dirty="0" smtClean="0"/>
              <a:t>&lt;/a&gt;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" t="22484" r="55096" b="61895"/>
          <a:stretch/>
        </p:blipFill>
        <p:spPr bwMode="auto">
          <a:xfrm>
            <a:off x="4438328" y="3251113"/>
            <a:ext cx="4005316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0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Якоря</a:t>
            </a:r>
            <a:r>
              <a:rPr lang="en-US" dirty="0" smtClean="0"/>
              <a:t>.</a:t>
            </a:r>
            <a:r>
              <a:rPr lang="ru-RU" dirty="0" smtClean="0"/>
              <a:t> Вариант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Оглавление (переход от ссылки):</a:t>
            </a:r>
          </a:p>
          <a:p>
            <a:pPr lvl="1"/>
            <a:r>
              <a:rPr lang="en-US" dirty="0" smtClean="0"/>
              <a:t>&lt;A </a:t>
            </a:r>
            <a:r>
              <a:rPr lang="en-US" dirty="0"/>
              <a:t>HREF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chapter3</a:t>
            </a:r>
            <a:r>
              <a:rPr lang="en-US" dirty="0"/>
              <a:t>"&gt;</a:t>
            </a:r>
            <a:r>
              <a:rPr lang="en-US" dirty="0" err="1" smtClean="0"/>
              <a:t>Глава</a:t>
            </a:r>
            <a:r>
              <a:rPr lang="en-US" dirty="0" smtClean="0"/>
              <a:t>  </a:t>
            </a:r>
            <a:r>
              <a:rPr lang="en-US" dirty="0"/>
              <a:t>3&lt;/A&gt; </a:t>
            </a:r>
            <a:endParaRPr lang="ru-RU" dirty="0"/>
          </a:p>
          <a:p>
            <a:r>
              <a:rPr lang="ru-RU" dirty="0" smtClean="0"/>
              <a:t>Конте</a:t>
            </a:r>
            <a:r>
              <a:rPr lang="ru-RU" dirty="0"/>
              <a:t>н</a:t>
            </a:r>
            <a:r>
              <a:rPr lang="ru-RU" dirty="0" smtClean="0"/>
              <a:t>т </a:t>
            </a:r>
            <a:r>
              <a:rPr lang="en-US" dirty="0" smtClean="0"/>
              <a:t>(</a:t>
            </a:r>
            <a:r>
              <a:rPr lang="ru-RU" dirty="0" smtClean="0"/>
              <a:t>переход к главе</a:t>
            </a:r>
            <a:r>
              <a:rPr lang="en-US" dirty="0" smtClean="0"/>
              <a:t>)</a:t>
            </a:r>
            <a:r>
              <a:rPr lang="ru-RU" dirty="0"/>
              <a:t>:</a:t>
            </a:r>
            <a:endParaRPr lang="ru-RU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P&gt;</a:t>
            </a:r>
            <a:r>
              <a:rPr lang="ru-RU" dirty="0"/>
              <a:t>Окончание второй главы...&lt;/</a:t>
            </a:r>
            <a:r>
              <a:rPr lang="en-US" dirty="0"/>
              <a:t>P&gt; </a:t>
            </a:r>
          </a:p>
          <a:p>
            <a:pPr lvl="1"/>
            <a:r>
              <a:rPr lang="en-US" dirty="0"/>
              <a:t>&lt;A </a:t>
            </a:r>
            <a:r>
              <a:rPr lang="en-US" dirty="0" smtClean="0"/>
              <a:t>name="</a:t>
            </a:r>
            <a:r>
              <a:rPr lang="en-US" dirty="0">
                <a:solidFill>
                  <a:srgbClr val="FF0000"/>
                </a:solidFill>
              </a:rPr>
              <a:t>chapter3</a:t>
            </a:r>
            <a:r>
              <a:rPr lang="en-US" dirty="0" smtClean="0"/>
              <a:t>"&gt;</a:t>
            </a:r>
            <a:r>
              <a:rPr lang="ru-RU" dirty="0" smtClean="0"/>
              <a:t>Текст якоря</a:t>
            </a:r>
            <a:r>
              <a:rPr lang="en-US" dirty="0" smtClean="0"/>
              <a:t>&lt;/</a:t>
            </a:r>
            <a:r>
              <a:rPr lang="en-US" dirty="0"/>
              <a:t>A&gt; </a:t>
            </a:r>
          </a:p>
          <a:p>
            <a:pPr lvl="1"/>
            <a:r>
              <a:rPr lang="en-US" dirty="0"/>
              <a:t>&lt;P&gt;</a:t>
            </a:r>
            <a:r>
              <a:rPr lang="ru-RU" dirty="0"/>
              <a:t>Начало третьей главы</a:t>
            </a:r>
            <a:r>
              <a:rPr lang="ru-RU" dirty="0" smtClean="0"/>
              <a:t>...&lt;</a:t>
            </a:r>
            <a:r>
              <a:rPr lang="en-US" smtClean="0"/>
              <a:t>/P</a:t>
            </a:r>
            <a:r>
              <a:rPr lang="en-US" dirty="0"/>
              <a:t>&gt;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9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 создания таблицы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Формирование таблицы:</a:t>
            </a:r>
          </a:p>
          <a:p>
            <a:pPr lvl="1"/>
            <a:r>
              <a:rPr lang="en-US" dirty="0" smtClean="0"/>
              <a:t>&lt;TABLE&gt;&lt;/TABLE&gt;</a:t>
            </a:r>
          </a:p>
          <a:p>
            <a:r>
              <a:rPr lang="ru-RU" dirty="0" smtClean="0"/>
              <a:t>Строки таблицы:</a:t>
            </a:r>
          </a:p>
          <a:p>
            <a:pPr lvl="1"/>
            <a:r>
              <a:rPr lang="en-US" dirty="0" smtClean="0"/>
              <a:t>&lt;TABLE&gt;</a:t>
            </a:r>
          </a:p>
          <a:p>
            <a:pPr lvl="2"/>
            <a:r>
              <a:rPr lang="en-US" dirty="0" smtClean="0"/>
              <a:t>&lt;TR&gt;&lt;/TR&gt;</a:t>
            </a:r>
          </a:p>
          <a:p>
            <a:pPr lvl="2"/>
            <a:r>
              <a:rPr lang="en-US" dirty="0" smtClean="0"/>
              <a:t>&lt;TR&gt;&lt;/TR&gt;</a:t>
            </a:r>
            <a:endParaRPr lang="en-US" dirty="0"/>
          </a:p>
          <a:p>
            <a:pPr lvl="1"/>
            <a:r>
              <a:rPr lang="en-US" dirty="0" smtClean="0"/>
              <a:t>&lt;/TABLE&gt;</a:t>
            </a:r>
          </a:p>
          <a:p>
            <a:r>
              <a:rPr lang="ru-RU" dirty="0" smtClean="0"/>
              <a:t>Ячейки таблицы:</a:t>
            </a:r>
          </a:p>
          <a:p>
            <a:pPr lvl="1"/>
            <a:r>
              <a:rPr lang="en-US" dirty="0"/>
              <a:t>&lt;TABLE&gt;</a:t>
            </a:r>
          </a:p>
          <a:p>
            <a:pPr lvl="2"/>
            <a:r>
              <a:rPr lang="en-US" dirty="0"/>
              <a:t>&lt;TR</a:t>
            </a:r>
            <a:r>
              <a:rPr lang="en-US" dirty="0" smtClean="0"/>
              <a:t>&gt;</a:t>
            </a:r>
            <a:endParaRPr lang="ru-RU" dirty="0" smtClean="0"/>
          </a:p>
          <a:p>
            <a:pPr lvl="3"/>
            <a:r>
              <a:rPr lang="en-US" dirty="0" smtClean="0"/>
              <a:t>&lt;TH&gt;&lt;/TH&gt;&lt;TH&gt;&lt;/TH&gt;</a:t>
            </a:r>
            <a:endParaRPr lang="ru-RU" dirty="0"/>
          </a:p>
          <a:p>
            <a:pPr lvl="2"/>
            <a:r>
              <a:rPr lang="en-US" dirty="0" smtClean="0"/>
              <a:t>&lt;/</a:t>
            </a:r>
            <a:r>
              <a:rPr lang="en-US" dirty="0"/>
              <a:t>TR&gt;</a:t>
            </a:r>
          </a:p>
          <a:p>
            <a:pPr lvl="2"/>
            <a:r>
              <a:rPr lang="en-US" dirty="0"/>
              <a:t>&lt;TR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&lt;TD&gt;&lt;/TD&gt;&lt;TD&gt;&lt;/TD&gt;</a:t>
            </a:r>
            <a:endParaRPr lang="en-US" dirty="0"/>
          </a:p>
          <a:p>
            <a:pPr lvl="2"/>
            <a:r>
              <a:rPr lang="en-US" dirty="0" smtClean="0"/>
              <a:t>&lt;/</a:t>
            </a:r>
            <a:r>
              <a:rPr lang="en-US" dirty="0"/>
              <a:t>TR&gt;</a:t>
            </a:r>
          </a:p>
          <a:p>
            <a:pPr lvl="1"/>
            <a:r>
              <a:rPr lang="en-US" dirty="0"/>
              <a:t>&lt;/TABLE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" t="12869" r="70389" b="75491"/>
          <a:stretch/>
        </p:blipFill>
        <p:spPr bwMode="auto">
          <a:xfrm>
            <a:off x="5940152" y="5085184"/>
            <a:ext cx="2482757" cy="865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5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Якоря</a:t>
            </a:r>
            <a:r>
              <a:rPr lang="en-US" dirty="0" smtClean="0"/>
              <a:t>.</a:t>
            </a:r>
            <a:r>
              <a:rPr lang="ru-RU" dirty="0" smtClean="0"/>
              <a:t> Вариант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Оглавление (переход от ссылки):</a:t>
            </a:r>
          </a:p>
          <a:p>
            <a:pPr lvl="1"/>
            <a:r>
              <a:rPr lang="en-US" dirty="0"/>
              <a:t>&lt;A HREF="</a:t>
            </a:r>
            <a:r>
              <a:rPr lang="en-US" dirty="0">
                <a:solidFill>
                  <a:srgbClr val="FF0000"/>
                </a:solidFill>
              </a:rPr>
              <a:t>#chapter3</a:t>
            </a:r>
            <a:r>
              <a:rPr lang="en-US" dirty="0"/>
              <a:t>"&gt;</a:t>
            </a:r>
            <a:r>
              <a:rPr lang="en-US" dirty="0" err="1" smtClean="0"/>
              <a:t>Глава</a:t>
            </a:r>
            <a:r>
              <a:rPr lang="en-US" dirty="0" smtClean="0"/>
              <a:t>  </a:t>
            </a:r>
            <a:r>
              <a:rPr lang="en-US" dirty="0"/>
              <a:t>3&lt;/A&gt; </a:t>
            </a:r>
            <a:endParaRPr lang="ru-RU" dirty="0"/>
          </a:p>
          <a:p>
            <a:r>
              <a:rPr lang="ru-RU" dirty="0"/>
              <a:t>Контент </a:t>
            </a:r>
            <a:r>
              <a:rPr lang="en-US" dirty="0"/>
              <a:t>(</a:t>
            </a:r>
            <a:r>
              <a:rPr lang="ru-RU" dirty="0"/>
              <a:t>переход к главе</a:t>
            </a:r>
            <a:r>
              <a:rPr lang="en-US" dirty="0"/>
              <a:t>)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&lt;P&gt;</a:t>
            </a:r>
            <a:r>
              <a:rPr lang="ru-RU" dirty="0"/>
              <a:t>Окончание второй главы...&lt;/</a:t>
            </a:r>
            <a:r>
              <a:rPr lang="en-US" dirty="0"/>
              <a:t>P&gt; </a:t>
            </a:r>
          </a:p>
          <a:p>
            <a:pPr lvl="1"/>
            <a:r>
              <a:rPr lang="en-US" dirty="0" smtClean="0"/>
              <a:t>&lt;H2 id="</a:t>
            </a:r>
            <a:r>
              <a:rPr lang="en-US" dirty="0">
                <a:solidFill>
                  <a:srgbClr val="FF0000"/>
                </a:solidFill>
              </a:rPr>
              <a:t>chapter3</a:t>
            </a:r>
            <a:r>
              <a:rPr lang="en-US" dirty="0" smtClean="0"/>
              <a:t>"&gt;</a:t>
            </a:r>
            <a:r>
              <a:rPr lang="ru-RU" dirty="0" smtClean="0"/>
              <a:t>Заголовок третьей главы</a:t>
            </a:r>
            <a:r>
              <a:rPr lang="en-US" dirty="0" smtClean="0"/>
              <a:t>&lt;/H2&gt; </a:t>
            </a:r>
            <a:endParaRPr lang="en-US" dirty="0"/>
          </a:p>
          <a:p>
            <a:pPr lvl="1"/>
            <a:r>
              <a:rPr lang="en-US" dirty="0"/>
              <a:t>&lt;P&gt;</a:t>
            </a:r>
            <a:r>
              <a:rPr lang="ru-RU" dirty="0"/>
              <a:t>Начало третьей главы</a:t>
            </a:r>
            <a:r>
              <a:rPr lang="ru-RU" dirty="0" smtClean="0"/>
              <a:t>...&lt;</a:t>
            </a:r>
            <a:r>
              <a:rPr lang="en-US" dirty="0" smtClean="0"/>
              <a:t>/P</a:t>
            </a:r>
            <a:r>
              <a:rPr lang="en-US" dirty="0"/>
              <a:t>&gt;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1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Изображения-гиперссылки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 HREF="</a:t>
            </a:r>
            <a:r>
              <a:rPr lang="en-US" dirty="0" smtClean="0"/>
              <a:t>mailto:mail@mail.com"&gt;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IMG SRC="email.gif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&lt;/</a:t>
            </a:r>
            <a:r>
              <a:rPr lang="en-US" dirty="0"/>
              <a:t>A&gt;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38931" r="69115" b="50442"/>
          <a:stretch/>
        </p:blipFill>
        <p:spPr bwMode="auto">
          <a:xfrm>
            <a:off x="5765490" y="2426925"/>
            <a:ext cx="3116130" cy="96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4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Полоса навигации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&lt;P&gt;&lt;A </a:t>
            </a:r>
            <a:r>
              <a:rPr lang="en-US" dirty="0" smtClean="0"/>
              <a:t>HREF=“page10.html”&gt;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Страница 10</a:t>
            </a:r>
            <a:r>
              <a:rPr lang="en-US" dirty="0" smtClean="0"/>
              <a:t>&lt;/</a:t>
            </a:r>
            <a:r>
              <a:rPr lang="en-US" dirty="0"/>
              <a:t>A&gt; | </a:t>
            </a:r>
            <a:endParaRPr lang="ru-RU" dirty="0" smtClean="0"/>
          </a:p>
          <a:p>
            <a:r>
              <a:rPr lang="en-US" dirty="0" smtClean="0"/>
              <a:t>&lt;</a:t>
            </a:r>
            <a:r>
              <a:rPr lang="en-US" dirty="0"/>
              <a:t>A HREF</a:t>
            </a:r>
            <a:r>
              <a:rPr lang="en-US" dirty="0" smtClean="0"/>
              <a:t>=“page11.html”&gt;</a:t>
            </a:r>
            <a:br>
              <a:rPr lang="en-US" dirty="0" smtClean="0"/>
            </a:br>
            <a:r>
              <a:rPr lang="ru-RU" dirty="0" smtClean="0"/>
              <a:t>Страница 11&lt;/</a:t>
            </a:r>
            <a:r>
              <a:rPr lang="en-US" dirty="0"/>
              <a:t>A&gt; | </a:t>
            </a:r>
          </a:p>
          <a:p>
            <a:r>
              <a:rPr lang="ru-RU" dirty="0"/>
              <a:t>&lt;A HREF</a:t>
            </a:r>
            <a:r>
              <a:rPr lang="ru-RU" dirty="0" smtClean="0"/>
              <a:t>=</a:t>
            </a:r>
            <a:r>
              <a:rPr lang="en-US" dirty="0"/>
              <a:t>“</a:t>
            </a:r>
            <a:r>
              <a:rPr lang="en-US" dirty="0" smtClean="0"/>
              <a:t>page1</a:t>
            </a:r>
            <a:r>
              <a:rPr lang="ru-RU" dirty="0" smtClean="0"/>
              <a:t>2</a:t>
            </a:r>
            <a:r>
              <a:rPr lang="en-US" dirty="0" smtClean="0"/>
              <a:t>.html</a:t>
            </a:r>
            <a:r>
              <a:rPr lang="en-US" dirty="0"/>
              <a:t>”</a:t>
            </a:r>
            <a:r>
              <a:rPr lang="ru-RU" dirty="0" smtClean="0"/>
              <a:t>&gt;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Страница 12 &lt;/</a:t>
            </a:r>
            <a:r>
              <a:rPr lang="ru-RU" dirty="0"/>
              <a:t>A&gt;&lt;/P&gt;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t="46774" r="58496" b="47407"/>
          <a:stretch/>
        </p:blipFill>
        <p:spPr bwMode="auto">
          <a:xfrm>
            <a:off x="1331640" y="5113686"/>
            <a:ext cx="4680520" cy="575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0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Меню список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&lt;ul&gt;</a:t>
            </a:r>
          </a:p>
          <a:p>
            <a:r>
              <a:rPr lang="it-IT" dirty="0"/>
              <a:t>  &lt;li&gt;&lt;a href="#"&gt;Пункт 1&lt;/a&gt;&lt;/li&gt;</a:t>
            </a:r>
          </a:p>
          <a:p>
            <a:r>
              <a:rPr lang="it-IT" dirty="0"/>
              <a:t>  &lt;li&gt;&lt;a href="#"&gt;Пункт 2&lt;/a&gt;&lt;/li&gt;</a:t>
            </a:r>
          </a:p>
          <a:p>
            <a:r>
              <a:rPr lang="it-IT" dirty="0"/>
              <a:t>  &lt;li&gt;&lt;a href="#"&gt;Пункт 3&lt;/a&gt;&lt;/li&gt;</a:t>
            </a:r>
          </a:p>
          <a:p>
            <a:r>
              <a:rPr lang="it-IT" dirty="0"/>
              <a:t>&lt;/ul&gt;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8280" r="83132" b="21093"/>
          <a:stretch/>
        </p:blipFill>
        <p:spPr bwMode="auto">
          <a:xfrm>
            <a:off x="7092280" y="4221088"/>
            <a:ext cx="1704844" cy="1136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5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Меню список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&lt;ul&gt;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rgbClr val="FF0000"/>
                </a:solidFill>
              </a:rPr>
              <a:t>&lt;li&gt;</a:t>
            </a:r>
            <a:r>
              <a:rPr lang="it-IT" dirty="0"/>
              <a:t>&lt;a href="#"&gt;Пункт 1&lt;/a&gt;</a:t>
            </a:r>
          </a:p>
          <a:p>
            <a:pPr lvl="1"/>
            <a:r>
              <a:rPr lang="it-IT" dirty="0"/>
              <a:t>  </a:t>
            </a:r>
            <a:r>
              <a:rPr lang="it-IT" dirty="0" smtClean="0"/>
              <a:t>   </a:t>
            </a:r>
            <a:r>
              <a:rPr lang="it-IT" dirty="0"/>
              <a:t>&lt;ul&gt;</a:t>
            </a:r>
          </a:p>
          <a:p>
            <a:pPr lvl="1"/>
            <a:r>
              <a:rPr lang="it-IT" dirty="0"/>
              <a:t>        </a:t>
            </a:r>
            <a:r>
              <a:rPr lang="it-IT" dirty="0" smtClean="0"/>
              <a:t> </a:t>
            </a:r>
            <a:r>
              <a:rPr lang="it-IT" dirty="0"/>
              <a:t>&lt;li&gt;&lt;a href="#"&gt;Пункт 1&lt;/a&gt;&lt;/li&gt;</a:t>
            </a:r>
          </a:p>
          <a:p>
            <a:pPr lvl="1"/>
            <a:r>
              <a:rPr lang="it-IT" dirty="0"/>
              <a:t>         </a:t>
            </a:r>
            <a:r>
              <a:rPr lang="it-IT" dirty="0" smtClean="0"/>
              <a:t>&lt;</a:t>
            </a:r>
            <a:r>
              <a:rPr lang="it-IT" dirty="0"/>
              <a:t>li&gt;&lt;a href="#"&gt;Пункт 2&lt;/a&gt;&lt;/li&gt;</a:t>
            </a:r>
          </a:p>
          <a:p>
            <a:pPr lvl="1"/>
            <a:r>
              <a:rPr lang="it-IT" dirty="0"/>
              <a:t>     </a:t>
            </a:r>
            <a:r>
              <a:rPr lang="it-IT" dirty="0" smtClean="0"/>
              <a:t>&lt;/</a:t>
            </a:r>
            <a:r>
              <a:rPr lang="it-IT" dirty="0"/>
              <a:t>ul&gt;</a:t>
            </a:r>
          </a:p>
          <a:p>
            <a:r>
              <a:rPr lang="it-IT" dirty="0">
                <a:solidFill>
                  <a:srgbClr val="FF0000"/>
                </a:solidFill>
              </a:rPr>
              <a:t>  &lt;/li&gt;</a:t>
            </a:r>
          </a:p>
          <a:p>
            <a:r>
              <a:rPr lang="it-IT" dirty="0"/>
              <a:t>  &lt;li&gt;&lt;a href="#"&gt;Пункт 2&lt;/a&gt;&lt;/li&gt;</a:t>
            </a:r>
          </a:p>
          <a:p>
            <a:r>
              <a:rPr lang="it-IT" dirty="0"/>
              <a:t>  &lt;li&gt;&lt;a href="#"&gt;Пункт 3&lt;/a&gt;&lt;/li&gt;</a:t>
            </a:r>
          </a:p>
          <a:p>
            <a:r>
              <a:rPr lang="it-IT" dirty="0"/>
              <a:t>&lt;/ul&gt;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2" t="67774" r="79212" b="13502"/>
          <a:stretch/>
        </p:blipFill>
        <p:spPr bwMode="auto">
          <a:xfrm>
            <a:off x="7060366" y="3082459"/>
            <a:ext cx="1976130" cy="1930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0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Д/з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Продолжить оформление разделов</a:t>
            </a:r>
          </a:p>
          <a:p>
            <a:pPr lvl="1"/>
            <a:r>
              <a:rPr lang="ru-RU" dirty="0"/>
              <a:t>Программа на </a:t>
            </a:r>
            <a:r>
              <a:rPr lang="en-US" dirty="0"/>
              <a:t>Python — </a:t>
            </a:r>
            <a:r>
              <a:rPr lang="ru-RU" dirty="0"/>
              <a:t>часть 1</a:t>
            </a:r>
          </a:p>
          <a:p>
            <a:pPr lvl="1"/>
            <a:r>
              <a:rPr lang="ru-RU" dirty="0" smtClean="0"/>
              <a:t>Программа </a:t>
            </a:r>
            <a:r>
              <a:rPr lang="ru-RU" dirty="0"/>
              <a:t>на </a:t>
            </a:r>
            <a:r>
              <a:rPr lang="en-US" dirty="0"/>
              <a:t>Python — </a:t>
            </a:r>
            <a:r>
              <a:rPr lang="ru-RU" dirty="0"/>
              <a:t>часть 2</a:t>
            </a:r>
          </a:p>
          <a:p>
            <a:pPr lvl="1"/>
            <a:r>
              <a:rPr lang="ru-RU" dirty="0"/>
              <a:t>Программа на </a:t>
            </a:r>
            <a:r>
              <a:rPr lang="en-US" dirty="0"/>
              <a:t>Python — </a:t>
            </a:r>
            <a:r>
              <a:rPr lang="ru-RU" dirty="0"/>
              <a:t>часть 3</a:t>
            </a:r>
          </a:p>
          <a:p>
            <a:r>
              <a:rPr lang="ru-RU" dirty="0" smtClean="0"/>
              <a:t>Сделать</a:t>
            </a:r>
          </a:p>
          <a:p>
            <a:pPr lvl="1"/>
            <a:r>
              <a:rPr lang="ru-RU" dirty="0" smtClean="0"/>
              <a:t>Убрать избыточное форматирование (подчёркивание в будущих ссылках)</a:t>
            </a:r>
          </a:p>
          <a:p>
            <a:pPr lvl="1"/>
            <a:r>
              <a:rPr lang="ru-RU" dirty="0" smtClean="0"/>
              <a:t>Добавить ссылки на страницы</a:t>
            </a:r>
          </a:p>
          <a:p>
            <a:pPr lvl="1"/>
            <a:r>
              <a:rPr lang="ru-RU" dirty="0" smtClean="0"/>
              <a:t>Добавить ссылки на разделы страниц</a:t>
            </a:r>
            <a:endParaRPr lang="en-US" dirty="0" smtClean="0"/>
          </a:p>
          <a:p>
            <a:pPr lvl="1"/>
            <a:r>
              <a:rPr lang="ru-RU" dirty="0" smtClean="0"/>
              <a:t>Добавить ссылки на оглавление</a:t>
            </a:r>
            <a:endParaRPr lang="en-US" dirty="0" smtClean="0"/>
          </a:p>
          <a:p>
            <a:pPr lvl="1"/>
            <a:r>
              <a:rPr lang="ru-RU" dirty="0" smtClean="0"/>
              <a:t>В части 3 ссылки на соответствующие статьи в вики на тексте </a:t>
            </a:r>
            <a:r>
              <a:rPr lang="pl-PL" dirty="0" smtClean="0"/>
              <a:t>Linux, Mac </a:t>
            </a:r>
            <a:r>
              <a:rPr lang="pl-PL" dirty="0"/>
              <a:t>и </a:t>
            </a:r>
            <a:r>
              <a:rPr lang="pl-PL" dirty="0" smtClean="0"/>
              <a:t>Microsoft Windows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6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Мультимедиа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r>
              <a:rPr lang="ru-RU" dirty="0" smtClean="0"/>
              <a:t>Графика</a:t>
            </a:r>
          </a:p>
        </p:txBody>
      </p:sp>
    </p:spTree>
    <p:extLst>
      <p:ext uri="{BB962C8B-B14F-4D97-AF65-F5344CB8AC3E}">
        <p14:creationId xmlns:p14="http://schemas.microsoft.com/office/powerpoint/2010/main" val="3457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Форматы интернет графики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Формат </a:t>
            </a:r>
            <a:r>
              <a:rPr lang="en-US" i="1" dirty="0"/>
              <a:t>GIF </a:t>
            </a:r>
            <a:r>
              <a:rPr lang="en-US" dirty="0" smtClean="0"/>
              <a:t>(Graphics Interchange Format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+: анимация, прозрачность;</a:t>
            </a:r>
          </a:p>
          <a:p>
            <a:pPr lvl="1"/>
            <a:r>
              <a:rPr lang="ru-RU" dirty="0" smtClean="0"/>
              <a:t>-: «256».</a:t>
            </a:r>
          </a:p>
          <a:p>
            <a:r>
              <a:rPr lang="ru-RU" dirty="0"/>
              <a:t>Формат </a:t>
            </a:r>
            <a:r>
              <a:rPr lang="ru-RU" i="1" dirty="0"/>
              <a:t>JPEG </a:t>
            </a:r>
            <a:r>
              <a:rPr lang="ru-RU" dirty="0"/>
              <a:t>(</a:t>
            </a:r>
            <a:r>
              <a:rPr lang="ru-RU" dirty="0" err="1"/>
              <a:t>Joint</a:t>
            </a:r>
            <a:r>
              <a:rPr lang="ru-RU" dirty="0"/>
              <a:t> </a:t>
            </a:r>
            <a:r>
              <a:rPr lang="ru-RU" dirty="0" err="1"/>
              <a:t>Photographic</a:t>
            </a:r>
            <a:r>
              <a:rPr lang="ru-RU" dirty="0"/>
              <a:t> </a:t>
            </a:r>
            <a:r>
              <a:rPr lang="ru-RU" dirty="0" err="1"/>
              <a:t>Experts</a:t>
            </a:r>
            <a:r>
              <a:rPr lang="ru-RU" dirty="0"/>
              <a:t> </a:t>
            </a:r>
            <a:r>
              <a:rPr lang="ru-RU" dirty="0" err="1" smtClean="0"/>
              <a:t>Group</a:t>
            </a:r>
            <a:r>
              <a:rPr lang="ru-RU" dirty="0" smtClean="0"/>
              <a:t>) </a:t>
            </a:r>
          </a:p>
          <a:p>
            <a:pPr lvl="1"/>
            <a:r>
              <a:rPr lang="ru-RU" dirty="0" smtClean="0"/>
              <a:t>+: полутоновые изображения</a:t>
            </a:r>
          </a:p>
          <a:p>
            <a:pPr lvl="1"/>
            <a:r>
              <a:rPr lang="ru-RU" dirty="0" smtClean="0"/>
              <a:t>-: нет прозрачности и анимации</a:t>
            </a:r>
          </a:p>
          <a:p>
            <a:r>
              <a:rPr lang="ru-RU" dirty="0"/>
              <a:t>Формат </a:t>
            </a:r>
            <a:r>
              <a:rPr lang="ru-RU" i="1" dirty="0"/>
              <a:t>PNG </a:t>
            </a:r>
            <a:r>
              <a:rPr lang="ru-RU" dirty="0"/>
              <a:t>(</a:t>
            </a:r>
            <a:r>
              <a:rPr lang="ru-RU" dirty="0" err="1"/>
              <a:t>Portable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 smtClean="0"/>
              <a:t>Graphics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+: штриховые или полутоновые изображения, полупрозрачность</a:t>
            </a:r>
          </a:p>
          <a:p>
            <a:pPr lvl="1"/>
            <a:r>
              <a:rPr lang="ru-RU" dirty="0" smtClean="0"/>
              <a:t>-: нет анимации (кроме </a:t>
            </a:r>
            <a:r>
              <a:rPr lang="en-US" dirty="0" smtClean="0"/>
              <a:t>APNG</a:t>
            </a:r>
            <a:r>
              <a:rPr lang="ru-RU" dirty="0" smtClean="0"/>
              <a:t>)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118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Изображения. Тэг 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&lt;P&gt;</a:t>
            </a:r>
            <a:r>
              <a:rPr lang="ru-RU" dirty="0" smtClean="0"/>
              <a:t>Это изображение – </a:t>
            </a:r>
            <a:endParaRPr lang="en-US" dirty="0" smtClean="0"/>
          </a:p>
          <a:p>
            <a:r>
              <a:rPr lang="en-US" dirty="0" smtClean="0"/>
              <a:t>&lt;IMG</a:t>
            </a:r>
            <a:r>
              <a:rPr lang="ru-RU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=“../image.png” &gt;&lt;/P&gt;</a:t>
            </a:r>
            <a:endParaRPr lang="ru-RU" dirty="0" smtClean="0"/>
          </a:p>
          <a:p>
            <a:pPr lvl="1"/>
            <a:r>
              <a:rPr lang="ru-RU" dirty="0" smtClean="0"/>
              <a:t>Относительное расположение:</a:t>
            </a:r>
          </a:p>
          <a:p>
            <a:pPr lvl="2"/>
            <a:r>
              <a:rPr lang="en-US" dirty="0" smtClean="0"/>
              <a:t>../../image.jpg;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img</a:t>
            </a:r>
            <a:r>
              <a:rPr lang="en-US" dirty="0" smtClean="0"/>
              <a:t>/animation.gif</a:t>
            </a:r>
          </a:p>
          <a:p>
            <a:pPr lvl="1"/>
            <a:r>
              <a:rPr lang="ru-RU" dirty="0" smtClean="0"/>
              <a:t>Абсолютное расположение:</a:t>
            </a:r>
          </a:p>
          <a:p>
            <a:pPr lvl="2"/>
            <a:r>
              <a:rPr lang="en-US" dirty="0" smtClean="0"/>
              <a:t>D:\Sites\My_site\bg.jpg</a:t>
            </a:r>
          </a:p>
          <a:p>
            <a:pPr lvl="2"/>
            <a:r>
              <a:rPr lang="en-US" dirty="0" smtClean="0"/>
              <a:t>http://my_site.by/bg.jpg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6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Изображения. Тэг </a:t>
            </a:r>
            <a:r>
              <a:rPr lang="en-US" sz="3200" dirty="0" smtClean="0"/>
              <a:t>&lt;</a:t>
            </a:r>
            <a:r>
              <a:rPr lang="en-US" sz="3200" dirty="0" err="1" smtClean="0"/>
              <a:t>img</a:t>
            </a:r>
            <a:r>
              <a:rPr lang="en-US" sz="3200" dirty="0" smtClean="0"/>
              <a:t>&gt;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Атрибуты </a:t>
            </a:r>
            <a:r>
              <a:rPr lang="en-US" sz="3200" dirty="0" smtClean="0"/>
              <a:t>title </a:t>
            </a:r>
            <a:r>
              <a:rPr lang="ru-RU" sz="3200" dirty="0" smtClean="0"/>
              <a:t>и </a:t>
            </a:r>
            <a:r>
              <a:rPr lang="en-US" sz="3200" dirty="0" smtClean="0"/>
              <a:t>alt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="balconyview.jpg" alt="</a:t>
            </a:r>
            <a:r>
              <a:rPr lang="ru-RU" dirty="0"/>
              <a:t>Южный парк</a:t>
            </a:r>
            <a:r>
              <a:rPr lang="ru-RU" dirty="0" smtClean="0"/>
              <a:t>"&gt;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="balconyview.jpg" alt="</a:t>
            </a:r>
            <a:r>
              <a:rPr lang="ru-RU" dirty="0"/>
              <a:t>Южный парк" </a:t>
            </a:r>
            <a:r>
              <a:rPr lang="en-US" dirty="0"/>
              <a:t>title="</a:t>
            </a:r>
            <a:r>
              <a:rPr lang="ru-RU" dirty="0"/>
              <a:t>Фото из серии 13 9-го сезона"&gt;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3" r="60302" b="66168"/>
          <a:stretch/>
        </p:blipFill>
        <p:spPr bwMode="auto">
          <a:xfrm>
            <a:off x="6074145" y="2961215"/>
            <a:ext cx="2242271" cy="1512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2" t="12419" r="51091" b="53545"/>
          <a:stretch/>
        </p:blipFill>
        <p:spPr bwMode="auto">
          <a:xfrm>
            <a:off x="531587" y="2492896"/>
            <a:ext cx="4904509" cy="2593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2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 создания таблицы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4" y="16288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Добавление текста:</a:t>
            </a:r>
          </a:p>
          <a:p>
            <a:pPr lvl="1"/>
            <a:r>
              <a:rPr lang="en-US" dirty="0"/>
              <a:t>&lt;TABLE&gt;</a:t>
            </a:r>
          </a:p>
          <a:p>
            <a:pPr lvl="2"/>
            <a:r>
              <a:rPr lang="en-US" dirty="0"/>
              <a:t>&lt;TR</a:t>
            </a:r>
            <a:r>
              <a:rPr lang="en-US" dirty="0" smtClean="0"/>
              <a:t>&gt;</a:t>
            </a:r>
            <a:endParaRPr lang="ru-RU" dirty="0" smtClean="0"/>
          </a:p>
          <a:p>
            <a:pPr lvl="3"/>
            <a:r>
              <a:rPr lang="en-US" dirty="0" smtClean="0"/>
              <a:t>&lt;TH&gt;</a:t>
            </a:r>
            <a:r>
              <a:rPr lang="ru-RU" dirty="0" smtClean="0"/>
              <a:t>Заголовок столбца №1</a:t>
            </a:r>
            <a:r>
              <a:rPr lang="en-US" dirty="0" smtClean="0"/>
              <a:t>&lt;/TH&gt;</a:t>
            </a:r>
            <a:endParaRPr lang="ru-RU" dirty="0" smtClean="0"/>
          </a:p>
          <a:p>
            <a:pPr lvl="3"/>
            <a:r>
              <a:rPr lang="en-US" dirty="0" smtClean="0"/>
              <a:t>&lt;TH&gt;</a:t>
            </a:r>
            <a:r>
              <a:rPr lang="ru-RU" dirty="0" smtClean="0"/>
              <a:t>Заголовок столбца №2</a:t>
            </a:r>
            <a:r>
              <a:rPr lang="en-US" dirty="0" smtClean="0"/>
              <a:t>&lt;/TH&gt;</a:t>
            </a:r>
            <a:endParaRPr lang="ru-RU" dirty="0"/>
          </a:p>
          <a:p>
            <a:pPr lvl="2"/>
            <a:r>
              <a:rPr lang="en-US" dirty="0" smtClean="0"/>
              <a:t>&lt;/</a:t>
            </a:r>
            <a:r>
              <a:rPr lang="en-US" dirty="0"/>
              <a:t>TR&gt;</a:t>
            </a:r>
          </a:p>
          <a:p>
            <a:pPr lvl="2"/>
            <a:r>
              <a:rPr lang="en-US" dirty="0"/>
              <a:t>&lt;TR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&lt;TD&gt;</a:t>
            </a:r>
            <a:r>
              <a:rPr lang="ru-RU" smtClean="0"/>
              <a:t>Данные во </a:t>
            </a:r>
            <a:r>
              <a:rPr lang="ru-RU" dirty="0" smtClean="0"/>
              <a:t>второй строке, в первой ячейке</a:t>
            </a:r>
            <a:r>
              <a:rPr lang="en-US" dirty="0" smtClean="0"/>
              <a:t>&lt;/TD&gt;</a:t>
            </a:r>
            <a:endParaRPr lang="ru-RU" dirty="0" smtClean="0"/>
          </a:p>
          <a:p>
            <a:pPr lvl="3"/>
            <a:r>
              <a:rPr lang="en-US" dirty="0" smtClean="0"/>
              <a:t>&lt;TD&gt;</a:t>
            </a:r>
            <a:r>
              <a:rPr lang="ru-RU" dirty="0" smtClean="0"/>
              <a:t>Данные </a:t>
            </a:r>
            <a:r>
              <a:rPr lang="ru-RU" dirty="0"/>
              <a:t>во второй строке, </a:t>
            </a:r>
            <a:r>
              <a:rPr lang="ru-RU" dirty="0" smtClean="0"/>
              <a:t>во второй </a:t>
            </a:r>
            <a:r>
              <a:rPr lang="ru-RU" dirty="0"/>
              <a:t>ячейке </a:t>
            </a:r>
            <a:r>
              <a:rPr lang="en-US" dirty="0" smtClean="0"/>
              <a:t>&lt;/TD&gt;</a:t>
            </a:r>
            <a:endParaRPr lang="en-US" dirty="0"/>
          </a:p>
          <a:p>
            <a:pPr lvl="2"/>
            <a:r>
              <a:rPr lang="en-US" dirty="0" smtClean="0"/>
              <a:t>&lt;/</a:t>
            </a:r>
            <a:r>
              <a:rPr lang="en-US" dirty="0"/>
              <a:t>TR&gt;</a:t>
            </a:r>
          </a:p>
          <a:p>
            <a:pPr lvl="1"/>
            <a:r>
              <a:rPr lang="en-US" dirty="0"/>
              <a:t>&lt;/TABLE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" t="44750" r="69701" b="28891"/>
          <a:stretch/>
        </p:blipFill>
        <p:spPr bwMode="auto">
          <a:xfrm>
            <a:off x="6876256" y="1196752"/>
            <a:ext cx="2268754" cy="1763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9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Изображения. Тэг </a:t>
            </a:r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&gt;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Модифицирующие</a:t>
            </a:r>
            <a:r>
              <a:rPr lang="en-US" sz="2800" dirty="0" smtClean="0"/>
              <a:t> </a:t>
            </a:r>
            <a:r>
              <a:rPr lang="ru-RU" sz="2800" dirty="0" smtClean="0"/>
              <a:t>геометрию атрибуты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Определяет ширину и высоту </a:t>
            </a:r>
            <a:r>
              <a:rPr lang="ru-RU" dirty="0" smtClean="0"/>
              <a:t>соответственно</a:t>
            </a:r>
            <a:r>
              <a:rPr lang="en-US" dirty="0" smtClean="0"/>
              <a:t> </a:t>
            </a:r>
            <a:endParaRPr lang="ru-RU" dirty="0" smtClean="0"/>
          </a:p>
          <a:p>
            <a:pPr lvl="2"/>
            <a:r>
              <a:rPr lang="en-US" dirty="0" smtClean="0"/>
              <a:t>(</a:t>
            </a:r>
            <a:r>
              <a:rPr lang="ru-RU" dirty="0" smtClean="0"/>
              <a:t>может происходить нару</a:t>
            </a:r>
            <a:r>
              <a:rPr lang="ru-RU" dirty="0"/>
              <a:t>ш</a:t>
            </a:r>
            <a:r>
              <a:rPr lang="ru-RU" dirty="0" smtClean="0"/>
              <a:t>ение пропроций)</a:t>
            </a:r>
            <a:endParaRPr lang="en-US" dirty="0"/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="balconyview.jpg</a:t>
            </a:r>
            <a:r>
              <a:rPr lang="en-US" dirty="0" smtClean="0"/>
              <a:t>" width</a:t>
            </a:r>
            <a:r>
              <a:rPr lang="en-US" dirty="0"/>
              <a:t>="482" height="220</a:t>
            </a:r>
            <a:r>
              <a:rPr lang="en-US" dirty="0" smtClean="0"/>
              <a:t>"&gt;</a:t>
            </a:r>
            <a:endParaRPr lang="ru-RU" dirty="0" smtClean="0"/>
          </a:p>
          <a:p>
            <a:r>
              <a:rPr lang="ru-RU" dirty="0" smtClean="0"/>
              <a:t>Подбирается автоматически из размера изображения</a:t>
            </a:r>
          </a:p>
          <a:p>
            <a:pPr lvl="2"/>
            <a:r>
              <a:rPr lang="ru-RU" dirty="0" smtClean="0"/>
              <a:t>(пропорции всегда сохраняются)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="balconyview.jpg" 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Второй габарит подирается автоматически согластно пропорциям </a:t>
            </a:r>
          </a:p>
          <a:p>
            <a:pPr lvl="2"/>
            <a:r>
              <a:rPr lang="ru-RU" dirty="0" smtClean="0"/>
              <a:t>(пропрции всегда сохраняются)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="balconyview.jpg" width="482</a:t>
            </a:r>
            <a:r>
              <a:rPr lang="en-US" dirty="0" smtClean="0"/>
              <a:t>"&gt;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3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Изображения. </a:t>
            </a:r>
            <a:r>
              <a:rPr lang="en-US" dirty="0" err="1"/>
              <a:t>d</a:t>
            </a:r>
            <a:r>
              <a:rPr lang="en-US" dirty="0" err="1" smtClean="0"/>
              <a:t>ata:url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r>
              <a:rPr lang="en-US" sz="5100" dirty="0" smtClean="0"/>
              <a:t>&lt;</a:t>
            </a:r>
            <a:r>
              <a:rPr lang="en-US" sz="5100" dirty="0" err="1" smtClean="0"/>
              <a:t>img</a:t>
            </a:r>
            <a:r>
              <a:rPr lang="en-US" sz="5100" dirty="0" smtClean="0"/>
              <a:t> </a:t>
            </a:r>
            <a:r>
              <a:rPr lang="en-US" sz="5100" dirty="0" err="1" smtClean="0"/>
              <a:t>src</a:t>
            </a:r>
            <a:r>
              <a:rPr lang="en-US" sz="5100" dirty="0" smtClean="0"/>
              <a:t>=“image.gif”&gt;</a:t>
            </a:r>
          </a:p>
          <a:p>
            <a:r>
              <a:rPr lang="ru-RU" sz="5100" dirty="0" smtClean="0"/>
              <a:t>Минусы: </a:t>
            </a:r>
          </a:p>
          <a:p>
            <a:pPr lvl="1"/>
            <a:r>
              <a:rPr lang="ru-RU" sz="4200" dirty="0" smtClean="0"/>
              <a:t>ещё один запрос на сервер</a:t>
            </a:r>
          </a:p>
          <a:p>
            <a:pPr lvl="1"/>
            <a:r>
              <a:rPr lang="ru-RU" sz="4200" dirty="0" smtClean="0"/>
              <a:t>неизвестен размер и пропорции</a:t>
            </a:r>
          </a:p>
          <a:p>
            <a:r>
              <a:rPr lang="ru-RU" sz="5100" dirty="0" smtClean="0"/>
              <a:t>Плюсы: </a:t>
            </a:r>
          </a:p>
          <a:p>
            <a:pPr lvl="1"/>
            <a:r>
              <a:rPr lang="ru-RU" sz="4200" dirty="0" smtClean="0"/>
              <a:t>меньший размер</a:t>
            </a:r>
          </a:p>
          <a:p>
            <a:pPr lvl="1"/>
            <a:r>
              <a:rPr lang="ru-RU" sz="4200" dirty="0" smtClean="0"/>
              <a:t>кэшироване</a:t>
            </a:r>
            <a:endParaRPr lang="en-US" sz="4200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sz="4500" dirty="0" smtClean="0"/>
              <a:t>&lt;</a:t>
            </a:r>
            <a:r>
              <a:rPr lang="en-US" sz="4500" dirty="0" err="1" smtClean="0"/>
              <a:t>img</a:t>
            </a:r>
            <a:r>
              <a:rPr lang="en-US" sz="4500" dirty="0" smtClean="0"/>
              <a:t> </a:t>
            </a:r>
            <a:r>
              <a:rPr lang="en-US" sz="4500" dirty="0" err="1" smtClean="0"/>
              <a:t>src</a:t>
            </a:r>
            <a:r>
              <a:rPr lang="en-US" sz="4500" dirty="0"/>
              <a:t>=“</a:t>
            </a:r>
            <a:r>
              <a:rPr lang="en-US" sz="4500" dirty="0" err="1"/>
              <a:t>data:image</a:t>
            </a:r>
            <a:r>
              <a:rPr lang="en-US" sz="4500" dirty="0"/>
              <a:t>/gif;base64,R0lGODlhEgASAIABAAAAAP///yH5BAEAAAEALAAAAAASABIAAAIujI+JwO0PTFR0TpqsYlvue2hY5i0cGYCSmpZm12as+KLz7IZ4PIZ5b4EITz1KAQA7</a:t>
            </a:r>
            <a:r>
              <a:rPr lang="en-US" sz="4500" dirty="0" smtClean="0"/>
              <a:t>”&gt;</a:t>
            </a:r>
            <a:endParaRPr lang="ru-RU" sz="4500" dirty="0" smtClean="0"/>
          </a:p>
          <a:p>
            <a:r>
              <a:rPr lang="ru-RU" sz="4500" dirty="0"/>
              <a:t>Минусы: </a:t>
            </a:r>
          </a:p>
          <a:p>
            <a:pPr lvl="1"/>
            <a:r>
              <a:rPr lang="ru-RU" sz="4000" dirty="0" smtClean="0"/>
              <a:t>увеличение размера на 20%-30%</a:t>
            </a:r>
          </a:p>
          <a:p>
            <a:pPr lvl="1"/>
            <a:r>
              <a:rPr lang="ru-RU" sz="4000" dirty="0" smtClean="0"/>
              <a:t>большие картинки тяжело использовать</a:t>
            </a:r>
            <a:endParaRPr lang="ru-RU" sz="4000" dirty="0"/>
          </a:p>
          <a:p>
            <a:r>
              <a:rPr lang="ru-RU" sz="4500" dirty="0"/>
              <a:t>Плюсы: </a:t>
            </a:r>
          </a:p>
          <a:p>
            <a:pPr lvl="1"/>
            <a:r>
              <a:rPr lang="ru-RU" sz="4000" dirty="0" smtClean="0"/>
              <a:t>минус один запрос на сервер</a:t>
            </a:r>
            <a:endParaRPr lang="ru-RU" sz="4000" dirty="0"/>
          </a:p>
          <a:p>
            <a:pPr lvl="1"/>
            <a:r>
              <a:rPr lang="ru-RU" sz="4000" dirty="0" smtClean="0"/>
              <a:t>браузер сразу знает о размере и пропорциях</a:t>
            </a:r>
            <a:endParaRPr lang="en-US" sz="4000" dirty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 создания таблицы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4" y="16288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Добавление заголовка:</a:t>
            </a:r>
          </a:p>
          <a:p>
            <a:pPr lvl="1"/>
            <a:r>
              <a:rPr lang="en-US" dirty="0"/>
              <a:t>&lt;TABLE</a:t>
            </a:r>
            <a:r>
              <a:rPr lang="en-US" dirty="0" smtClean="0"/>
              <a:t>&gt;</a:t>
            </a:r>
            <a:endParaRPr lang="ru-RU" dirty="0" smtClean="0"/>
          </a:p>
          <a:p>
            <a:pPr lvl="2"/>
            <a:r>
              <a:rPr lang="en-US" dirty="0" smtClean="0"/>
              <a:t>&lt;CAPTION&gt;</a:t>
            </a:r>
            <a:r>
              <a:rPr lang="ru-RU" dirty="0" smtClean="0"/>
              <a:t>Заголовок </a:t>
            </a:r>
            <a:r>
              <a:rPr lang="ru-RU" dirty="0"/>
              <a:t>таблицы</a:t>
            </a:r>
            <a:r>
              <a:rPr lang="ru-RU" dirty="0" smtClean="0"/>
              <a:t>&lt;/</a:t>
            </a:r>
            <a:r>
              <a:rPr lang="en-US" dirty="0" smtClean="0"/>
              <a:t>CAPTION&gt;</a:t>
            </a:r>
            <a:endParaRPr lang="en-US" dirty="0"/>
          </a:p>
          <a:p>
            <a:pPr lvl="2"/>
            <a:r>
              <a:rPr lang="en-US" dirty="0"/>
              <a:t>&lt;TR</a:t>
            </a:r>
            <a:r>
              <a:rPr lang="en-US" dirty="0" smtClean="0"/>
              <a:t>&gt;</a:t>
            </a:r>
            <a:endParaRPr lang="ru-RU" dirty="0" smtClean="0"/>
          </a:p>
          <a:p>
            <a:pPr lvl="3"/>
            <a:r>
              <a:rPr lang="en-US" dirty="0" smtClean="0"/>
              <a:t>&lt;TH&gt;</a:t>
            </a:r>
            <a:r>
              <a:rPr lang="ru-RU" dirty="0" smtClean="0"/>
              <a:t>Заголовок столбца №1</a:t>
            </a:r>
            <a:r>
              <a:rPr lang="en-US" dirty="0" smtClean="0"/>
              <a:t>&lt;/TH&gt;</a:t>
            </a:r>
            <a:endParaRPr lang="ru-RU" dirty="0" smtClean="0"/>
          </a:p>
          <a:p>
            <a:pPr lvl="3"/>
            <a:r>
              <a:rPr lang="en-US" dirty="0" smtClean="0"/>
              <a:t>&lt;TH&gt;</a:t>
            </a:r>
            <a:r>
              <a:rPr lang="ru-RU" dirty="0" smtClean="0"/>
              <a:t>Заголовок столбца №2</a:t>
            </a:r>
            <a:r>
              <a:rPr lang="en-US" dirty="0" smtClean="0"/>
              <a:t>&lt;/TH&gt;</a:t>
            </a:r>
            <a:endParaRPr lang="ru-RU" dirty="0"/>
          </a:p>
          <a:p>
            <a:pPr lvl="2"/>
            <a:r>
              <a:rPr lang="en-US" dirty="0" smtClean="0"/>
              <a:t>&lt;/</a:t>
            </a:r>
            <a:r>
              <a:rPr lang="en-US" dirty="0"/>
              <a:t>TR&gt;</a:t>
            </a:r>
          </a:p>
          <a:p>
            <a:pPr lvl="2"/>
            <a:r>
              <a:rPr lang="en-US" dirty="0"/>
              <a:t>&lt;TR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&lt;TD&gt;</a:t>
            </a:r>
            <a:r>
              <a:rPr lang="ru-RU" dirty="0" smtClean="0"/>
              <a:t>Данные во второй строке, в первой ячейке</a:t>
            </a:r>
            <a:r>
              <a:rPr lang="en-US" dirty="0" smtClean="0"/>
              <a:t>&lt;/TD&gt;</a:t>
            </a:r>
            <a:endParaRPr lang="ru-RU" dirty="0" smtClean="0"/>
          </a:p>
          <a:p>
            <a:pPr lvl="3"/>
            <a:r>
              <a:rPr lang="en-US" dirty="0" smtClean="0"/>
              <a:t>&lt;TD&gt;</a:t>
            </a:r>
            <a:r>
              <a:rPr lang="ru-RU" dirty="0" smtClean="0"/>
              <a:t>Данные </a:t>
            </a:r>
            <a:r>
              <a:rPr lang="ru-RU" dirty="0"/>
              <a:t>во второй строке, </a:t>
            </a:r>
            <a:r>
              <a:rPr lang="ru-RU" dirty="0" smtClean="0"/>
              <a:t>во второй </a:t>
            </a:r>
            <a:r>
              <a:rPr lang="ru-RU" dirty="0"/>
              <a:t>ячейке </a:t>
            </a:r>
            <a:r>
              <a:rPr lang="en-US" dirty="0" smtClean="0"/>
              <a:t>&lt;/TD&gt;</a:t>
            </a:r>
            <a:endParaRPr lang="en-US" dirty="0"/>
          </a:p>
          <a:p>
            <a:pPr lvl="2"/>
            <a:r>
              <a:rPr lang="en-US" dirty="0" smtClean="0"/>
              <a:t>&lt;/</a:t>
            </a:r>
            <a:r>
              <a:rPr lang="en-US" dirty="0"/>
              <a:t>TR&gt;</a:t>
            </a:r>
          </a:p>
          <a:p>
            <a:pPr lvl="1"/>
            <a:r>
              <a:rPr lang="en-US" dirty="0"/>
              <a:t>&lt;/TABLE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" t="45256" r="68478" b="24382"/>
          <a:stretch/>
        </p:blipFill>
        <p:spPr bwMode="auto">
          <a:xfrm>
            <a:off x="6732240" y="2924944"/>
            <a:ext cx="2041606" cy="1737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5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Объединение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 smtClean="0"/>
              <a:t>colspan</a:t>
            </a:r>
            <a:endParaRPr lang="en-US" b="1" dirty="0" smtClean="0"/>
          </a:p>
          <a:p>
            <a:pPr lvl="1"/>
            <a:r>
              <a:rPr lang="en-US" dirty="0" smtClean="0"/>
              <a:t>&lt;table&gt;</a:t>
            </a:r>
            <a:endParaRPr lang="en-US" dirty="0"/>
          </a:p>
          <a:p>
            <a:pPr lvl="1"/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 </a:t>
            </a:r>
            <a:r>
              <a:rPr lang="ru-RU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td&gt;</a:t>
            </a:r>
            <a:r>
              <a:rPr lang="ru-RU" dirty="0"/>
              <a:t>Столбец 1&lt;/</a:t>
            </a:r>
            <a:r>
              <a:rPr lang="en-US" dirty="0"/>
              <a:t>td</a:t>
            </a:r>
            <a:r>
              <a:rPr lang="en-US" dirty="0" smtClean="0"/>
              <a:t>&gt;&lt;</a:t>
            </a:r>
            <a:r>
              <a:rPr lang="en-US" dirty="0"/>
              <a:t>td&gt;</a:t>
            </a:r>
            <a:r>
              <a:rPr lang="ru-RU" dirty="0"/>
              <a:t>Столбец 2&lt;/</a:t>
            </a:r>
            <a:r>
              <a:rPr lang="en-US" dirty="0"/>
              <a:t>td&gt;</a:t>
            </a:r>
          </a:p>
          <a:p>
            <a:pPr lvl="1"/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 </a:t>
            </a:r>
            <a:r>
              <a:rPr lang="ru-RU" dirty="0" smtClean="0"/>
              <a:t>   </a:t>
            </a:r>
            <a:r>
              <a:rPr lang="en-US" dirty="0" smtClean="0"/>
              <a:t>&lt;</a:t>
            </a:r>
            <a:r>
              <a:rPr lang="en-US" dirty="0"/>
              <a:t>td </a:t>
            </a:r>
            <a:r>
              <a:rPr lang="en-US" b="1" dirty="0" err="1"/>
              <a:t>colspan</a:t>
            </a:r>
            <a:r>
              <a:rPr lang="en-US" b="1" dirty="0"/>
              <a:t>="2</a:t>
            </a:r>
            <a:r>
              <a:rPr lang="en-US" b="1" dirty="0" smtClean="0"/>
              <a:t>"</a:t>
            </a:r>
            <a:r>
              <a:rPr lang="en-US" dirty="0" smtClean="0"/>
              <a:t>&gt;</a:t>
            </a:r>
            <a:r>
              <a:rPr lang="ru-RU" dirty="0" smtClean="0"/>
              <a:t>Двойной столбец&lt;/</a:t>
            </a:r>
            <a:r>
              <a:rPr lang="en-US" dirty="0"/>
              <a:t>td&gt;</a:t>
            </a:r>
          </a:p>
          <a:p>
            <a:pPr lvl="1"/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&lt;/table&gt;</a:t>
            </a:r>
            <a:endParaRPr lang="en-US" dirty="0" smtClean="0"/>
          </a:p>
          <a:p>
            <a:r>
              <a:rPr lang="en-US" b="1" dirty="0" err="1" smtClean="0"/>
              <a:t>rowspan</a:t>
            </a:r>
            <a:endParaRPr lang="en-US" b="1" dirty="0"/>
          </a:p>
          <a:p>
            <a:pPr lvl="1"/>
            <a:r>
              <a:rPr lang="en-US" dirty="0" smtClean="0"/>
              <a:t>&lt;table&gt;</a:t>
            </a:r>
            <a:endParaRPr lang="en-US" dirty="0"/>
          </a:p>
          <a:p>
            <a:pPr lvl="1"/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 </a:t>
            </a:r>
            <a:r>
              <a:rPr lang="ru-RU" dirty="0" smtClean="0"/>
              <a:t>   </a:t>
            </a:r>
            <a:r>
              <a:rPr lang="en-US" dirty="0" smtClean="0"/>
              <a:t>&lt;</a:t>
            </a:r>
            <a:r>
              <a:rPr lang="en-US" dirty="0"/>
              <a:t>td&gt;</a:t>
            </a:r>
            <a:r>
              <a:rPr lang="ru-RU" dirty="0"/>
              <a:t>Строка 1&lt;/</a:t>
            </a:r>
            <a:r>
              <a:rPr lang="en-US" dirty="0"/>
              <a:t>td</a:t>
            </a:r>
            <a:r>
              <a:rPr lang="en-US" dirty="0" smtClean="0"/>
              <a:t>&gt;&lt;</a:t>
            </a:r>
            <a:r>
              <a:rPr lang="en-US" dirty="0"/>
              <a:t>td </a:t>
            </a:r>
            <a:r>
              <a:rPr lang="en-US" b="1" dirty="0" err="1"/>
              <a:t>rowspan</a:t>
            </a:r>
            <a:r>
              <a:rPr lang="en-US" b="1" dirty="0"/>
              <a:t>="2"</a:t>
            </a:r>
            <a:r>
              <a:rPr lang="en-US" dirty="0"/>
              <a:t>&gt;</a:t>
            </a:r>
            <a:r>
              <a:rPr lang="ru-RU" dirty="0"/>
              <a:t>Двойная строка &lt;/</a:t>
            </a:r>
            <a:r>
              <a:rPr lang="en-US" dirty="0"/>
              <a:t>td&gt;</a:t>
            </a:r>
          </a:p>
          <a:p>
            <a:pPr lvl="1"/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 </a:t>
            </a:r>
            <a:r>
              <a:rPr lang="ru-RU" smtClean="0"/>
              <a:t>   </a:t>
            </a:r>
            <a:r>
              <a:rPr lang="en-US" smtClean="0"/>
              <a:t>&lt;</a:t>
            </a:r>
            <a:r>
              <a:rPr lang="en-US" dirty="0"/>
              <a:t>td&gt;</a:t>
            </a:r>
            <a:r>
              <a:rPr lang="ru-RU" dirty="0"/>
              <a:t>Строка 2&lt;/</a:t>
            </a:r>
            <a:r>
              <a:rPr lang="en-US" dirty="0"/>
              <a:t>td&gt;</a:t>
            </a:r>
          </a:p>
          <a:p>
            <a:pPr lvl="1"/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&lt;/table&gt;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 t="71065" r="70176" b="18326"/>
          <a:stretch/>
        </p:blipFill>
        <p:spPr bwMode="auto">
          <a:xfrm>
            <a:off x="6228182" y="1340768"/>
            <a:ext cx="2720099" cy="864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 t="87724" r="70176" b="1862"/>
          <a:stretch/>
        </p:blipFill>
        <p:spPr bwMode="auto">
          <a:xfrm>
            <a:off x="6228183" y="4869160"/>
            <a:ext cx="2720097" cy="848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7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Габариты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</a:t>
            </a:r>
            <a:r>
              <a:rPr lang="en-US"/>
              <a:t>table </a:t>
            </a:r>
            <a:r>
              <a:rPr lang="en-US" smtClean="0"/>
              <a:t>width=“400” </a:t>
            </a:r>
            <a:r>
              <a:rPr lang="en-US" dirty="0"/>
              <a:t>border="1"&gt;</a:t>
            </a:r>
          </a:p>
          <a:p>
            <a:r>
              <a:rPr lang="en-US" dirty="0"/>
              <a:t>    &lt;col width="20%"&gt;&lt;col width="80%"&gt;</a:t>
            </a:r>
          </a:p>
          <a:p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 height="150"&gt;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&gt;1.1&lt;/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&gt;1.2&lt;/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&lt;td&gt;2.1&lt;/td&gt;</a:t>
            </a:r>
          </a:p>
          <a:p>
            <a:r>
              <a:rPr lang="en-US" dirty="0"/>
              <a:t>        &lt;td&gt;2.2&lt;/td&gt;</a:t>
            </a:r>
          </a:p>
          <a:p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328" y="3068960"/>
            <a:ext cx="3933825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16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Паребрик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&lt;TABLE </a:t>
            </a:r>
            <a:r>
              <a:rPr lang="en-US" dirty="0" smtClean="0"/>
              <a:t>border</a:t>
            </a:r>
            <a:r>
              <a:rPr lang="en-US" dirty="0"/>
              <a:t>="0</a:t>
            </a:r>
            <a:r>
              <a:rPr lang="en-US" dirty="0" smtClean="0"/>
              <a:t>"&gt;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/>
              <a:t>&lt;TABLE </a:t>
            </a:r>
            <a:r>
              <a:rPr lang="en-US" dirty="0" smtClean="0"/>
              <a:t>border=“7"&gt;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61787" r="46550" b="20122"/>
          <a:stretch/>
        </p:blipFill>
        <p:spPr bwMode="auto">
          <a:xfrm>
            <a:off x="1835696" y="2348880"/>
            <a:ext cx="5112568" cy="149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82349" r="46550" b="2031"/>
          <a:stretch/>
        </p:blipFill>
        <p:spPr bwMode="auto">
          <a:xfrm>
            <a:off x="2123728" y="4687040"/>
            <a:ext cx="5112568" cy="12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1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Разместить</a:t>
            </a:r>
            <a:r>
              <a:rPr lang="en-US" sz="2400" dirty="0" smtClean="0"/>
              <a:t> </a:t>
            </a:r>
            <a:r>
              <a:rPr lang="ru-RU" sz="2400" dirty="0" smtClean="0"/>
              <a:t>таблицу по центру страницы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5809"/>
            <a:ext cx="5249008" cy="5334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1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Плаваем в ячейке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" t="57653" r="46814" b="8696"/>
          <a:stretch/>
        </p:blipFill>
        <p:spPr bwMode="auto">
          <a:xfrm>
            <a:off x="467544" y="1556792"/>
            <a:ext cx="802537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9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d749b4515b75daab8cddf4c6aa62231c4489491"/>
</p:tagLst>
</file>

<file path=ppt/theme/theme1.xml><?xml version="1.0" encoding="utf-8"?>
<a:theme xmlns:a="http://schemas.openxmlformats.org/drawingml/2006/main" name="ОЦ_ПВ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ОЦ_ПВТ" id="{DD97604D-1D23-4099-B0C8-245FA2F134BD}" vid="{4CDBCC0B-D8B8-4361-B7A9-4D9A30F8D0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ОЦ_ПВТ</Template>
  <TotalTime>17079</TotalTime>
  <Words>2231</Words>
  <Application>Microsoft Office PowerPoint</Application>
  <PresentationFormat>On-screen Show (4:3)</PresentationFormat>
  <Paragraphs>346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</vt:lpstr>
      <vt:lpstr>Century Gothic</vt:lpstr>
      <vt:lpstr>Georgia</vt:lpstr>
      <vt:lpstr>Impact</vt:lpstr>
      <vt:lpstr>Wingdings</vt:lpstr>
      <vt:lpstr>ОЦ_ПВТ</vt:lpstr>
      <vt:lpstr>Таблицы в HTML</vt:lpstr>
      <vt:lpstr>Этапы создания таблицы</vt:lpstr>
      <vt:lpstr>Этапы создания таблицы</vt:lpstr>
      <vt:lpstr>Этапы создания таблицы</vt:lpstr>
      <vt:lpstr>Объединение</vt:lpstr>
      <vt:lpstr>Габариты </vt:lpstr>
      <vt:lpstr>Паребрик </vt:lpstr>
      <vt:lpstr>Задание</vt:lpstr>
      <vt:lpstr>Плаваем в ячейке</vt:lpstr>
      <vt:lpstr>Задания</vt:lpstr>
      <vt:lpstr>Секции таблицы</vt:lpstr>
      <vt:lpstr>Ссылки </vt:lpstr>
      <vt:lpstr>Создание гиперссылок </vt:lpstr>
      <vt:lpstr>Создание гиперссылок.  Абсолютная ссылка</vt:lpstr>
      <vt:lpstr>Создание гиперссылок</vt:lpstr>
      <vt:lpstr>Цели в ссылках</vt:lpstr>
      <vt:lpstr>Описание ссылок</vt:lpstr>
      <vt:lpstr>Сошлёмся на почту!</vt:lpstr>
      <vt:lpstr>Якоря. Вариант 1</vt:lpstr>
      <vt:lpstr>Якоря. Вариант 2</vt:lpstr>
      <vt:lpstr>Изображения-гиперссылки</vt:lpstr>
      <vt:lpstr>Полоса навигации</vt:lpstr>
      <vt:lpstr>Меню список </vt:lpstr>
      <vt:lpstr>Меню список </vt:lpstr>
      <vt:lpstr>Д/з</vt:lpstr>
      <vt:lpstr>Мультимедиа  в HTML</vt:lpstr>
      <vt:lpstr>Форматы интернет графики</vt:lpstr>
      <vt:lpstr>Изображения. Тэг &lt;img&gt;</vt:lpstr>
      <vt:lpstr>Изображения. Тэг &lt;img&gt; Атрибуты title и alt</vt:lpstr>
      <vt:lpstr>Изображения. Тэг &lt;img&gt; Модифицирующие геометрию атрибуты</vt:lpstr>
      <vt:lpstr>Изображения. data:url</vt:lpstr>
      <vt:lpstr>Ваши вопросы?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Windows User</cp:lastModifiedBy>
  <cp:revision>329</cp:revision>
  <dcterms:created xsi:type="dcterms:W3CDTF">2011-03-03T20:51:22Z</dcterms:created>
  <dcterms:modified xsi:type="dcterms:W3CDTF">2019-10-21T20:23:46Z</dcterms:modified>
</cp:coreProperties>
</file>