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95" r:id="rId1"/>
  </p:sldMasterIdLst>
  <p:notesMasterIdLst>
    <p:notesMasterId r:id="rId32"/>
  </p:notesMasterIdLst>
  <p:sldIdLst>
    <p:sldId id="256" r:id="rId2"/>
    <p:sldId id="264" r:id="rId3"/>
    <p:sldId id="265" r:id="rId4"/>
    <p:sldId id="294" r:id="rId5"/>
    <p:sldId id="295" r:id="rId6"/>
    <p:sldId id="267" r:id="rId7"/>
    <p:sldId id="268" r:id="rId8"/>
    <p:sldId id="278" r:id="rId9"/>
    <p:sldId id="276" r:id="rId10"/>
    <p:sldId id="277" r:id="rId11"/>
    <p:sldId id="269" r:id="rId12"/>
    <p:sldId id="270" r:id="rId13"/>
    <p:sldId id="271" r:id="rId14"/>
    <p:sldId id="298" r:id="rId15"/>
    <p:sldId id="290" r:id="rId16"/>
    <p:sldId id="291" r:id="rId17"/>
    <p:sldId id="280" r:id="rId18"/>
    <p:sldId id="293" r:id="rId19"/>
    <p:sldId id="284" r:id="rId20"/>
    <p:sldId id="296" r:id="rId21"/>
    <p:sldId id="273" r:id="rId22"/>
    <p:sldId id="274" r:id="rId23"/>
    <p:sldId id="275" r:id="rId24"/>
    <p:sldId id="281" r:id="rId25"/>
    <p:sldId id="282" r:id="rId26"/>
    <p:sldId id="287" r:id="rId27"/>
    <p:sldId id="292" r:id="rId28"/>
    <p:sldId id="283" r:id="rId29"/>
    <p:sldId id="286" r:id="rId30"/>
    <p:sldId id="263" r:id="rId31"/>
  </p:sldIdLst>
  <p:sldSz cx="9144000" cy="6858000" type="screen4x3"/>
  <p:notesSz cx="6858000" cy="9144000"/>
  <p:custDataLst>
    <p:tags r:id="rId33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44" autoAdjust="0"/>
    <p:restoredTop sz="96366" autoAdjust="0"/>
  </p:normalViewPr>
  <p:slideViewPr>
    <p:cSldViewPr>
      <p:cViewPr varScale="1">
        <p:scale>
          <a:sx n="74" d="100"/>
          <a:sy n="74" d="100"/>
        </p:scale>
        <p:origin x="163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9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46506-B779-4117-8B55-0544C7FE9E15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FBBA1-408C-4EE7-B0AE-37262F48D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33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ru.wikipedia.org/wiki/HTTP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93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 smtClean="0"/>
              <a:t>Значения</a:t>
            </a:r>
          </a:p>
          <a:p>
            <a:r>
              <a:rPr lang="ru-RU" dirty="0" err="1" smtClean="0"/>
              <a:t>on</a:t>
            </a:r>
            <a:r>
              <a:rPr lang="ru-RU" dirty="0" smtClean="0"/>
              <a:t> Включает </a:t>
            </a:r>
            <a:r>
              <a:rPr lang="ru-RU" dirty="0" err="1" smtClean="0"/>
              <a:t>автозаполнение</a:t>
            </a:r>
            <a:r>
              <a:rPr lang="ru-RU" dirty="0" smtClean="0"/>
              <a:t> текста. </a:t>
            </a:r>
            <a:r>
              <a:rPr lang="ru-RU" dirty="0" err="1" smtClean="0"/>
              <a:t>off</a:t>
            </a:r>
            <a:r>
              <a:rPr lang="ru-RU" dirty="0" smtClean="0"/>
              <a:t> Отключает </a:t>
            </a:r>
            <a:r>
              <a:rPr lang="ru-RU" dirty="0" err="1" smtClean="0"/>
              <a:t>автозаполнение</a:t>
            </a:r>
            <a:r>
              <a:rPr lang="ru-RU" dirty="0" smtClean="0"/>
              <a:t>. Это значение обычно используется для отмены сохранения в браузере важных данных (паролей, номеров банковских карт), а также редко вводимых или уникальных данных (</a:t>
            </a:r>
            <a:r>
              <a:rPr lang="ru-RU" dirty="0" err="1" smtClean="0"/>
              <a:t>капча</a:t>
            </a:r>
            <a:r>
              <a:rPr lang="ru-RU" dirty="0" smtClean="0"/>
              <a:t>). 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0669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Графическую кнопку отправки данных создают с помощью тега &lt;INPUT&gt;. Значение атрибута TYPE этого тега должно быть "</a:t>
            </a:r>
            <a:r>
              <a:rPr lang="ru-RU" dirty="0" err="1" smtClean="0"/>
              <a:t>image</a:t>
            </a:r>
            <a:r>
              <a:rPr lang="ru-RU" dirty="0" smtClean="0"/>
              <a:t>". Атрибут тега SRC задает интернет-адрес файла с графическим изображением, а атрибут тега ALT — текст замены (под-</a:t>
            </a:r>
            <a:r>
              <a:rPr lang="ru-RU" dirty="0" err="1" smtClean="0"/>
              <a:t>робнее</a:t>
            </a:r>
            <a:r>
              <a:rPr lang="ru-RU" dirty="0" smtClean="0"/>
              <a:t> см. в главе 4). Также поддерживаются атрибуты ACCESSKEY, AUTOFOCUS, DISABLED и TABINDEX тега &lt;INPUT&gt;.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588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Графическую кнопку отправки данных создают с помощью тега &lt;INPUT&gt;. Значение атрибута TYPE этого тега должно быть "</a:t>
            </a:r>
            <a:r>
              <a:rPr lang="ru-RU" dirty="0" err="1" smtClean="0"/>
              <a:t>image</a:t>
            </a:r>
            <a:r>
              <a:rPr lang="ru-RU" dirty="0" smtClean="0"/>
              <a:t>". Атрибут тега SRC задает интернет-адрес файла с графическим изображением, а атрибут тега ALT — текст замены (под-</a:t>
            </a:r>
            <a:r>
              <a:rPr lang="ru-RU" dirty="0" err="1" smtClean="0"/>
              <a:t>робнее</a:t>
            </a:r>
            <a:r>
              <a:rPr lang="ru-RU" dirty="0" smtClean="0"/>
              <a:t> см. в главе 4). Также поддерживаются атрибуты ACCESSKEY, AUTOFOCUS, DISABLED и TABINDEX тега &lt;INPUT&gt;.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423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</a:t>
            </a:r>
            <a:r>
              <a:rPr lang="ru-RU" baseline="0" dirty="0" smtClean="0"/>
              <a:t> случае если </a:t>
            </a:r>
            <a:r>
              <a:rPr lang="en-US" baseline="0" dirty="0" smtClean="0"/>
              <a:t>selected </a:t>
            </a:r>
            <a:r>
              <a:rPr lang="ru-RU" baseline="0" dirty="0" smtClean="0"/>
              <a:t>не присутствует ни в одной из опций, что будет выбрано по умолчанию?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485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485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485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Атрибут </a:t>
            </a:r>
            <a:r>
              <a:rPr lang="ru-RU" dirty="0" err="1" smtClean="0"/>
              <a:t>multiple</a:t>
            </a:r>
            <a:r>
              <a:rPr lang="ru-RU" dirty="0" smtClean="0"/>
              <a:t> позволяет указывать одновременно несколько файлов в поле для загрузки файлов, а также несколько адресов электронной почты. При использовании двух и более почтовых адресов они должны перечисляться через запятую.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9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dirty="0" smtClean="0"/>
              <a:t>Главное отличие методов POST и GET заключается в способе передачи информации. В методе GET параметры передаются через адресную строку, т.е. по сути в HTTP-заголовке запроса, в то время как в методе POST параметры передаются через тело HTTP-запроса и никак не отражаются на виде адресной строки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/>
              <a:t>В отличие от метода GET, метод POST не считается идемпотентным</a:t>
            </a:r>
            <a:r>
              <a:rPr lang="ru-RU" sz="1200" baseline="30000" dirty="0" smtClean="0">
                <a:hlinkClick r:id="rId3"/>
              </a:rPr>
              <a:t>]</a:t>
            </a:r>
            <a:r>
              <a:rPr lang="ru-RU" sz="1200" dirty="0" smtClean="0"/>
              <a:t>, то есть многократное повторение одних и тех же запросов POST может возвращать разные результаты (например, после каждой отправки комментария будет появляться одна копия этого комментария).</a:t>
            </a:r>
            <a:endParaRPr lang="en-US" sz="120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AE8BC9-31DB-4F50-8364-7D1D64F5CC63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046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Группу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также нельзя отнести к "настоящим" элементам управления. Она объединяет несколько элементов управления, имеющих сходное назначение. Визуально группа представляет собой рамку, окружающую элементы управления и, возможно, имеющую заголовок, расположенный прямо на ее верхней или нижней границе.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Видно, что теги, создающие элементы управления, которые должны быть объединены в группу, помещают прямо в тег &lt;FIELDSET&gt;.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Кроме того, в теге &lt;FIELDSET&gt; может присутствовать парный тег &lt;LEGEND&gt;, создающий заголовок группы: </a:t>
            </a:r>
          </a:p>
          <a:p>
            <a:r>
              <a:rPr lang="ru-RU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Что будет если вы тег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&lt;legend&gt;</a:t>
            </a:r>
            <a:r>
              <a:rPr lang="ru-RU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опустите под элементы управления</a:t>
            </a:r>
            <a:endParaRPr lang="ru-RU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295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Строго говоря, </a:t>
            </a:r>
            <a:r>
              <a:rPr lang="ru-RU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надпись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— это не элемент управления. Она просто задает для элемента управления текстовую надпись, которая описывает его назначение. Если посетитель щелкнет мышью на надписи, элемент управления будет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активизи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рован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453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453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Атрибут тега TYPE, как уже говорилось, задает тип элемента управления. Значение "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указывает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-обозревателю создать именно поле ввода. Поле ввода также создается, если атрибут тега TYPE не указан (как уже говорилось, он необязательный).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Необязательный атрибут тега VALUE задает значение, которое должно присутствовать в поле ввода изначально. Если этот атрибут не указан, поле ввода не будет со-держать ничего.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Необязательный атрибут тега SIZE задает длину поля ввода в символах. Если он не указан, длина поля ввода будет зависеть от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-обозревателя.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Необязательный атрибут тега MAXLENGTH задает максимальный размер строки, которую можно ввести в это поле ввода, в символах. Если этот атрибут тега не указан, в поле ввода можно будет ввести строку неограниченного размера.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Необязательные атрибуты тега TABINDEX и ACCESSKEY задают, соответственно, номер в порядке обхода и "горячую" клавишу для доступа к элементу управления. Они знакомы нам по гиперссылкам (см. </a:t>
            </a:r>
            <a:r>
              <a:rPr lang="ru-RU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главу 6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Атрибут тега без значения DISABLED позволяет сделать поле ввода недоступным для посетителя; оно будет отображаться серым цветом, и посетитель не сможет даже его активизировать. Если этот атрибут присутствует в теге, поле ввода недоступно, если отсутствует — доступно.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Атрибут тега без значения READONLY позволяет сделать поле ввода доступным толь-ко для чтения; при этом посетитель все-таки сможет активизировать это поле, выделить содержащийся в нем текст и скопировать его в Буфер обмена. Если этот атрибут тега присутствует, поле ввода будет доступно только для чтения, если отсутствует — доступно и для чтения, и для ввода.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Если атрибут тега без значения AUTOFOCUS присутствует, данное поле ввода будет автоматически активизировано при открытии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-страницы. Если же он отсутствует, поле ввода активизировано не будет и посетителю придется его активизировать щелчком мышью или клавишами &lt;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 или &lt;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Shift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&gt;+&lt;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&gt;. 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049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Как</a:t>
            </a:r>
            <a:r>
              <a:rPr lang="ru-RU" baseline="0" dirty="0" smtClean="0"/>
              <a:t> будут выглядеть данные при отправке на сервер</a:t>
            </a:r>
          </a:p>
          <a:p>
            <a:endParaRPr lang="ru-RU" baseline="0" dirty="0" smtClean="0"/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Атрибут тега без значения CHECKED позволяет сделать флажок изначально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установ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-ленным. Если он присутствует, флажок будет установлен изначально, если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отсутст-вует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— сброшен. 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71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Как</a:t>
            </a:r>
            <a:r>
              <a:rPr lang="ru-RU" baseline="0" dirty="0" smtClean="0"/>
              <a:t> будут выглядеть данные при отправке на сервер</a:t>
            </a:r>
          </a:p>
          <a:p>
            <a:endParaRPr lang="ru-RU" baseline="0" dirty="0" smtClean="0"/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Атрибут тега без значения CHECKED позволяет сделать флажок изначально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установ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-ленным. Если он присутствует, флажок будет установлен изначально, если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отсутст-вует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— сброшен. 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17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09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1E3744B-4E51-4A7F-AB41-F0867538F827}" type="datetimeFigureOut">
              <a:rPr lang="ru-RU" smtClean="0"/>
              <a:t>21.10.2019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924944"/>
          </a:xfrm>
          <a:prstGeom prst="rect">
            <a:avLst/>
          </a:prstGeom>
          <a:solidFill>
            <a:srgbClr val="2C88E9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7" y="2924944"/>
            <a:ext cx="9144000" cy="6480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209928"/>
            <a:ext cx="9144000" cy="648072"/>
          </a:xfrm>
          <a:prstGeom prst="rect">
            <a:avLst/>
          </a:prstGeom>
          <a:solidFill>
            <a:srgbClr val="2C88E9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876256" y="-27384"/>
            <a:ext cx="1440160" cy="148985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6974904" y="404664"/>
            <a:ext cx="1242864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itchFamily="34" charset="0"/>
            </a:endParaRPr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2627784" y="6351152"/>
            <a:ext cx="5688632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mbr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27784" y="1844824"/>
            <a:ext cx="5686400" cy="1470025"/>
          </a:xfrm>
        </p:spPr>
        <p:txBody>
          <a:bodyPr>
            <a:normAutofit/>
          </a:bodyPr>
          <a:lstStyle>
            <a:lvl1pPr algn="l">
              <a:defRPr sz="6000">
                <a:solidFill>
                  <a:schemeClr val="bg1"/>
                </a:solidFill>
                <a:latin typeface="Impact" pitchFamily="34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7784" y="3886200"/>
            <a:ext cx="5680720" cy="838944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036" y="334336"/>
            <a:ext cx="990600" cy="781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88417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6355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776"/>
            <a:ext cx="8075240" cy="230425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467544" y="3933056"/>
            <a:ext cx="8075240" cy="23042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034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>
              <a:spcBef>
                <a:spcPts val="600"/>
              </a:spcBef>
              <a:buSzPct val="75000"/>
              <a:defRPr/>
            </a:lvl1pPr>
            <a:lvl2pPr algn="l">
              <a:spcBef>
                <a:spcPts val="600"/>
              </a:spcBef>
              <a:defRPr/>
            </a:lvl2pPr>
            <a:lvl3pPr algn="l">
              <a:spcBef>
                <a:spcPts val="600"/>
              </a:spcBef>
              <a:defRPr/>
            </a:lvl3pPr>
            <a:lvl4pPr algn="l">
              <a:spcBef>
                <a:spcPts val="600"/>
              </a:spcBef>
              <a:defRPr/>
            </a:lvl4pPr>
            <a:lvl5pPr algn="l">
              <a:spcBef>
                <a:spcPts val="600"/>
              </a:spcBef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0830" y="6309320"/>
            <a:ext cx="562416" cy="50165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2861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  <a:latin typeface="Impact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4887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3626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6119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776"/>
            <a:ext cx="8075240" cy="230425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467544" y="3933056"/>
            <a:ext cx="8075240" cy="23042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029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1677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3927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19256" cy="5636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12776"/>
            <a:ext cx="5111750" cy="4713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6382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solidFill>
            <a:srgbClr val="2C88E9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7" y="980728"/>
            <a:ext cx="9144000" cy="1800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533964"/>
            <a:ext cx="9144000" cy="324036"/>
          </a:xfrm>
          <a:prstGeom prst="rect">
            <a:avLst/>
          </a:prstGeom>
          <a:solidFill>
            <a:srgbClr val="2C88E9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326510" y="6525344"/>
            <a:ext cx="5496010" cy="332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mbria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88424" y="6209928"/>
            <a:ext cx="635066" cy="6480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" pitchFamily="18" charset="0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254" y="150751"/>
            <a:ext cx="990600" cy="781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2244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69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Impac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C000"/>
        </a:buClr>
        <a:buFont typeface="Wingdings" pitchFamily="2" charset="2"/>
        <a:buChar char="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918048" y="1844824"/>
            <a:ext cx="5902424" cy="1470025"/>
          </a:xfrm>
        </p:spPr>
        <p:txBody>
          <a:bodyPr>
            <a:normAutofit/>
          </a:bodyPr>
          <a:lstStyle/>
          <a:p>
            <a:r>
              <a:rPr lang="ru-RU" dirty="0" smtClean="0"/>
              <a:t>Формы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15816" y="3886200"/>
            <a:ext cx="5680720" cy="1054968"/>
          </a:xfrm>
        </p:spPr>
        <p:txBody>
          <a:bodyPr>
            <a:normAutofit/>
          </a:bodyPr>
          <a:lstStyle/>
          <a:p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Тег </a:t>
            </a:r>
            <a:r>
              <a:rPr lang="en-US" dirty="0" smtClean="0"/>
              <a:t>&lt;LABEL&gt;. </a:t>
            </a:r>
            <a:r>
              <a:rPr lang="ru-RU" dirty="0" smtClean="0"/>
              <a:t>Надписи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8457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&lt;</a:t>
            </a:r>
            <a:r>
              <a:rPr lang="en-US" dirty="0" smtClean="0"/>
              <a:t>LABEL&gt;</a:t>
            </a:r>
            <a:endParaRPr lang="en-US" dirty="0"/>
          </a:p>
          <a:p>
            <a:r>
              <a:rPr lang="en-US" dirty="0" smtClean="0"/>
              <a:t>Check</a:t>
            </a:r>
            <a:r>
              <a:rPr lang="ru-RU" dirty="0" smtClean="0"/>
              <a:t>: </a:t>
            </a:r>
            <a:r>
              <a:rPr lang="ru-RU" dirty="0"/>
              <a:t>&lt;</a:t>
            </a:r>
            <a:r>
              <a:rPr lang="en-US" dirty="0"/>
              <a:t>INPUT TYPE</a:t>
            </a:r>
            <a:r>
              <a:rPr lang="en-US" dirty="0" smtClean="0"/>
              <a:t>=“checkbox" NAME=“box" &gt;</a:t>
            </a:r>
            <a:endParaRPr lang="en-US" dirty="0"/>
          </a:p>
          <a:p>
            <a:r>
              <a:rPr lang="en-US" dirty="0"/>
              <a:t>&lt;/LABEL</a:t>
            </a:r>
            <a:r>
              <a:rPr lang="en-US" dirty="0" smtClean="0"/>
              <a:t>&gt;</a:t>
            </a:r>
            <a:endParaRPr lang="ru-RU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&lt;LABEL FOR="</a:t>
            </a:r>
            <a:r>
              <a:rPr lang="en-US" dirty="0" err="1" smtClean="0">
                <a:solidFill>
                  <a:schemeClr val="tx2"/>
                </a:solidFill>
              </a:rPr>
              <a:t>passwd</a:t>
            </a:r>
            <a:r>
              <a:rPr lang="en-US" dirty="0"/>
              <a:t>"&gt;</a:t>
            </a:r>
            <a:r>
              <a:rPr lang="ru-RU" dirty="0"/>
              <a:t>Пароль:&lt;/</a:t>
            </a:r>
            <a:r>
              <a:rPr lang="en-US" dirty="0"/>
              <a:t>LABEL&gt; </a:t>
            </a:r>
          </a:p>
          <a:p>
            <a:r>
              <a:rPr lang="en-US" dirty="0"/>
              <a:t>&lt;INPUT TYPE="password" ID="</a:t>
            </a:r>
            <a:r>
              <a:rPr lang="en-US" dirty="0" err="1" smtClean="0">
                <a:solidFill>
                  <a:schemeClr val="tx2"/>
                </a:solidFill>
              </a:rPr>
              <a:t>passwd</a:t>
            </a:r>
            <a:r>
              <a:rPr lang="en-US" dirty="0"/>
              <a:t>" NAME="password" SIZE="25"&gt;</a:t>
            </a:r>
          </a:p>
          <a:p>
            <a:r>
              <a:rPr lang="en-US" dirty="0"/>
              <a:t> </a:t>
            </a:r>
            <a:r>
              <a:rPr lang="en-US" dirty="0" smtClean="0"/>
              <a:t>&lt;HR&gt;</a:t>
            </a:r>
            <a:endParaRPr lang="en-US" dirty="0"/>
          </a:p>
          <a:p>
            <a:r>
              <a:rPr lang="en-US" dirty="0"/>
              <a:t>&lt;INPUT TYPE="password" ID="</a:t>
            </a:r>
            <a:r>
              <a:rPr lang="en-US" dirty="0" err="1" smtClean="0">
                <a:solidFill>
                  <a:schemeClr val="tx2"/>
                </a:solidFill>
              </a:rPr>
              <a:t>passwd</a:t>
            </a:r>
            <a:r>
              <a:rPr lang="en-US" dirty="0"/>
              <a:t>" NAME="password" SIZE="25"&gt;</a:t>
            </a:r>
          </a:p>
          <a:p>
            <a:r>
              <a:rPr lang="en-US" dirty="0"/>
              <a:t>&lt;LABEL FOR="</a:t>
            </a:r>
            <a:r>
              <a:rPr lang="en-US" dirty="0" err="1" smtClean="0">
                <a:solidFill>
                  <a:schemeClr val="tx2"/>
                </a:solidFill>
              </a:rPr>
              <a:t>passwd</a:t>
            </a:r>
            <a:r>
              <a:rPr lang="en-US" dirty="0"/>
              <a:t>"&gt; - </a:t>
            </a:r>
            <a:r>
              <a:rPr lang="ru-RU" dirty="0"/>
              <a:t>пароль&lt;/</a:t>
            </a:r>
            <a:r>
              <a:rPr lang="en-US" dirty="0"/>
              <a:t>LABEL&gt;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1" t="28281" r="3983" b="56768"/>
          <a:stretch/>
        </p:blipFill>
        <p:spPr bwMode="auto">
          <a:xfrm>
            <a:off x="3275856" y="2204864"/>
            <a:ext cx="3834922" cy="1296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11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Поля ввода</a:t>
            </a:r>
            <a:r>
              <a:rPr lang="en-US" dirty="0" smtClean="0"/>
              <a:t>/</a:t>
            </a:r>
            <a:r>
              <a:rPr lang="ru-RU" dirty="0" smtClean="0"/>
              <a:t>выбора данных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&lt;INPUT </a:t>
            </a:r>
            <a:endParaRPr lang="ru-RU" dirty="0" smtClean="0"/>
          </a:p>
          <a:p>
            <a:pPr lvl="1"/>
            <a:r>
              <a:rPr lang="ru-RU" dirty="0" smtClean="0"/>
              <a:t>TYPE</a:t>
            </a:r>
            <a:r>
              <a:rPr lang="ru-RU" dirty="0"/>
              <a:t>="</a:t>
            </a:r>
            <a:r>
              <a:rPr lang="ru-RU" dirty="0" err="1" smtClean="0"/>
              <a:t>text</a:t>
            </a:r>
            <a:r>
              <a:rPr lang="ru-RU" dirty="0" smtClean="0"/>
              <a:t>“</a:t>
            </a:r>
            <a:endParaRPr lang="en-US" dirty="0" smtClean="0"/>
          </a:p>
          <a:p>
            <a:pPr lvl="1"/>
            <a:r>
              <a:rPr lang="en-US" dirty="0" smtClean="0"/>
              <a:t>NAME=“&lt;</a:t>
            </a:r>
            <a:r>
              <a:rPr lang="ru-RU" dirty="0" smtClean="0"/>
              <a:t>название переменной</a:t>
            </a:r>
            <a:r>
              <a:rPr lang="en-US" dirty="0" smtClean="0"/>
              <a:t>&gt;”</a:t>
            </a:r>
            <a:endParaRPr lang="ru-RU" dirty="0" smtClean="0"/>
          </a:p>
          <a:p>
            <a:pPr lvl="1"/>
            <a:r>
              <a:rPr lang="ru-RU" dirty="0" smtClean="0"/>
              <a:t>VALUE</a:t>
            </a:r>
            <a:r>
              <a:rPr lang="ru-RU" dirty="0"/>
              <a:t>="</a:t>
            </a:r>
            <a:r>
              <a:rPr lang="ru-RU" i="1" dirty="0"/>
              <a:t>&lt;изначальное значение</a:t>
            </a:r>
            <a:r>
              <a:rPr lang="ru-RU" i="1" dirty="0" smtClean="0"/>
              <a:t>&gt;</a:t>
            </a:r>
            <a:r>
              <a:rPr lang="ru-RU" dirty="0" smtClean="0"/>
              <a:t>" </a:t>
            </a:r>
          </a:p>
          <a:p>
            <a:pPr lvl="1"/>
            <a:r>
              <a:rPr lang="ru-RU" dirty="0" smtClean="0"/>
              <a:t>MAXLENGTH</a:t>
            </a:r>
            <a:r>
              <a:rPr lang="ru-RU" dirty="0"/>
              <a:t>="</a:t>
            </a:r>
            <a:r>
              <a:rPr lang="ru-RU" i="1" dirty="0"/>
              <a:t>&lt;максимальное количество символов</a:t>
            </a:r>
            <a:r>
              <a:rPr lang="ru-RU" i="1" dirty="0" smtClean="0"/>
              <a:t>&gt;</a:t>
            </a:r>
            <a:r>
              <a:rPr lang="ru-RU" dirty="0" smtClean="0"/>
              <a:t>" </a:t>
            </a:r>
          </a:p>
          <a:p>
            <a:pPr lvl="1"/>
            <a:r>
              <a:rPr lang="ru-RU" dirty="0" smtClean="0"/>
              <a:t>DISABLED</a:t>
            </a:r>
            <a:endParaRPr lang="en-US" dirty="0" smtClean="0"/>
          </a:p>
          <a:p>
            <a:pPr lvl="1"/>
            <a:r>
              <a:rPr lang="en-US" dirty="0" smtClean="0"/>
              <a:t>READONLY</a:t>
            </a:r>
            <a:endParaRPr lang="ru-RU" dirty="0" smtClean="0"/>
          </a:p>
          <a:p>
            <a:pPr lvl="1"/>
            <a:r>
              <a:rPr lang="ru-RU" dirty="0" smtClean="0"/>
              <a:t>TABINDEX</a:t>
            </a:r>
            <a:r>
              <a:rPr lang="ru-RU" dirty="0"/>
              <a:t>="</a:t>
            </a:r>
            <a:r>
              <a:rPr lang="ru-RU" i="1" dirty="0"/>
              <a:t>&lt;номер в порядке обхода</a:t>
            </a:r>
            <a:r>
              <a:rPr lang="ru-RU" i="1" dirty="0" smtClean="0"/>
              <a:t>&gt;</a:t>
            </a:r>
            <a:r>
              <a:rPr lang="ru-RU" dirty="0" smtClean="0"/>
              <a:t>" </a:t>
            </a:r>
            <a:endParaRPr lang="en-US"/>
          </a:p>
          <a:p>
            <a:pPr lvl="1"/>
            <a:r>
              <a:rPr lang="en-US" smtClean="0"/>
              <a:t>AUTOFOCUS</a:t>
            </a:r>
            <a:r>
              <a:rPr lang="ru-RU" dirty="0" smtClean="0"/>
              <a:t> </a:t>
            </a:r>
            <a:r>
              <a:rPr lang="en-US" dirty="0" smtClean="0"/>
              <a:t>&lt;!--</a:t>
            </a:r>
            <a:r>
              <a:rPr lang="ru-RU" dirty="0" smtClean="0"/>
              <a:t>Может быть только один</a:t>
            </a:r>
            <a:r>
              <a:rPr lang="en-US" dirty="0" smtClean="0"/>
              <a:t>--&gt;</a:t>
            </a:r>
            <a:endParaRPr lang="ru-RU" dirty="0" smtClean="0"/>
          </a:p>
          <a:p>
            <a:r>
              <a:rPr lang="en-US" dirty="0" smtClean="0"/>
              <a:t>&gt;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296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Атрибуты </a:t>
            </a:r>
            <a:r>
              <a:rPr lang="en-US" dirty="0" smtClean="0"/>
              <a:t>&lt;INPUT&gt;. Password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&lt;label for=“login”&gt;</a:t>
            </a:r>
            <a:r>
              <a:rPr lang="ru-RU" dirty="0" smtClean="0"/>
              <a:t>Имя</a:t>
            </a:r>
            <a:r>
              <a:rPr lang="ru-RU" dirty="0"/>
              <a:t>: </a:t>
            </a:r>
            <a:r>
              <a:rPr lang="en-US" dirty="0" smtClean="0"/>
              <a:t>&lt;/label&gt;</a:t>
            </a:r>
          </a:p>
          <a:p>
            <a:r>
              <a:rPr lang="ru-RU" dirty="0" smtClean="0"/>
              <a:t>&lt;</a:t>
            </a:r>
            <a:r>
              <a:rPr lang="en-US" dirty="0"/>
              <a:t>INPUT TYPE="text" ID="login" NAME="login" </a:t>
            </a:r>
            <a:r>
              <a:rPr lang="en-US" dirty="0" smtClean="0"/>
              <a:t>AUTOFOCUS&gt;</a:t>
            </a:r>
            <a:endParaRPr lang="en-US" dirty="0"/>
          </a:p>
          <a:p>
            <a:r>
              <a:rPr lang="en-US" dirty="0"/>
              <a:t>&lt;label for</a:t>
            </a:r>
            <a:r>
              <a:rPr lang="en-US" dirty="0" smtClean="0"/>
              <a:t>=“pass”&gt; </a:t>
            </a:r>
            <a:r>
              <a:rPr lang="ru-RU" dirty="0" smtClean="0"/>
              <a:t>Пароль</a:t>
            </a:r>
            <a:r>
              <a:rPr lang="ru-RU" dirty="0"/>
              <a:t>: </a:t>
            </a:r>
            <a:r>
              <a:rPr lang="en-US" dirty="0" smtClean="0"/>
              <a:t>&lt;/label&gt;</a:t>
            </a:r>
          </a:p>
          <a:p>
            <a:r>
              <a:rPr lang="ru-RU" dirty="0" smtClean="0"/>
              <a:t>&lt;</a:t>
            </a:r>
            <a:r>
              <a:rPr lang="en-US" dirty="0" smtClean="0"/>
              <a:t>INPUT TYPE="password" ID="pass" NAME="password" 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04" r="79712" b="79913"/>
          <a:stretch/>
        </p:blipFill>
        <p:spPr bwMode="auto">
          <a:xfrm>
            <a:off x="5076056" y="4836970"/>
            <a:ext cx="3674247" cy="12024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266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Атрибуты </a:t>
            </a:r>
            <a:r>
              <a:rPr lang="en-US" dirty="0" smtClean="0"/>
              <a:t>&lt;INPUT&gt;. Checkbox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&lt;label&gt;  </a:t>
            </a:r>
          </a:p>
          <a:p>
            <a:pPr lvl="1"/>
            <a:r>
              <a:rPr lang="en-US" dirty="0" smtClean="0"/>
              <a:t>&lt;</a:t>
            </a:r>
            <a:r>
              <a:rPr lang="en-US" dirty="0"/>
              <a:t>input type="checkbox" name</a:t>
            </a:r>
            <a:r>
              <a:rPr lang="en-US" dirty="0" smtClean="0"/>
              <a:t>=“val_1" </a:t>
            </a:r>
            <a:r>
              <a:rPr lang="en-US" dirty="0"/>
              <a:t>id="</a:t>
            </a:r>
            <a:r>
              <a:rPr lang="en-US" dirty="0" smtClean="0"/>
              <a:t>chbox1" </a:t>
            </a:r>
            <a:r>
              <a:rPr lang="en-US" dirty="0"/>
              <a:t>checked&gt;  </a:t>
            </a:r>
            <a:r>
              <a:rPr lang="en-US" dirty="0" smtClean="0"/>
              <a:t>1</a:t>
            </a:r>
          </a:p>
          <a:p>
            <a:r>
              <a:rPr lang="en-US" dirty="0" smtClean="0"/>
              <a:t>&lt;/label</a:t>
            </a:r>
            <a:r>
              <a:rPr lang="en-US" dirty="0"/>
              <a:t>&gt;</a:t>
            </a:r>
          </a:p>
          <a:p>
            <a:r>
              <a:rPr lang="en-US" dirty="0"/>
              <a:t>&lt;label&gt; </a:t>
            </a:r>
          </a:p>
          <a:p>
            <a:pPr lvl="1"/>
            <a:r>
              <a:rPr lang="en-US" dirty="0" smtClean="0"/>
              <a:t>&lt;input </a:t>
            </a:r>
            <a:r>
              <a:rPr lang="en-US" dirty="0"/>
              <a:t>type="checkbox" name</a:t>
            </a:r>
            <a:r>
              <a:rPr lang="en-US" dirty="0" smtClean="0"/>
              <a:t>="val_2" </a:t>
            </a:r>
            <a:r>
              <a:rPr lang="en-US" dirty="0"/>
              <a:t>id="</a:t>
            </a:r>
            <a:r>
              <a:rPr lang="en-US" dirty="0" smtClean="0"/>
              <a:t>chbox2</a:t>
            </a:r>
            <a:r>
              <a:rPr lang="en-US" dirty="0"/>
              <a:t>"&gt; 2</a:t>
            </a:r>
          </a:p>
          <a:p>
            <a:r>
              <a:rPr lang="en-US" dirty="0" smtClean="0"/>
              <a:t>&lt;/label</a:t>
            </a:r>
            <a:r>
              <a:rPr lang="en-US" dirty="0"/>
              <a:t>&gt;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8" t="28304" r="86105" b="67142"/>
          <a:stretch/>
        </p:blipFill>
        <p:spPr bwMode="auto">
          <a:xfrm>
            <a:off x="6950561" y="3610144"/>
            <a:ext cx="1602567" cy="5060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905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Атрибуты </a:t>
            </a:r>
            <a:r>
              <a:rPr lang="en-US" dirty="0" smtClean="0"/>
              <a:t>&lt;INPUT&gt;. Checkbox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298092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label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&lt;</a:t>
            </a:r>
            <a:r>
              <a:rPr lang="en-US" dirty="0"/>
              <a:t>input type="checkbox" name="hobby[]"&gt; check1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/>
              <a:t>label&gt;&lt;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label&gt;</a:t>
            </a:r>
          </a:p>
          <a:p>
            <a:pPr marL="0" indent="0">
              <a:buNone/>
            </a:pPr>
            <a:r>
              <a:rPr lang="en-US" dirty="0" smtClean="0"/>
              <a:t>     &lt;</a:t>
            </a:r>
            <a:r>
              <a:rPr lang="en-US" dirty="0"/>
              <a:t>input type="checkbox" name="hobby[]"&gt; check2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/>
              <a:t>label&gt;&lt;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label&gt;</a:t>
            </a:r>
          </a:p>
          <a:p>
            <a:pPr marL="0" indent="0">
              <a:buNone/>
            </a:pPr>
            <a:r>
              <a:rPr lang="en-US" dirty="0" smtClean="0"/>
              <a:t>      &lt;</a:t>
            </a:r>
            <a:r>
              <a:rPr lang="en-US" dirty="0"/>
              <a:t>input type="checkbox" name="hobby[]"&gt; check3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/>
              <a:t>label&gt;&lt;</a:t>
            </a:r>
            <a:r>
              <a:rPr lang="en-US" dirty="0" err="1"/>
              <a:t>br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23528" y="4725144"/>
            <a:ext cx="8579296" cy="1346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Clr>
                <a:srgbClr val="FFC000"/>
              </a:buClr>
              <a:buSzPct val="75000"/>
              <a:buFont typeface="Wingdings" pitchFamily="2" charset="2"/>
              <a:buChar char=""/>
              <a:defRPr sz="32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265" y="2042913"/>
            <a:ext cx="1604864" cy="12700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23528" y="4698005"/>
            <a:ext cx="8579296" cy="165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Clr>
                <a:srgbClr val="FFC000"/>
              </a:buClr>
              <a:buSzPct val="75000"/>
              <a:buFont typeface="Wingdings" pitchFamily="2" charset="2"/>
              <a:buChar char=""/>
              <a:defRPr sz="32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ru-RU" dirty="0" smtClean="0"/>
              <a:t>Отправка массива значений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62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Атрибуты </a:t>
            </a:r>
            <a:r>
              <a:rPr lang="en-US" dirty="0" smtClean="0"/>
              <a:t>&lt;INPUT&gt;. radio </a:t>
            </a:r>
            <a:r>
              <a:rPr lang="ru-RU" dirty="0" smtClean="0"/>
              <a:t>группа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&lt;label&gt;</a:t>
            </a:r>
          </a:p>
          <a:p>
            <a:pPr lvl="2"/>
            <a:r>
              <a:rPr lang="en-US" dirty="0" smtClean="0"/>
              <a:t>&lt;</a:t>
            </a:r>
            <a:r>
              <a:rPr lang="en-US" dirty="0"/>
              <a:t>input type</a:t>
            </a:r>
            <a:r>
              <a:rPr lang="en-US" dirty="0" smtClean="0"/>
              <a:t>="radio" </a:t>
            </a:r>
            <a:r>
              <a:rPr lang="en-US" dirty="0"/>
              <a:t>name</a:t>
            </a:r>
            <a:r>
              <a:rPr lang="en-US" dirty="0" smtClean="0"/>
              <a:t>="</a:t>
            </a:r>
            <a:r>
              <a:rPr lang="en-US" dirty="0" err="1" smtClean="0">
                <a:solidFill>
                  <a:srgbClr val="00B050"/>
                </a:solidFill>
              </a:rPr>
              <a:t>radio_group</a:t>
            </a:r>
            <a:r>
              <a:rPr lang="en-US" dirty="0" smtClean="0"/>
              <a:t>" </a:t>
            </a:r>
            <a:r>
              <a:rPr lang="en-US" dirty="0" smtClean="0">
                <a:solidFill>
                  <a:srgbClr val="FF0000"/>
                </a:solidFill>
              </a:rPr>
              <a:t>value=</a:t>
            </a:r>
            <a:r>
              <a:rPr lang="en-US" dirty="0">
                <a:solidFill>
                  <a:srgbClr val="FF0000"/>
                </a:solidFill>
              </a:rPr>
              <a:t>"</a:t>
            </a:r>
            <a:r>
              <a:rPr lang="en-US" dirty="0" smtClean="0">
                <a:solidFill>
                  <a:srgbClr val="FF0000"/>
                </a:solidFill>
              </a:rPr>
              <a:t>value_01" </a:t>
            </a:r>
            <a:r>
              <a:rPr lang="en-US" dirty="0"/>
              <a:t>id="Checkbox_Group1_0" checked</a:t>
            </a:r>
            <a:r>
              <a:rPr lang="en-US" dirty="0" smtClean="0"/>
              <a:t>&gt; 1</a:t>
            </a:r>
          </a:p>
          <a:p>
            <a:r>
              <a:rPr lang="en-US" dirty="0" smtClean="0"/>
              <a:t>&lt;/label&gt;</a:t>
            </a:r>
          </a:p>
          <a:p>
            <a:r>
              <a:rPr lang="en-US" dirty="0" smtClean="0"/>
              <a:t>&lt;label&gt;</a:t>
            </a:r>
            <a:endParaRPr lang="en-US" dirty="0"/>
          </a:p>
          <a:p>
            <a:pPr lvl="2"/>
            <a:r>
              <a:rPr lang="en-US" dirty="0" smtClean="0"/>
              <a:t>&lt;input </a:t>
            </a:r>
            <a:r>
              <a:rPr lang="en-US" dirty="0"/>
              <a:t>type="radio" name</a:t>
            </a:r>
            <a:r>
              <a:rPr lang="en-US" dirty="0" smtClean="0"/>
              <a:t>="</a:t>
            </a:r>
            <a:r>
              <a:rPr lang="en-US" dirty="0" err="1" smtClean="0">
                <a:solidFill>
                  <a:srgbClr val="00B050"/>
                </a:solidFill>
              </a:rPr>
              <a:t>radio_group</a:t>
            </a:r>
            <a:r>
              <a:rPr lang="en-US" dirty="0" smtClean="0"/>
              <a:t>" </a:t>
            </a:r>
            <a:r>
              <a:rPr lang="en-US" dirty="0" smtClean="0">
                <a:solidFill>
                  <a:srgbClr val="FF0000"/>
                </a:solidFill>
              </a:rPr>
              <a:t>value=</a:t>
            </a:r>
            <a:r>
              <a:rPr lang="en-US" dirty="0">
                <a:solidFill>
                  <a:srgbClr val="FF0000"/>
                </a:solidFill>
              </a:rPr>
              <a:t>"</a:t>
            </a:r>
            <a:r>
              <a:rPr lang="en-US" dirty="0" smtClean="0">
                <a:solidFill>
                  <a:srgbClr val="FF0000"/>
                </a:solidFill>
              </a:rPr>
              <a:t>value_02" </a:t>
            </a:r>
            <a:r>
              <a:rPr lang="en-US" dirty="0"/>
              <a:t>id="</a:t>
            </a:r>
            <a:r>
              <a:rPr lang="en-US" dirty="0" smtClean="0"/>
              <a:t>Checkbox_Group2_0"&gt; 2</a:t>
            </a:r>
          </a:p>
          <a:p>
            <a:r>
              <a:rPr lang="en-US" dirty="0" smtClean="0"/>
              <a:t>&lt;/label&gt;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1298" t="37539" r="91508" b="53115"/>
          <a:stretch/>
        </p:blipFill>
        <p:spPr>
          <a:xfrm>
            <a:off x="6840252" y="3129023"/>
            <a:ext cx="1368152" cy="9471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36296" y="3429000"/>
            <a:ext cx="28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1</a:t>
            </a:r>
            <a:endParaRPr lang="ru-RU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028384" y="3428999"/>
            <a:ext cx="28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2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67902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 smtClean="0"/>
              <a:t>Атрибуты </a:t>
            </a:r>
            <a:r>
              <a:rPr lang="en-US" sz="4000" dirty="0" smtClean="0"/>
              <a:t>&lt;INPUT&gt;.</a:t>
            </a:r>
            <a:r>
              <a:rPr lang="ru-RU" sz="4000" dirty="0" smtClean="0"/>
              <a:t>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required </a:t>
            </a:r>
            <a:r>
              <a:rPr lang="ru-RU" sz="4000" dirty="0" smtClean="0"/>
              <a:t>и </a:t>
            </a:r>
            <a:r>
              <a:rPr lang="en-US" sz="4000" dirty="0"/>
              <a:t>autocomplete</a:t>
            </a:r>
            <a:endParaRPr lang="ru-RU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22912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&lt;input type="email" </a:t>
            </a:r>
            <a:r>
              <a:rPr lang="en-US" dirty="0" smtClean="0"/>
              <a:t>name=“email” placeholder</a:t>
            </a:r>
            <a:r>
              <a:rPr lang="en-US" dirty="0"/>
              <a:t>="</a:t>
            </a:r>
            <a:r>
              <a:rPr lang="ru-RU" dirty="0"/>
              <a:t>это обязательное поле" </a:t>
            </a:r>
            <a:r>
              <a:rPr lang="en-US" dirty="0"/>
              <a:t>required&gt; &lt;</a:t>
            </a:r>
            <a:r>
              <a:rPr lang="en-US" dirty="0" err="1"/>
              <a:t>br</a:t>
            </a:r>
            <a:r>
              <a:rPr lang="en-US" dirty="0" smtClean="0"/>
              <a:t>&gt;</a:t>
            </a:r>
            <a:endParaRPr lang="ru-RU" dirty="0" smtClean="0"/>
          </a:p>
          <a:p>
            <a:endParaRPr lang="ru-RU" dirty="0"/>
          </a:p>
          <a:p>
            <a:r>
              <a:rPr lang="en-US" dirty="0"/>
              <a:t> &lt;input type="text" name</a:t>
            </a:r>
            <a:r>
              <a:rPr lang="en-US" dirty="0" smtClean="0"/>
              <a:t>=“text” </a:t>
            </a:r>
            <a:r>
              <a:rPr lang="en-US" dirty="0"/>
              <a:t>autocomplete="off"&gt; &lt;</a:t>
            </a:r>
            <a:r>
              <a:rPr lang="en-US" dirty="0" err="1"/>
              <a:t>br</a:t>
            </a:r>
            <a:r>
              <a:rPr lang="en-US" dirty="0"/>
              <a:t>&gt;</a:t>
            </a:r>
            <a:endParaRPr lang="ru-RU" dirty="0"/>
          </a:p>
          <a:p>
            <a:endParaRPr lang="en-US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9" t="76267" r="50000" b="2827"/>
          <a:stretch/>
        </p:blipFill>
        <p:spPr bwMode="auto">
          <a:xfrm>
            <a:off x="5731720" y="1574989"/>
            <a:ext cx="2895472" cy="9566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659" r="73747" b="2538"/>
          <a:stretch/>
        </p:blipFill>
        <p:spPr bwMode="auto">
          <a:xfrm>
            <a:off x="5784183" y="2540797"/>
            <a:ext cx="2399136" cy="1440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04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Кнопки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&lt;input type="submit" </a:t>
            </a:r>
            <a:r>
              <a:rPr lang="en-US" dirty="0" smtClean="0"/>
              <a:t>value</a:t>
            </a:r>
            <a:r>
              <a:rPr lang="en-US" dirty="0"/>
              <a:t>="</a:t>
            </a:r>
            <a:r>
              <a:rPr lang="ru-RU" dirty="0"/>
              <a:t>Отправить"&gt;</a:t>
            </a:r>
          </a:p>
          <a:p>
            <a:r>
              <a:rPr lang="ru-RU" dirty="0"/>
              <a:t>&lt;</a:t>
            </a:r>
            <a:r>
              <a:rPr lang="en-US" dirty="0"/>
              <a:t>input type="reset" </a:t>
            </a:r>
            <a:r>
              <a:rPr lang="en-US" dirty="0" smtClean="0"/>
              <a:t>value</a:t>
            </a:r>
            <a:r>
              <a:rPr lang="en-US" dirty="0"/>
              <a:t>="</a:t>
            </a:r>
            <a:r>
              <a:rPr lang="ru-RU" dirty="0"/>
              <a:t>Сбросить</a:t>
            </a:r>
            <a:r>
              <a:rPr lang="ru-RU" dirty="0" smtClean="0"/>
              <a:t>"&gt;</a:t>
            </a:r>
          </a:p>
          <a:p>
            <a:r>
              <a:rPr lang="en-US" dirty="0" smtClean="0"/>
              <a:t>&lt;</a:t>
            </a:r>
            <a:r>
              <a:rPr lang="en-US" dirty="0"/>
              <a:t>input type="image" </a:t>
            </a:r>
            <a:r>
              <a:rPr lang="en-US" dirty="0" err="1" smtClean="0"/>
              <a:t>src</a:t>
            </a:r>
            <a:r>
              <a:rPr lang="en-US" dirty="0"/>
              <a:t>="email.gif</a:t>
            </a:r>
            <a:r>
              <a:rPr lang="en-US" dirty="0" smtClean="0"/>
              <a:t>"&gt;</a:t>
            </a:r>
          </a:p>
          <a:p>
            <a:r>
              <a:rPr lang="ru-RU" dirty="0"/>
              <a:t>&lt;</a:t>
            </a:r>
            <a:r>
              <a:rPr lang="en-US" dirty="0"/>
              <a:t>input type</a:t>
            </a:r>
            <a:r>
              <a:rPr lang="en-US" dirty="0" smtClean="0"/>
              <a:t>=“button" </a:t>
            </a:r>
            <a:r>
              <a:rPr lang="en-US" dirty="0"/>
              <a:t>value</a:t>
            </a:r>
            <a:r>
              <a:rPr lang="en-US" dirty="0" smtClean="0"/>
              <a:t>=“</a:t>
            </a:r>
            <a:r>
              <a:rPr lang="ru-RU" dirty="0" smtClean="0"/>
              <a:t>Кнопка"&gt;</a:t>
            </a:r>
            <a:endParaRPr lang="ru-RU" dirty="0"/>
          </a:p>
          <a:p>
            <a:endParaRPr lang="ru-RU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1" t="52368" r="59899" b="22380"/>
          <a:stretch/>
        </p:blipFill>
        <p:spPr bwMode="auto">
          <a:xfrm>
            <a:off x="5621761" y="4293096"/>
            <a:ext cx="2903416" cy="15054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640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Кнопки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&lt;button type='submit'&gt;</a:t>
            </a:r>
          </a:p>
          <a:p>
            <a:r>
              <a:rPr lang="en-US" dirty="0"/>
              <a:t>        &lt;b&gt;Submit&lt;/b&gt;&lt;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        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='email.jpg</a:t>
            </a:r>
            <a:r>
              <a:rPr lang="en-US" dirty="0" smtClean="0"/>
              <a:t>'&gt;</a:t>
            </a:r>
          </a:p>
          <a:p>
            <a:r>
              <a:rPr lang="en-US" dirty="0" smtClean="0"/>
              <a:t>&lt;/button&gt;</a:t>
            </a:r>
          </a:p>
          <a:p>
            <a:endParaRPr lang="en-US" dirty="0"/>
          </a:p>
          <a:p>
            <a:r>
              <a:rPr lang="en-US" dirty="0" smtClean="0"/>
              <a:t>type=“button </a:t>
            </a:r>
            <a:r>
              <a:rPr lang="en-US" dirty="0"/>
              <a:t>| reset | </a:t>
            </a:r>
            <a:r>
              <a:rPr lang="en-US" dirty="0" smtClean="0"/>
              <a:t>submit”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5" t="41511" r="65291" b="19944"/>
          <a:stretch/>
        </p:blipFill>
        <p:spPr>
          <a:xfrm>
            <a:off x="7236297" y="1772816"/>
            <a:ext cx="1224135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48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Атрибуты </a:t>
            </a:r>
            <a:r>
              <a:rPr lang="en-US" dirty="0" smtClean="0"/>
              <a:t>&lt;INPUT&gt;</a:t>
            </a:r>
            <a:r>
              <a:rPr lang="ru-RU" dirty="0" smtClean="0"/>
              <a:t>. </a:t>
            </a:r>
            <a:r>
              <a:rPr lang="en-US" dirty="0" smtClean="0"/>
              <a:t>file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&lt;input type="file" name="</a:t>
            </a:r>
            <a:r>
              <a:rPr lang="en-US" dirty="0" err="1"/>
              <a:t>file_Field</a:t>
            </a:r>
            <a:r>
              <a:rPr lang="en-US" dirty="0"/>
              <a:t>" </a:t>
            </a:r>
            <a:r>
              <a:rPr lang="en-US" dirty="0" err="1" smtClean="0"/>
              <a:t>dir</a:t>
            </a:r>
            <a:r>
              <a:rPr lang="en-US" dirty="0" smtClean="0"/>
              <a:t>=“</a:t>
            </a:r>
            <a:r>
              <a:rPr lang="en-US" dirty="0" err="1" smtClean="0"/>
              <a:t>ltr</a:t>
            </a:r>
            <a:r>
              <a:rPr lang="en-US" dirty="0" smtClean="0"/>
              <a:t>”&gt;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ru-RU" dirty="0" smtClean="0"/>
              <a:t>Требует наличия в теге </a:t>
            </a:r>
            <a:r>
              <a:rPr lang="en-US" dirty="0" smtClean="0"/>
              <a:t>form </a:t>
            </a:r>
            <a:r>
              <a:rPr lang="ru-RU" dirty="0" smtClean="0"/>
              <a:t>атрибута </a:t>
            </a:r>
            <a:r>
              <a:rPr lang="en-US" i="1" dirty="0" err="1" smtClean="0"/>
              <a:t>enctype</a:t>
            </a:r>
            <a:r>
              <a:rPr lang="en-US" i="1" dirty="0"/>
              <a:t>="multipart/form-data"</a:t>
            </a: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2" t="83483" r="50000" b="5244"/>
          <a:stretch/>
        </p:blipFill>
        <p:spPr bwMode="auto">
          <a:xfrm>
            <a:off x="5004048" y="2852936"/>
            <a:ext cx="3738257" cy="6871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" t="86855" r="65759" b="8599"/>
          <a:stretch/>
        </p:blipFill>
        <p:spPr bwMode="auto">
          <a:xfrm>
            <a:off x="5076056" y="3645024"/>
            <a:ext cx="3624398" cy="5040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753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Для чего нужны формы?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Отправки данных на сервер</a:t>
            </a:r>
          </a:p>
          <a:p>
            <a:r>
              <a:rPr lang="ru-RU" dirty="0" smtClean="0"/>
              <a:t>Получение данных с сервера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158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Тег </a:t>
            </a:r>
            <a:r>
              <a:rPr lang="en-US" dirty="0" smtClean="0"/>
              <a:t>&lt;TEXTAREA&gt;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textarea</a:t>
            </a:r>
            <a:r>
              <a:rPr lang="en-US" dirty="0"/>
              <a:t> name="</a:t>
            </a:r>
            <a:r>
              <a:rPr lang="en-US" dirty="0" err="1" smtClean="0"/>
              <a:t>text_area</a:t>
            </a:r>
            <a:r>
              <a:rPr lang="en-US" dirty="0" smtClean="0"/>
              <a:t>”</a:t>
            </a:r>
            <a:r>
              <a:rPr lang="ru-RU" dirty="0" smtClean="0"/>
              <a:t> </a:t>
            </a:r>
            <a:r>
              <a:rPr lang="en-US" dirty="0" err="1" smtClean="0"/>
              <a:t>lang</a:t>
            </a:r>
            <a:r>
              <a:rPr lang="en-US" dirty="0" smtClean="0"/>
              <a:t>=“</a:t>
            </a:r>
            <a:r>
              <a:rPr lang="en-US" dirty="0" err="1" smtClean="0"/>
              <a:t>ru</a:t>
            </a:r>
            <a:r>
              <a:rPr lang="en-US" dirty="0" smtClean="0"/>
              <a:t>”&gt;</a:t>
            </a:r>
          </a:p>
          <a:p>
            <a:pPr lvl="1"/>
            <a:r>
              <a:rPr lang="ru-RU" dirty="0" smtClean="0"/>
              <a:t>Текст </a:t>
            </a:r>
            <a:r>
              <a:rPr lang="ru-RU" dirty="0"/>
              <a:t>по </a:t>
            </a:r>
            <a:r>
              <a:rPr lang="ru-RU" dirty="0" smtClean="0"/>
              <a:t>умолчанию</a:t>
            </a:r>
            <a:endParaRPr lang="en-US" dirty="0" smtClean="0"/>
          </a:p>
          <a:p>
            <a:r>
              <a:rPr lang="ru-RU" dirty="0" smtClean="0"/>
              <a:t>&lt;/</a:t>
            </a:r>
            <a:r>
              <a:rPr lang="en-US" dirty="0" err="1"/>
              <a:t>textarea</a:t>
            </a:r>
            <a:r>
              <a:rPr lang="en-US" dirty="0"/>
              <a:t>&gt;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" t="63722" r="20577" b="5191"/>
          <a:stretch/>
        </p:blipFill>
        <p:spPr bwMode="auto">
          <a:xfrm>
            <a:off x="3563888" y="3147934"/>
            <a:ext cx="5107970" cy="14529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419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Тег </a:t>
            </a:r>
            <a:r>
              <a:rPr lang="en-US" dirty="0" smtClean="0"/>
              <a:t>&lt;SELECT&gt;. 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r>
              <a:rPr lang="en-US" dirty="0"/>
              <a:t>&lt;select name="list" id="list"&gt;</a:t>
            </a:r>
          </a:p>
          <a:p>
            <a:pPr lvl="1"/>
            <a:r>
              <a:rPr lang="en-US" dirty="0" smtClean="0"/>
              <a:t>&lt;</a:t>
            </a:r>
            <a:r>
              <a:rPr lang="en-US" dirty="0"/>
              <a:t>option value="1"&gt;</a:t>
            </a:r>
            <a:r>
              <a:rPr lang="en-US" dirty="0" err="1"/>
              <a:t>Минск</a:t>
            </a:r>
            <a:r>
              <a:rPr lang="en-US" dirty="0"/>
              <a:t>&lt;/option&gt;</a:t>
            </a:r>
          </a:p>
          <a:p>
            <a:pPr lvl="1"/>
            <a:r>
              <a:rPr lang="en-US" dirty="0" smtClean="0"/>
              <a:t>&lt;</a:t>
            </a:r>
            <a:r>
              <a:rPr lang="en-US" dirty="0"/>
              <a:t>option value="2"&gt;</a:t>
            </a:r>
            <a:r>
              <a:rPr lang="en-US" dirty="0" err="1"/>
              <a:t>Брест</a:t>
            </a:r>
            <a:r>
              <a:rPr lang="en-US" dirty="0"/>
              <a:t>&lt;/option&gt;</a:t>
            </a:r>
          </a:p>
          <a:p>
            <a:pPr lvl="1"/>
            <a:r>
              <a:rPr lang="en-US" dirty="0" smtClean="0"/>
              <a:t>&lt;</a:t>
            </a:r>
            <a:r>
              <a:rPr lang="en-US" dirty="0"/>
              <a:t>option value="0" selected&gt;</a:t>
            </a:r>
            <a:r>
              <a:rPr lang="en-US" dirty="0" err="1"/>
              <a:t>Город</a:t>
            </a:r>
            <a:r>
              <a:rPr lang="en-US" dirty="0"/>
              <a:t>&lt;/option&gt;</a:t>
            </a:r>
          </a:p>
          <a:p>
            <a:r>
              <a:rPr lang="en-US" dirty="0"/>
              <a:t>&lt;/select&gt;</a:t>
            </a:r>
            <a:endParaRPr lang="ru-RU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9" t="60691" r="85043" b="34249"/>
          <a:stretch/>
        </p:blipFill>
        <p:spPr bwMode="auto">
          <a:xfrm>
            <a:off x="5361650" y="4509606"/>
            <a:ext cx="1586613" cy="5118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6" t="60690" r="87380" b="26659"/>
          <a:stretch/>
        </p:blipFill>
        <p:spPr bwMode="auto">
          <a:xfrm>
            <a:off x="7097116" y="4509606"/>
            <a:ext cx="1363316" cy="13108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410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 smtClean="0"/>
              <a:t>Тег </a:t>
            </a:r>
            <a:r>
              <a:rPr lang="en-US" sz="3200" dirty="0" smtClean="0"/>
              <a:t>&lt;SELECT&gt;. </a:t>
            </a:r>
            <a:br>
              <a:rPr lang="en-US" sz="3200" dirty="0" smtClean="0"/>
            </a:br>
            <a:r>
              <a:rPr lang="ru-RU" sz="3200" dirty="0" smtClean="0"/>
              <a:t>Атрибуты </a:t>
            </a:r>
            <a:r>
              <a:rPr lang="en-US" sz="3200" dirty="0" smtClean="0"/>
              <a:t>size </a:t>
            </a:r>
            <a:r>
              <a:rPr lang="ru-RU" sz="3200" dirty="0" smtClean="0"/>
              <a:t>и </a:t>
            </a:r>
            <a:r>
              <a:rPr lang="en-US" sz="3200" dirty="0" smtClean="0"/>
              <a:t>multiple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r>
              <a:rPr lang="en-US" dirty="0"/>
              <a:t>&lt;select name="</a:t>
            </a:r>
            <a:r>
              <a:rPr lang="en-US" dirty="0" smtClean="0"/>
              <a:t>list</a:t>
            </a:r>
            <a:r>
              <a:rPr lang="en-US" dirty="0" smtClean="0">
                <a:solidFill>
                  <a:srgbClr val="FF0000"/>
                </a:solidFill>
              </a:rPr>
              <a:t>[]</a:t>
            </a:r>
            <a:r>
              <a:rPr lang="en-US" dirty="0" smtClean="0"/>
              <a:t>" </a:t>
            </a:r>
            <a:r>
              <a:rPr lang="en-US" dirty="0">
                <a:solidFill>
                  <a:srgbClr val="FF0000"/>
                </a:solidFill>
              </a:rPr>
              <a:t>size="</a:t>
            </a:r>
            <a:r>
              <a:rPr lang="en-US" dirty="0" smtClean="0">
                <a:solidFill>
                  <a:srgbClr val="FF0000"/>
                </a:solidFill>
              </a:rPr>
              <a:t>3"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multiple </a:t>
            </a:r>
            <a:r>
              <a:rPr lang="en-US" dirty="0"/>
              <a:t>id="list"&gt;</a:t>
            </a:r>
          </a:p>
          <a:p>
            <a:pPr lvl="1"/>
            <a:r>
              <a:rPr lang="en-US" dirty="0"/>
              <a:t>  &lt;option value="1"&gt;</a:t>
            </a:r>
            <a:r>
              <a:rPr lang="en-US" dirty="0" err="1"/>
              <a:t>Минск</a:t>
            </a:r>
            <a:r>
              <a:rPr lang="en-US" dirty="0"/>
              <a:t>&lt;/option&gt;</a:t>
            </a:r>
          </a:p>
          <a:p>
            <a:pPr lvl="1"/>
            <a:r>
              <a:rPr lang="en-US" dirty="0"/>
              <a:t>  &lt;option value="2" </a:t>
            </a:r>
            <a:r>
              <a:rPr lang="en-US" u="sng" dirty="0" smtClean="0"/>
              <a:t>disabled</a:t>
            </a:r>
            <a:r>
              <a:rPr lang="en-US" dirty="0" smtClean="0"/>
              <a:t>&gt;</a:t>
            </a:r>
            <a:r>
              <a:rPr lang="en-US" dirty="0" err="1" smtClean="0"/>
              <a:t>Брест</a:t>
            </a:r>
            <a:r>
              <a:rPr lang="en-US" dirty="0"/>
              <a:t>&lt;/option&gt;</a:t>
            </a:r>
          </a:p>
          <a:p>
            <a:pPr lvl="1"/>
            <a:r>
              <a:rPr lang="en-US" dirty="0"/>
              <a:t>  &lt;option value="0" </a:t>
            </a:r>
            <a:r>
              <a:rPr lang="en-US" u="sng" dirty="0"/>
              <a:t>selected</a:t>
            </a:r>
            <a:r>
              <a:rPr lang="en-US" dirty="0"/>
              <a:t>&gt;</a:t>
            </a:r>
            <a:r>
              <a:rPr lang="en-US" dirty="0" err="1"/>
              <a:t>Город</a:t>
            </a:r>
            <a:r>
              <a:rPr lang="en-US" dirty="0"/>
              <a:t>&lt;/option&gt;</a:t>
            </a:r>
          </a:p>
          <a:p>
            <a:r>
              <a:rPr lang="en-US" dirty="0"/>
              <a:t>&lt;/select&gt;</a:t>
            </a:r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0" t="50725" r="85032" b="41471"/>
          <a:stretch/>
        </p:blipFill>
        <p:spPr bwMode="auto">
          <a:xfrm>
            <a:off x="6372200" y="4727834"/>
            <a:ext cx="1623261" cy="12174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979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 smtClean="0"/>
              <a:t>Тег </a:t>
            </a:r>
            <a:r>
              <a:rPr lang="en-US" sz="3200" dirty="0" smtClean="0"/>
              <a:t>&lt;SELECT&gt;. </a:t>
            </a:r>
            <a:br>
              <a:rPr lang="en-US" sz="3200" dirty="0" smtClean="0"/>
            </a:br>
            <a:r>
              <a:rPr lang="ru-RU" sz="3200" dirty="0" smtClean="0"/>
              <a:t>Группы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&lt;select name="list" id="list"&gt;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/>
              <a:t>optgroup</a:t>
            </a:r>
            <a:r>
              <a:rPr lang="en-US" dirty="0"/>
              <a:t> label="</a:t>
            </a:r>
            <a:r>
              <a:rPr lang="ru-RU" dirty="0"/>
              <a:t>Города РБ"&gt;</a:t>
            </a:r>
          </a:p>
          <a:p>
            <a:pPr lvl="1"/>
            <a:r>
              <a:rPr lang="ru-RU" dirty="0"/>
              <a:t>      &lt;</a:t>
            </a:r>
            <a:r>
              <a:rPr lang="en-US" dirty="0"/>
              <a:t>option value="1"&gt;</a:t>
            </a:r>
            <a:r>
              <a:rPr lang="ru-RU" dirty="0"/>
              <a:t>Брест&lt;/</a:t>
            </a:r>
            <a:r>
              <a:rPr lang="en-US" dirty="0"/>
              <a:t>option&gt;</a:t>
            </a:r>
          </a:p>
          <a:p>
            <a:pPr lvl="1"/>
            <a:r>
              <a:rPr lang="en-US" dirty="0"/>
              <a:t>      &lt;option value="2"&gt;</a:t>
            </a:r>
            <a:r>
              <a:rPr lang="ru-RU" dirty="0"/>
              <a:t>Минск&lt;/</a:t>
            </a:r>
            <a:r>
              <a:rPr lang="en-US" dirty="0"/>
              <a:t>option&gt;</a:t>
            </a:r>
          </a:p>
          <a:p>
            <a:pPr lvl="1"/>
            <a:r>
              <a:rPr lang="en-US" dirty="0"/>
              <a:t>      &lt;option value="3"&gt;</a:t>
            </a:r>
            <a:r>
              <a:rPr lang="ru-RU" dirty="0"/>
              <a:t>Витебск&lt;/</a:t>
            </a:r>
            <a:r>
              <a:rPr lang="en-US" dirty="0"/>
              <a:t>option&gt;</a:t>
            </a:r>
          </a:p>
          <a:p>
            <a:pPr lvl="1"/>
            <a:r>
              <a:rPr lang="en-US" dirty="0" smtClean="0"/>
              <a:t>&lt;/</a:t>
            </a:r>
            <a:r>
              <a:rPr lang="en-US" dirty="0" err="1"/>
              <a:t>optgroup</a:t>
            </a:r>
            <a:r>
              <a:rPr lang="en-US" dirty="0"/>
              <a:t>&gt;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optgroup</a:t>
            </a:r>
            <a:r>
              <a:rPr lang="en-US" dirty="0" smtClean="0"/>
              <a:t> label="</a:t>
            </a:r>
            <a:r>
              <a:rPr lang="ru-RU" dirty="0" smtClean="0"/>
              <a:t>Города России</a:t>
            </a:r>
            <a:r>
              <a:rPr lang="ru-RU" dirty="0"/>
              <a:t>"&gt;</a:t>
            </a:r>
          </a:p>
          <a:p>
            <a:pPr lvl="1"/>
            <a:r>
              <a:rPr lang="ru-RU" dirty="0"/>
              <a:t>      &lt;</a:t>
            </a:r>
            <a:r>
              <a:rPr lang="en-US" dirty="0"/>
              <a:t>option value="4</a:t>
            </a:r>
            <a:r>
              <a:rPr lang="en-US" dirty="0" smtClean="0"/>
              <a:t>"&gt;</a:t>
            </a:r>
            <a:r>
              <a:rPr lang="ru-RU" dirty="0"/>
              <a:t>Москва&lt;/</a:t>
            </a:r>
            <a:r>
              <a:rPr lang="en-US" dirty="0"/>
              <a:t>option&gt;</a:t>
            </a:r>
          </a:p>
          <a:p>
            <a:pPr lvl="1"/>
            <a:r>
              <a:rPr lang="en-US" dirty="0"/>
              <a:t>      &lt;option value="5</a:t>
            </a:r>
            <a:r>
              <a:rPr lang="en-US" dirty="0" smtClean="0"/>
              <a:t>"&gt;</a:t>
            </a:r>
            <a:r>
              <a:rPr lang="ru-RU" dirty="0"/>
              <a:t>Рязань&lt;/</a:t>
            </a:r>
            <a:r>
              <a:rPr lang="en-US" dirty="0"/>
              <a:t>option&gt;</a:t>
            </a:r>
          </a:p>
          <a:p>
            <a:pPr lvl="1"/>
            <a:r>
              <a:rPr lang="en-US" dirty="0"/>
              <a:t>      &lt;option value="6</a:t>
            </a:r>
            <a:r>
              <a:rPr lang="en-US" dirty="0" smtClean="0"/>
              <a:t>"&gt;</a:t>
            </a:r>
            <a:r>
              <a:rPr lang="ru-RU" dirty="0"/>
              <a:t>Магадан&lt;/</a:t>
            </a:r>
            <a:r>
              <a:rPr lang="en-US" dirty="0"/>
              <a:t>option&gt;</a:t>
            </a:r>
          </a:p>
          <a:p>
            <a:pPr lvl="1"/>
            <a:r>
              <a:rPr lang="en-US" dirty="0" smtClean="0"/>
              <a:t>&lt;/</a:t>
            </a:r>
            <a:r>
              <a:rPr lang="en-US" dirty="0" err="1"/>
              <a:t>optgroup</a:t>
            </a:r>
            <a:r>
              <a:rPr lang="en-US" dirty="0"/>
              <a:t>&gt;</a:t>
            </a:r>
          </a:p>
          <a:p>
            <a:r>
              <a:rPr lang="en-US" dirty="0"/>
              <a:t>&lt;/select&gt;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9" t="60437" r="82495" b="13502"/>
          <a:stretch/>
        </p:blipFill>
        <p:spPr bwMode="auto">
          <a:xfrm>
            <a:off x="6876256" y="2996952"/>
            <a:ext cx="1685336" cy="23458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087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Формы и </a:t>
            </a:r>
            <a:r>
              <a:rPr lang="en-US" dirty="0" smtClean="0"/>
              <a:t>html 5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849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Атрибуты </a:t>
            </a:r>
            <a:r>
              <a:rPr lang="en-US" dirty="0" smtClean="0"/>
              <a:t>&lt;INPUT&gt;. type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6264696" cy="4525963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&lt;input type="email" placeholder="</a:t>
            </a:r>
            <a:r>
              <a:rPr lang="ru-RU" sz="2400" dirty="0" smtClean="0"/>
              <a:t>введите адрес почты"&gt; &lt;</a:t>
            </a:r>
            <a:r>
              <a:rPr lang="en-US" sz="2400" dirty="0" err="1" smtClean="0"/>
              <a:t>br</a:t>
            </a:r>
            <a:r>
              <a:rPr lang="en-US" sz="2400" dirty="0" smtClean="0"/>
              <a:t>&gt;</a:t>
            </a:r>
          </a:p>
          <a:p>
            <a:r>
              <a:rPr lang="en-US" sz="2400" dirty="0" smtClean="0"/>
              <a:t>&lt;input type="</a:t>
            </a:r>
            <a:r>
              <a:rPr lang="en-US" sz="2400" dirty="0" err="1" smtClean="0"/>
              <a:t>url</a:t>
            </a:r>
            <a:r>
              <a:rPr lang="en-US" sz="2400" dirty="0" smtClean="0"/>
              <a:t>" placeholder="</a:t>
            </a:r>
            <a:r>
              <a:rPr lang="ru-RU" sz="2400" dirty="0" smtClean="0"/>
              <a:t>введите адрес сайта"&gt; &lt;</a:t>
            </a:r>
            <a:r>
              <a:rPr lang="en-US" sz="2400" dirty="0" err="1" smtClean="0"/>
              <a:t>br</a:t>
            </a:r>
            <a:r>
              <a:rPr lang="en-US" sz="2400" dirty="0" smtClean="0"/>
              <a:t>&gt;</a:t>
            </a:r>
          </a:p>
          <a:p>
            <a:r>
              <a:rPr lang="en-US" sz="2400" dirty="0" smtClean="0"/>
              <a:t>&lt;input type="date" placeholder="</a:t>
            </a:r>
            <a:r>
              <a:rPr lang="ru-RU" sz="2400" dirty="0" smtClean="0"/>
              <a:t>выберите дату"&gt; &lt;</a:t>
            </a:r>
            <a:r>
              <a:rPr lang="en-US" sz="2400" dirty="0" err="1" smtClean="0"/>
              <a:t>br</a:t>
            </a:r>
            <a:r>
              <a:rPr lang="en-US" sz="2400" dirty="0" smtClean="0"/>
              <a:t>&gt;</a:t>
            </a:r>
          </a:p>
          <a:p>
            <a:r>
              <a:rPr lang="en-US" sz="2400" dirty="0" smtClean="0"/>
              <a:t>&lt;</a:t>
            </a:r>
            <a:r>
              <a:rPr lang="en-US" sz="2400" dirty="0"/>
              <a:t>input type="time" placeholder="</a:t>
            </a:r>
            <a:r>
              <a:rPr lang="ru-RU" sz="2400" dirty="0"/>
              <a:t>введите время"&gt; &lt;</a:t>
            </a:r>
            <a:r>
              <a:rPr lang="en-US" sz="2400" dirty="0" err="1"/>
              <a:t>br</a:t>
            </a:r>
            <a:r>
              <a:rPr lang="en-US" sz="2400" dirty="0" smtClean="0"/>
              <a:t>&gt;</a:t>
            </a:r>
          </a:p>
          <a:p>
            <a:r>
              <a:rPr lang="en-US" sz="2400" dirty="0"/>
              <a:t>&lt;input type="number" min="0" max="100" step="10"&gt; &lt;</a:t>
            </a:r>
            <a:r>
              <a:rPr lang="en-US" sz="2400" dirty="0" err="1"/>
              <a:t>br</a:t>
            </a:r>
            <a:r>
              <a:rPr lang="en-US" sz="2400" dirty="0"/>
              <a:t>&gt;</a:t>
            </a:r>
          </a:p>
          <a:p>
            <a:r>
              <a:rPr lang="en-US" sz="2400" dirty="0"/>
              <a:t>&lt;input type="range" min="1" max="10"&gt; &lt;</a:t>
            </a:r>
            <a:r>
              <a:rPr lang="en-US" sz="2400" dirty="0" err="1"/>
              <a:t>br</a:t>
            </a:r>
            <a:r>
              <a:rPr lang="en-US" sz="2400" dirty="0" smtClean="0"/>
              <a:t>&gt;</a:t>
            </a:r>
          </a:p>
          <a:p>
            <a:endParaRPr lang="ru-RU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8" t="50000" r="59217" b="3141"/>
          <a:stretch/>
        </p:blipFill>
        <p:spPr bwMode="auto">
          <a:xfrm>
            <a:off x="6376799" y="1916832"/>
            <a:ext cx="2803713" cy="26013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313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Атрибуты </a:t>
            </a:r>
            <a:r>
              <a:rPr lang="en-US" dirty="0" smtClean="0"/>
              <a:t>&lt;INPUT&gt;. pattern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&lt;label for</a:t>
            </a:r>
            <a:r>
              <a:rPr lang="en-US" sz="2400" dirty="0"/>
              <a:t> ="index_1"</a:t>
            </a:r>
            <a:r>
              <a:rPr lang="en-US" sz="2400" dirty="0" smtClean="0"/>
              <a:t> &gt;</a:t>
            </a:r>
            <a:r>
              <a:rPr lang="ru-RU" sz="2400" dirty="0" smtClean="0"/>
              <a:t>Индекс:</a:t>
            </a:r>
            <a:r>
              <a:rPr lang="en-US" sz="2400" dirty="0" smtClean="0"/>
              <a:t>&lt;/label&gt;</a:t>
            </a:r>
            <a:endParaRPr lang="ru-RU" sz="2400" dirty="0" smtClean="0"/>
          </a:p>
          <a:p>
            <a:r>
              <a:rPr lang="ru-RU" sz="2400" dirty="0" smtClean="0"/>
              <a:t> </a:t>
            </a:r>
            <a:r>
              <a:rPr lang="ru-RU" sz="2400" dirty="0"/>
              <a:t>&lt;</a:t>
            </a:r>
            <a:r>
              <a:rPr lang="en-US" sz="2400" dirty="0"/>
              <a:t>INPUT TYPE="text" ID="index_1" NAME="index_1" </a:t>
            </a:r>
            <a:r>
              <a:rPr lang="en-US" sz="2400" dirty="0">
                <a:solidFill>
                  <a:srgbClr val="FF0000"/>
                </a:solidFill>
              </a:rPr>
              <a:t>pattern="[0-9]{</a:t>
            </a:r>
            <a:r>
              <a:rPr lang="en-US" sz="2400" dirty="0" smtClean="0">
                <a:solidFill>
                  <a:srgbClr val="FF0000"/>
                </a:solidFill>
              </a:rPr>
              <a:t>6,10}"</a:t>
            </a:r>
            <a:r>
              <a:rPr lang="en-US" sz="2400" dirty="0" smtClean="0"/>
              <a:t>&gt; </a:t>
            </a:r>
            <a:r>
              <a:rPr lang="en-US" sz="1800" dirty="0"/>
              <a:t>&lt;small</a:t>
            </a:r>
            <a:r>
              <a:rPr lang="en-US" sz="1800" dirty="0" smtClean="0"/>
              <a:t>&gt;(</a:t>
            </a:r>
            <a:r>
              <a:rPr lang="ru-RU" sz="1800" dirty="0" smtClean="0"/>
              <a:t>от </a:t>
            </a:r>
            <a:r>
              <a:rPr lang="en-US" sz="1800" dirty="0" smtClean="0"/>
              <a:t>6 </a:t>
            </a:r>
            <a:r>
              <a:rPr lang="ru-RU" sz="1800" dirty="0" smtClean="0"/>
              <a:t>до 10) цифр&lt;/</a:t>
            </a:r>
            <a:r>
              <a:rPr lang="en-US" sz="1800" dirty="0"/>
              <a:t>small&gt;</a:t>
            </a:r>
            <a:r>
              <a:rPr lang="en-US" sz="2400" dirty="0"/>
              <a:t>&lt;</a:t>
            </a:r>
            <a:r>
              <a:rPr lang="en-US" sz="2400" dirty="0" err="1"/>
              <a:t>br</a:t>
            </a:r>
            <a:r>
              <a:rPr lang="en-US" sz="2400" dirty="0"/>
              <a:t>&gt;</a:t>
            </a:r>
          </a:p>
          <a:p>
            <a:r>
              <a:rPr lang="en-US" sz="2400" dirty="0"/>
              <a:t>&lt;label for ="</a:t>
            </a:r>
            <a:r>
              <a:rPr lang="en-US" sz="2400" dirty="0" smtClean="0"/>
              <a:t>index_2" </a:t>
            </a:r>
            <a:r>
              <a:rPr lang="en-US" sz="2400" dirty="0"/>
              <a:t>&gt;</a:t>
            </a:r>
            <a:r>
              <a:rPr lang="ru-RU" sz="2400" dirty="0"/>
              <a:t>Индекс:</a:t>
            </a:r>
            <a:r>
              <a:rPr lang="en-US" sz="2400" dirty="0"/>
              <a:t>&lt;/label</a:t>
            </a:r>
            <a:r>
              <a:rPr lang="en-US" sz="2400" dirty="0" smtClean="0"/>
              <a:t>&gt;</a:t>
            </a:r>
          </a:p>
          <a:p>
            <a:r>
              <a:rPr lang="ru-RU" sz="2400" dirty="0" smtClean="0"/>
              <a:t>&lt;</a:t>
            </a:r>
            <a:r>
              <a:rPr lang="en-US" sz="2400" dirty="0"/>
              <a:t>INPUT TYPE="text" ID="</a:t>
            </a:r>
            <a:r>
              <a:rPr lang="en-US" sz="2400" dirty="0" smtClean="0"/>
              <a:t>index_2" </a:t>
            </a:r>
            <a:r>
              <a:rPr lang="en-US" sz="2400" dirty="0"/>
              <a:t>NAME</a:t>
            </a:r>
            <a:r>
              <a:rPr lang="en-US" sz="2400"/>
              <a:t>="</a:t>
            </a:r>
            <a:r>
              <a:rPr lang="en-US" sz="2400" smtClean="0"/>
              <a:t>index_2" </a:t>
            </a:r>
            <a:r>
              <a:rPr lang="en-US" sz="2400" dirty="0">
                <a:solidFill>
                  <a:srgbClr val="FF0000"/>
                </a:solidFill>
              </a:rPr>
              <a:t>pattern="^[A-Z].*"</a:t>
            </a:r>
            <a:r>
              <a:rPr lang="en-US" sz="2400" dirty="0"/>
              <a:t>&gt; </a:t>
            </a:r>
            <a:r>
              <a:rPr lang="en-US" sz="1800" dirty="0"/>
              <a:t>&lt;small&gt;(</a:t>
            </a:r>
            <a:r>
              <a:rPr lang="ru-RU" sz="1800" dirty="0" smtClean="0"/>
              <a:t>Начинаться</a:t>
            </a:r>
            <a:r>
              <a:rPr lang="en-US" sz="1800" dirty="0" smtClean="0"/>
              <a:t> </a:t>
            </a:r>
            <a:r>
              <a:rPr lang="ru-RU" sz="1800" dirty="0" smtClean="0"/>
              <a:t>должно только </a:t>
            </a:r>
            <a:r>
              <a:rPr lang="ru-RU" sz="1800" dirty="0"/>
              <a:t>с заглавной буквы)&lt;/</a:t>
            </a:r>
            <a:r>
              <a:rPr lang="en-US" sz="1800" dirty="0"/>
              <a:t>small&gt;</a:t>
            </a:r>
            <a:endParaRPr lang="ru-RU" sz="1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9" t="60484" r="7669" b="9303"/>
          <a:stretch/>
        </p:blipFill>
        <p:spPr bwMode="auto">
          <a:xfrm>
            <a:off x="3234893" y="4437112"/>
            <a:ext cx="5911326" cy="13676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9" t="65444" r="7669" b="15165"/>
          <a:stretch/>
        </p:blipFill>
        <p:spPr bwMode="auto">
          <a:xfrm>
            <a:off x="100838" y="5517232"/>
            <a:ext cx="5911322" cy="9701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3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Атрибуты </a:t>
            </a:r>
            <a:r>
              <a:rPr lang="en-US" dirty="0" smtClean="0"/>
              <a:t>&lt;INPUT&gt;. pattern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01" y="1600200"/>
            <a:ext cx="4334963" cy="44210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235" y="1612776"/>
            <a:ext cx="4187595" cy="40484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9179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Атрибуты </a:t>
            </a:r>
            <a:r>
              <a:rPr lang="en-US" dirty="0" smtClean="0"/>
              <a:t>&lt;INPUT&gt;. pattern </a:t>
            </a: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367884"/>
              </p:ext>
            </p:extLst>
          </p:nvPr>
        </p:nvGraphicFramePr>
        <p:xfrm>
          <a:off x="457200" y="1600200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05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790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Шаблон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Ограничения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[A-Z]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Только заглавная латинская буква.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[0-9]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Одна цифра от 0 до 9.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[0-9]{3,7}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От 3 до 7 цифр.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.*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Любое</a:t>
                      </a:r>
                      <a:r>
                        <a:rPr lang="ru-RU" baseline="0" dirty="0" smtClean="0"/>
                        <a:t> количество любых символов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.*\.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?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Цифры от 7 до 9 (7,8,9)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Номер</a:t>
                      </a:r>
                      <a:r>
                        <a:rPr lang="ru-RU" baseline="0" dirty="0" smtClean="0"/>
                        <a:t> телефона в формате (+375) 29 29 29 299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172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Атрибуты </a:t>
            </a:r>
            <a:r>
              <a:rPr lang="en-US" sz="3600" dirty="0" smtClean="0"/>
              <a:t>&lt;INPUT</a:t>
            </a:r>
            <a:r>
              <a:rPr lang="en-US" sz="3600" dirty="0"/>
              <a:t>&gt;.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multiple </a:t>
            </a:r>
            <a:r>
              <a:rPr lang="ru-RU" sz="3600" dirty="0" smtClean="0"/>
              <a:t>и</a:t>
            </a:r>
            <a:r>
              <a:rPr lang="en-US" sz="3600" dirty="0" smtClean="0"/>
              <a:t> </a:t>
            </a:r>
            <a:r>
              <a:rPr lang="en-US" sz="3600" dirty="0"/>
              <a:t>placeholder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&lt;input type="text" placeholder="</a:t>
            </a:r>
            <a:r>
              <a:rPr lang="ru-RU" dirty="0"/>
              <a:t>Введите текст</a:t>
            </a:r>
            <a:r>
              <a:rPr lang="ru-RU" dirty="0" smtClean="0"/>
              <a:t>"&gt;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&lt;input type="file" name="</a:t>
            </a:r>
            <a:r>
              <a:rPr lang="en-US" dirty="0" err="1" smtClean="0"/>
              <a:t>file_Field</a:t>
            </a:r>
            <a:r>
              <a:rPr lang="en-US" dirty="0" smtClean="0"/>
              <a:t>[]" </a:t>
            </a:r>
            <a:r>
              <a:rPr lang="en-US" dirty="0"/>
              <a:t>id="</a:t>
            </a:r>
            <a:r>
              <a:rPr lang="en-US" dirty="0" err="1"/>
              <a:t>file_Field</a:t>
            </a:r>
            <a:r>
              <a:rPr lang="en-US" dirty="0"/>
              <a:t>" multiple&gt;</a:t>
            </a:r>
            <a:endParaRPr lang="ru-RU" dirty="0"/>
          </a:p>
          <a:p>
            <a:r>
              <a:rPr lang="en-US" dirty="0" smtClean="0"/>
              <a:t>&lt;input type=“email” name</a:t>
            </a:r>
            <a:r>
              <a:rPr lang="en-US" smtClean="0"/>
              <a:t>=“email[]” </a:t>
            </a:r>
            <a:r>
              <a:rPr lang="en-US" dirty="0" smtClean="0"/>
              <a:t>id=“email” multiple</a:t>
            </a:r>
            <a:r>
              <a:rPr lang="en-US" dirty="0"/>
              <a:t>&gt;</a:t>
            </a:r>
            <a:endParaRPr lang="en-US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9" t="87540" r="57510" b="3892"/>
          <a:stretch/>
        </p:blipFill>
        <p:spPr bwMode="auto">
          <a:xfrm>
            <a:off x="5292080" y="2635854"/>
            <a:ext cx="3371739" cy="5522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247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Как это работает?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05760" y="1340768"/>
            <a:ext cx="1656184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Заполнение формы 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5733256"/>
            <a:ext cx="8229600" cy="392907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5760" y="2505145"/>
            <a:ext cx="1656184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Событие отправки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512" y="3669522"/>
            <a:ext cx="1656184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«Упаковка»</a:t>
            </a:r>
          </a:p>
          <a:p>
            <a:pPr algn="ctr"/>
            <a:r>
              <a:rPr lang="ru-RU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запроса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8944" y="4701389"/>
            <a:ext cx="1656184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Отправка на сервер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24581" y="4701389"/>
            <a:ext cx="2016221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Получение</a:t>
            </a:r>
          </a:p>
          <a:p>
            <a:pPr algn="ctr"/>
            <a:r>
              <a:rPr lang="ru-RU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сервером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24581" y="2505145"/>
            <a:ext cx="2016223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Передача 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 </a:t>
            </a:r>
            <a:r>
              <a:rPr lang="ru-RU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серверу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21984" y="3669522"/>
            <a:ext cx="2018819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«Распаковка»</a:t>
            </a:r>
          </a:p>
          <a:p>
            <a:pPr algn="ctr"/>
            <a:r>
              <a:rPr lang="ru-RU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запроса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21984" y="1340768"/>
            <a:ext cx="2018821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Анализ запроса </a:t>
            </a:r>
            <a:br>
              <a:rPr lang="ru-RU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 </a:t>
            </a:r>
            <a:r>
              <a:rPr lang="ru-RU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сервером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00845" y="1361890"/>
            <a:ext cx="2018821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Инициализация интерпретатора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03441" y="2505682"/>
            <a:ext cx="2018821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Передача данных скрипту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90703" y="3691181"/>
            <a:ext cx="2018821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Выполение скрипта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00845" y="4701388"/>
            <a:ext cx="2018821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Получение 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 </a:t>
            </a:r>
            <a:r>
              <a:rPr lang="ru-RU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сервером данных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79706" y="4712219"/>
            <a:ext cx="2018821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Отправка 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</a:t>
            </a:r>
            <a:r>
              <a:rPr lang="ru-RU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сервером ответа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979706" y="3691181"/>
            <a:ext cx="2018821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Получение ответа машиной клиента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940761" y="2808643"/>
            <a:ext cx="2018821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Заргузка в браузер</a:t>
            </a:r>
          </a:p>
        </p:txBody>
      </p:sp>
      <p:cxnSp>
        <p:nvCxnSpPr>
          <p:cNvPr id="23" name="Straight Arrow Connector 22"/>
          <p:cNvCxnSpPr>
            <a:endCxn id="7" idx="0"/>
          </p:cNvCxnSpPr>
          <p:nvPr/>
        </p:nvCxnSpPr>
        <p:spPr>
          <a:xfrm flipH="1">
            <a:off x="1033852" y="1987099"/>
            <a:ext cx="9756" cy="518046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1022158" y="3140968"/>
            <a:ext cx="9756" cy="518046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1038730" y="4151823"/>
            <a:ext cx="9756" cy="518046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861944" y="5031286"/>
            <a:ext cx="288032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231393" y="4315853"/>
            <a:ext cx="0" cy="468923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3231393" y="3140968"/>
            <a:ext cx="0" cy="468923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231393" y="1987099"/>
            <a:ext cx="0" cy="468923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600113" y="1958090"/>
            <a:ext cx="0" cy="576064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600113" y="3151476"/>
            <a:ext cx="0" cy="576064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610255" y="4151823"/>
            <a:ext cx="0" cy="576064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3" idx="3"/>
            <a:endCxn id="14" idx="1"/>
          </p:cNvCxnSpPr>
          <p:nvPr/>
        </p:nvCxnSpPr>
        <p:spPr>
          <a:xfrm>
            <a:off x="4240805" y="1663934"/>
            <a:ext cx="360040" cy="21122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3"/>
            <a:endCxn id="18" idx="1"/>
          </p:cNvCxnSpPr>
          <p:nvPr/>
        </p:nvCxnSpPr>
        <p:spPr>
          <a:xfrm>
            <a:off x="6619666" y="5024554"/>
            <a:ext cx="360040" cy="10831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7950172" y="4337512"/>
            <a:ext cx="0" cy="468923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7950172" y="3200599"/>
            <a:ext cx="0" cy="468923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08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0" dirty="0" smtClean="0">
                <a:solidFill>
                  <a:schemeClr val="bg1">
                    <a:lumMod val="50000"/>
                  </a:schemeClr>
                </a:solidFill>
              </a:rPr>
              <a:t>Ваши вопросы?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4F981186-ABA5-4853-8D44-16FA1FE23B4C}" type="slidenum">
              <a:rPr lang="ru-RU" smtClean="0"/>
              <a:pPr/>
              <a:t>30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432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Как это работает?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Структура </a:t>
            </a:r>
            <a:r>
              <a:rPr lang="en-US" dirty="0" smtClean="0"/>
              <a:t>http </a:t>
            </a:r>
            <a:r>
              <a:rPr lang="ru-RU" dirty="0" smtClean="0"/>
              <a:t>запроса</a:t>
            </a:r>
          </a:p>
          <a:p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106167"/>
              </p:ext>
            </p:extLst>
          </p:nvPr>
        </p:nvGraphicFramePr>
        <p:xfrm>
          <a:off x="179512" y="2283424"/>
          <a:ext cx="8784976" cy="3749485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128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/?</a:t>
                      </a:r>
                      <a:r>
                        <a:rPr lang="ru-RU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crnd</a:t>
                      </a:r>
                      <a:r>
                        <a:rPr lang="ru-RU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=88273 HTTP/1.1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Host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www.tut.by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User-Agent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Mozilla/5.0 (Windows NT 6.1; WOW64; rv:38.0) Gecko/20100101 Firefox/38.0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Accept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text/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html,application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xhtml+xml,application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xml;q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=0.9,*/*;q=0.8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Accept-Language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en-US,en;q</a:t>
                      </a:r>
                      <a:r>
                        <a:rPr lang="ru-RU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=0.5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Accept-Encoding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gzip, deflate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Referer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http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ru-RU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//www.tut.by/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Cookie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last_visit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=1434026416; __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utuid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=74aje72w-50ce835u-1o2dlbci-1c8fbjm4-3zknawm5;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lvutm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=1; _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ga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=GA1.2.1067783979.1434026421; _gat=1; _gat_title2=1; _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gat_titlenews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=1; _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gat_all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=1; bid14066fid223b5a857dd=1; _ym_visorc_17863687=b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Connection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keep-alive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316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Как это работает?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Структура </a:t>
            </a:r>
            <a:r>
              <a:rPr lang="en-US" dirty="0" smtClean="0"/>
              <a:t>http </a:t>
            </a:r>
            <a:r>
              <a:rPr lang="ru-RU" dirty="0" smtClean="0"/>
              <a:t>ответа</a:t>
            </a:r>
          </a:p>
          <a:p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959389"/>
              </p:ext>
            </p:extLst>
          </p:nvPr>
        </p:nvGraphicFramePr>
        <p:xfrm>
          <a:off x="179512" y="2283424"/>
          <a:ext cx="8784976" cy="29667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872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9127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</a:rPr>
                        <a:t>Response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</a:rPr>
                        <a:t>HTTP/1.1 200 OK</a:t>
                      </a:r>
                      <a:endParaRPr lang="ru-RU" sz="1800" dirty="0" smtClean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Calibri" panose="020F0502020204030204" pitchFamily="34" charset="0"/>
                        </a:rPr>
                        <a:t>Server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Calibri" panose="020F0502020204030204" pitchFamily="34" charset="0"/>
                        </a:rPr>
                        <a:t>nginx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  <a:endParaRPr lang="ru-RU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Calibri" panose="020F0502020204030204" pitchFamily="34" charset="0"/>
                        </a:rPr>
                        <a:t> Thu, 11 Jun 2015 12:41:09 GMT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Content-Type</a:t>
                      </a:r>
                      <a:endParaRPr lang="ru-RU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Calibri" panose="020F0502020204030204" pitchFamily="34" charset="0"/>
                        </a:rPr>
                        <a:t> text/html; charset=utf-8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Transfer-Encoding</a:t>
                      </a:r>
                      <a:endParaRPr lang="ru-RU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Calibri" panose="020F0502020204030204" pitchFamily="34" charset="0"/>
                        </a:rPr>
                        <a:t> chunked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Connection</a:t>
                      </a:r>
                      <a:endParaRPr lang="ru-RU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 close</a:t>
                      </a:r>
                      <a:endParaRPr lang="ru-RU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Vary</a:t>
                      </a:r>
                      <a:endParaRPr lang="ru-RU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Calibri" panose="020F0502020204030204" pitchFamily="34" charset="0"/>
                        </a:rPr>
                        <a:t> Accept-Encoding, Accept-Encoding, Cookie, </a:t>
                      </a: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</a:rPr>
                        <a:t>Accept-Language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  <a:latin typeface="Calibri" panose="020F0502020204030204" pitchFamily="34" charset="0"/>
                        </a:rPr>
                        <a:t>Content-Encoding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ru-RU" sz="1800" dirty="0" err="1">
                          <a:effectLst/>
                          <a:latin typeface="Calibri" panose="020F0502020204030204" pitchFamily="34" charset="0"/>
                        </a:rPr>
                        <a:t>gzip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324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ru-RU" dirty="0" smtClean="0"/>
              <a:t>Методы оправки</a:t>
            </a:r>
            <a:endParaRPr dirty="0"/>
          </a:p>
        </p:txBody>
      </p:sp>
      <p:sp>
        <p:nvSpPr>
          <p:cNvPr id="7170" name="Содержимое 1"/>
          <p:cNvSpPr>
            <a:spLocks noGrp="1"/>
          </p:cNvSpPr>
          <p:nvPr>
            <p:ph idx="1"/>
          </p:nvPr>
        </p:nvSpPr>
        <p:spPr>
          <a:xfrm>
            <a:off x="457200" y="1268413"/>
            <a:ext cx="8507288" cy="532923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GET</a:t>
            </a:r>
          </a:p>
          <a:p>
            <a:pPr lvl="1">
              <a:defRPr/>
            </a:pPr>
            <a:r>
              <a:rPr lang="ru-RU" dirty="0"/>
              <a:t>Используется для запроса содержимого указанного ресурса. </a:t>
            </a:r>
            <a:endParaRPr lang="en-US" dirty="0"/>
          </a:p>
          <a:p>
            <a:pPr lvl="1">
              <a:defRPr/>
            </a:pPr>
            <a:r>
              <a:rPr lang="en-US" dirty="0" smtClean="0"/>
              <a:t>path/form.php?param1=value1&amp;param2=value</a:t>
            </a:r>
            <a:endParaRPr lang="en-US" dirty="0"/>
          </a:p>
          <a:p>
            <a:pPr>
              <a:defRPr/>
            </a:pPr>
            <a:r>
              <a:rPr lang="en-US" dirty="0" smtClean="0"/>
              <a:t>POST </a:t>
            </a:r>
          </a:p>
          <a:p>
            <a:pPr lvl="1">
              <a:defRPr/>
            </a:pPr>
            <a:r>
              <a:rPr lang="ru-RU" dirty="0" smtClean="0"/>
              <a:t>Применяется для передачи пользовательских данных заданному ресурсу.</a:t>
            </a:r>
            <a:endParaRPr lang="en-US" dirty="0" smtClean="0"/>
          </a:p>
          <a:p>
            <a:pPr lvl="1">
              <a:defRPr/>
            </a:pPr>
            <a:r>
              <a:rPr lang="ru-RU" dirty="0" smtClean="0"/>
              <a:t>Передаётся в теле </a:t>
            </a:r>
            <a:r>
              <a:rPr lang="en-US" dirty="0" smtClean="0"/>
              <a:t>HTTP</a:t>
            </a:r>
            <a:r>
              <a:rPr lang="ru-RU" dirty="0" smtClean="0"/>
              <a:t>-запроса и не отображается в адресной строке.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611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Создание </a:t>
            </a:r>
            <a:r>
              <a:rPr lang="en-US" b="1" dirty="0"/>
              <a:t>Web-</a:t>
            </a:r>
            <a:r>
              <a:rPr lang="ru-RU" b="1" dirty="0"/>
              <a:t>форм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&lt;FORM id</a:t>
            </a:r>
            <a:r>
              <a:rPr lang="en-US" dirty="0" smtClean="0"/>
              <a:t>=“</a:t>
            </a:r>
            <a:r>
              <a:rPr lang="en-US" dirty="0" err="1" smtClean="0"/>
              <a:t>my_form</a:t>
            </a:r>
            <a:r>
              <a:rPr lang="en-US" dirty="0" smtClean="0"/>
              <a:t>" name=“</a:t>
            </a:r>
            <a:r>
              <a:rPr lang="en-US" dirty="0" err="1" smtClean="0"/>
              <a:t>user_data</a:t>
            </a:r>
            <a:r>
              <a:rPr lang="en-US" dirty="0" smtClean="0"/>
              <a:t>" </a:t>
            </a:r>
            <a:r>
              <a:rPr lang="en-US" dirty="0"/>
              <a:t>method="</a:t>
            </a:r>
            <a:r>
              <a:rPr lang="en-US" dirty="0" err="1" smtClean="0"/>
              <a:t>post|get</a:t>
            </a:r>
            <a:r>
              <a:rPr lang="en-US" dirty="0" smtClean="0"/>
              <a:t>“ action=“</a:t>
            </a:r>
            <a:r>
              <a:rPr lang="en-US" dirty="0" err="1" smtClean="0"/>
              <a:t>form.php</a:t>
            </a:r>
            <a:r>
              <a:rPr lang="en-US" dirty="0" smtClean="0"/>
              <a:t>” </a:t>
            </a:r>
            <a:r>
              <a:rPr lang="en-US" dirty="0"/>
              <a:t>&gt; </a:t>
            </a:r>
          </a:p>
          <a:p>
            <a:r>
              <a:rPr lang="ru-RU" i="1" dirty="0"/>
              <a:t>&lt;теги, формирующие элементы управления&gt; </a:t>
            </a:r>
            <a:endParaRPr lang="ru-RU" dirty="0"/>
          </a:p>
          <a:p>
            <a:r>
              <a:rPr lang="en-US" dirty="0"/>
              <a:t>&lt;/FORM&gt;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419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Тег </a:t>
            </a:r>
            <a:r>
              <a:rPr lang="en-US" dirty="0" smtClean="0"/>
              <a:t>&lt;F</a:t>
            </a:r>
            <a:r>
              <a:rPr lang="en-US" dirty="0"/>
              <a:t>I</a:t>
            </a:r>
            <a:r>
              <a:rPr lang="en-US" dirty="0" smtClean="0"/>
              <a:t>ELDSET&gt;. </a:t>
            </a:r>
            <a:r>
              <a:rPr lang="ru-RU" dirty="0" smtClean="0"/>
              <a:t>Набор полей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/>
              <a:t>FIELDSET&gt; </a:t>
            </a:r>
          </a:p>
          <a:p>
            <a:r>
              <a:rPr lang="en-US" dirty="0"/>
              <a:t>&lt;</a:t>
            </a:r>
            <a:r>
              <a:rPr lang="en-US" dirty="0" smtClean="0"/>
              <a:t>LEGEND</a:t>
            </a:r>
            <a:r>
              <a:rPr lang="ru-RU" dirty="0" smtClean="0"/>
              <a:t>&gt;</a:t>
            </a:r>
            <a:r>
              <a:rPr lang="ru-RU" i="1" dirty="0" smtClean="0"/>
              <a:t>текст заголовка</a:t>
            </a:r>
            <a:r>
              <a:rPr lang="ru-RU" dirty="0" smtClean="0"/>
              <a:t>&lt;/</a:t>
            </a:r>
            <a:r>
              <a:rPr lang="en-US" dirty="0"/>
              <a:t>LEGEND&gt; </a:t>
            </a:r>
            <a:endParaRPr lang="en-US" i="1" dirty="0" smtClean="0"/>
          </a:p>
          <a:p>
            <a:pPr lvl="1"/>
            <a:r>
              <a:rPr lang="ru-RU" i="1" dirty="0" smtClean="0"/>
              <a:t>&lt;</a:t>
            </a:r>
            <a:r>
              <a:rPr lang="ru-RU" i="1" dirty="0"/>
              <a:t>элементы управления, объединяемые в группу&gt; </a:t>
            </a:r>
            <a:endParaRPr lang="ru-RU" dirty="0"/>
          </a:p>
          <a:p>
            <a:r>
              <a:rPr lang="en-US" dirty="0"/>
              <a:t>&lt;/FIELDSET&gt; 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7" t="80678" r="3744" b="6671"/>
          <a:stretch/>
        </p:blipFill>
        <p:spPr bwMode="auto">
          <a:xfrm>
            <a:off x="4940115" y="3717032"/>
            <a:ext cx="3381138" cy="9828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781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Тег </a:t>
            </a:r>
            <a:r>
              <a:rPr lang="en-US" dirty="0" smtClean="0"/>
              <a:t>&lt;LABEL&gt;. </a:t>
            </a:r>
            <a:r>
              <a:rPr lang="ru-RU" dirty="0" smtClean="0"/>
              <a:t>Надписи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&lt;LABEL </a:t>
            </a:r>
            <a:endParaRPr lang="ru-RU" dirty="0" smtClean="0"/>
          </a:p>
          <a:p>
            <a:pPr lvl="1"/>
            <a:r>
              <a:rPr lang="ru-RU" dirty="0" smtClean="0"/>
              <a:t>FOR=“</a:t>
            </a:r>
            <a:r>
              <a:rPr lang="en-US" b="1" i="1" dirty="0" smtClean="0"/>
              <a:t>id</a:t>
            </a:r>
            <a:r>
              <a:rPr lang="ru-RU" b="1" i="1" dirty="0" smtClean="0"/>
              <a:t> </a:t>
            </a:r>
            <a:r>
              <a:rPr lang="ru-RU" b="1" i="1" dirty="0"/>
              <a:t>элемента управления, к которому относится </a:t>
            </a:r>
            <a:r>
              <a:rPr lang="ru-RU" b="1" i="1" dirty="0" smtClean="0"/>
              <a:t>надпись</a:t>
            </a:r>
            <a:r>
              <a:rPr lang="ru-RU" dirty="0" smtClean="0"/>
              <a:t>"</a:t>
            </a:r>
            <a:endParaRPr lang="ru-RU" dirty="0"/>
          </a:p>
          <a:p>
            <a:r>
              <a:rPr lang="ru-RU" dirty="0" smtClean="0"/>
              <a:t>&gt; </a:t>
            </a:r>
            <a:r>
              <a:rPr lang="ru-RU" i="1" dirty="0" smtClean="0"/>
              <a:t>текст надписи: </a:t>
            </a:r>
            <a:r>
              <a:rPr lang="en-US" dirty="0"/>
              <a:t>&lt;/LABEL</a:t>
            </a:r>
            <a:r>
              <a:rPr lang="en-US" dirty="0" smtClean="0"/>
              <a:t>&gt;</a:t>
            </a:r>
          </a:p>
          <a:p>
            <a:endParaRPr lang="ru-RU" dirty="0"/>
          </a:p>
          <a:p>
            <a:r>
              <a:rPr lang="ru-RU" i="1" dirty="0" smtClean="0"/>
              <a:t>&lt;элемент управления</a:t>
            </a:r>
            <a:r>
              <a:rPr lang="en-US" i="1" dirty="0" smtClean="0"/>
              <a:t> </a:t>
            </a:r>
            <a:r>
              <a:rPr lang="en-US" i="1" dirty="0"/>
              <a:t>id=“</a:t>
            </a:r>
            <a:r>
              <a:rPr lang="en-US" b="1" i="1" dirty="0"/>
              <a:t>id</a:t>
            </a:r>
            <a:r>
              <a:rPr lang="ru-RU" b="1" i="1" dirty="0"/>
              <a:t> элемента управления, к которому относится надпись</a:t>
            </a:r>
            <a:r>
              <a:rPr lang="en-US" i="1" dirty="0" smtClean="0"/>
              <a:t>”</a:t>
            </a:r>
            <a:r>
              <a:rPr lang="ru-RU" i="1" dirty="0" smtClean="0"/>
              <a:t>&gt;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390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fd749b4515b75daab8cddf4c6aa62231c4489491"/>
</p:tagLst>
</file>

<file path=ppt/theme/theme1.xml><?xml version="1.0" encoding="utf-8"?>
<a:theme xmlns:a="http://schemas.openxmlformats.org/drawingml/2006/main" name="ОЦ_ПВТ">
  <a:themeElements>
    <a:clrScheme name="Синий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ОЦ_ПВТ" id="{DD97604D-1D23-4099-B0C8-245FA2F134BD}" vid="{4CDBCC0B-D8B8-4361-B7A9-4D9A30F8D0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ОЦ_ПВТ</Template>
  <TotalTime>19227</TotalTime>
  <Words>2201</Words>
  <Application>Microsoft Office PowerPoint</Application>
  <PresentationFormat>On-screen Show (4:3)</PresentationFormat>
  <Paragraphs>270</Paragraphs>
  <Slides>30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Cambria</vt:lpstr>
      <vt:lpstr>Century Gothic</vt:lpstr>
      <vt:lpstr>Georgia</vt:lpstr>
      <vt:lpstr>Impact</vt:lpstr>
      <vt:lpstr>Times New Roman</vt:lpstr>
      <vt:lpstr>Wingdings</vt:lpstr>
      <vt:lpstr>ОЦ_ПВТ</vt:lpstr>
      <vt:lpstr>Формы </vt:lpstr>
      <vt:lpstr>Для чего нужны формы?</vt:lpstr>
      <vt:lpstr>Как это работает?</vt:lpstr>
      <vt:lpstr>Как это работает?</vt:lpstr>
      <vt:lpstr>Как это работает?</vt:lpstr>
      <vt:lpstr>Методы оправки</vt:lpstr>
      <vt:lpstr>Создание Web-форм</vt:lpstr>
      <vt:lpstr>Тег &lt;FIELDSET&gt;. Набор полей</vt:lpstr>
      <vt:lpstr>Тег &lt;LABEL&gt;. Надписи</vt:lpstr>
      <vt:lpstr>Тег &lt;LABEL&gt;. Надписи</vt:lpstr>
      <vt:lpstr>Поля ввода/выбора данных</vt:lpstr>
      <vt:lpstr>Атрибуты &lt;INPUT&gt;. Password</vt:lpstr>
      <vt:lpstr>Атрибуты &lt;INPUT&gt;. Checkbox</vt:lpstr>
      <vt:lpstr>Атрибуты &lt;INPUT&gt;. Checkbox</vt:lpstr>
      <vt:lpstr>Атрибуты &lt;INPUT&gt;. radio группа</vt:lpstr>
      <vt:lpstr>Атрибуты &lt;INPUT&gt;.  required и autocomplete</vt:lpstr>
      <vt:lpstr>Кнопки</vt:lpstr>
      <vt:lpstr>Кнопки</vt:lpstr>
      <vt:lpstr>Атрибуты &lt;INPUT&gt;. file</vt:lpstr>
      <vt:lpstr>Тег &lt;TEXTAREA&gt;</vt:lpstr>
      <vt:lpstr>Тег &lt;SELECT&gt;.  </vt:lpstr>
      <vt:lpstr>Тег &lt;SELECT&gt;.  Атрибуты size и multiple</vt:lpstr>
      <vt:lpstr>Тег &lt;SELECT&gt;.  Группы</vt:lpstr>
      <vt:lpstr>Формы и html 5</vt:lpstr>
      <vt:lpstr>Атрибуты &lt;INPUT&gt;. type</vt:lpstr>
      <vt:lpstr>Атрибуты &lt;INPUT&gt;. pattern </vt:lpstr>
      <vt:lpstr>Атрибуты &lt;INPUT&gt;. pattern </vt:lpstr>
      <vt:lpstr>Атрибуты &lt;INPUT&gt;. pattern </vt:lpstr>
      <vt:lpstr>Атрибуты &lt;INPUT&gt;.  multiple и placeholder</vt:lpstr>
      <vt:lpstr>Ваши вопросы?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weare</dc:creator>
  <cp:lastModifiedBy>Windows User</cp:lastModifiedBy>
  <cp:revision>405</cp:revision>
  <dcterms:created xsi:type="dcterms:W3CDTF">2011-03-03T20:51:22Z</dcterms:created>
  <dcterms:modified xsi:type="dcterms:W3CDTF">2019-10-21T20:24:23Z</dcterms:modified>
</cp:coreProperties>
</file>