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39"/>
  </p:notesMasterIdLst>
  <p:sldIdLst>
    <p:sldId id="279" r:id="rId2"/>
    <p:sldId id="273" r:id="rId3"/>
    <p:sldId id="274" r:id="rId4"/>
    <p:sldId id="275" r:id="rId5"/>
    <p:sldId id="276" r:id="rId6"/>
    <p:sldId id="277" r:id="rId7"/>
    <p:sldId id="278" r:id="rId8"/>
    <p:sldId id="256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63" r:id="rId38"/>
  </p:sldIdLst>
  <p:sldSz cx="9144000" cy="6858000" type="screen4x3"/>
  <p:notesSz cx="6858000" cy="9144000"/>
  <p:custDataLst>
    <p:tags r:id="rId4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5040" autoAdjust="0"/>
  </p:normalViewPr>
  <p:slideViewPr>
    <p:cSldViewPr>
      <p:cViewPr varScale="1">
        <p:scale>
          <a:sx n="74" d="100"/>
          <a:sy n="74" d="100"/>
        </p:scale>
        <p:origin x="15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Местоположение блочных контейнеров (и любых других блочных элементов)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определяют два весьма примечательных атрибута стиля.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блочные элементы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располагаются на ней по вертикали, строго друг за другом, в том порядке, в котором они определены в HTML-коде. Именно так располагаются блочные контейнеры, абзацы и заголовки на всех созданных нами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-страницах.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 мы можем установить для блочного элемента выравнивание по левому или краю родительского элемента (блочного контейнера, в который она вложена, или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-страницы). При этом блочный элемент будет прижиматься к соответствующему краю родителя, а остальное содержимое будет обтекать его с противоположной стороны.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 раз и задает, по какому краю родительского элемента будет выравниваться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4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5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4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93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обычное поведение. Если контейнеру, для которого указан данный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-бут стиля, предшествуют плавающие контейнеры, задавать это значение не ре-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комендуется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высота контейнера увеличится, чтобы полностью вместить все со-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держимое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(обычное поведение);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не помещающееся в контейнер содержимое будет обрезано. Контейнер сохранит свои размеры;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в контейнере появятся полосы прокрутки, с помощью которых можно просмотреть не помещающуюся часть содержимого. Эти полосы прокрутки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-дут присутствовать в контейнере всегда, даже если в них нет нужды;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полосы прокрутки появятся в контейнере, только если в них возникнет необходимость.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3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указано одно значение, оно задаст величину отступа со всех сторон эле-мента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два значения, первое установит величину отступа сверху и снизу, а второе — слева и справа.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три значения, первое определит величину отступа сверху, второе — слева и справа, а третье — снизу.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четыре значения, первое задаст величину отступа сверху, второе — справа, третье — снизу, а четвертое — слева.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4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2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8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5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(это обычное поведение);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не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однако под него все еще выделено на ней место. Другими словами, вместо элемента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видна пустая "прореха";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collapse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применим только к строкам, секциям, столбцам и группам столбцов таблицы. Элемент не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и под него не выделяется место на ней (т. е. ни-каких "прорех"). Однако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считает, что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все еще на ней присутствует. Данное значение поддерживают не все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-обозреватели. 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применяется довольно редко и только для создания специальных эффектов, наподобие исчезающего или появляющегося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Используется он всегда совместно с соответствующим поведением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Доступных значений у этого атрибута стиля очень много.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вообще не будет отображаться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словно он и не задан в ее HTML-коде.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inline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встроенный элемент.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block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блочный элемент.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inline-block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блочный элемент, который будет "обтекаться" содержимым соседних блочных элементов.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list-item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пункт списка.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run-in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встраивающийся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элемент. Если за таким элементом следует блочный элемент, он становится частью данного блочного элемента (фактически — встроенным в него элементом), в противном случае он сам становится блочным элементом.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таблица, отформатированная как встроенный элемент.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Оказы-вается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мы все-таки можем поместить таблицу в абзац! Только кому это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нуж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-но...)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table-caption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заголовок таблицы.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table-column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столбец таблицы (подробнее о столбцах таблицы и формирую-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щих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их тегах мы поговорим в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главе 13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table-column-group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группа столбцов таблицы (подробнее о группах столбцов и формирующих их тегах мы поговорим в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главе 13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table-header-group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заголовка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table-row-group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тела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table-footer-group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завершения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table-row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table-cell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ячейка таблицы.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5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отдает управление этим размером на откуп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-обозревателю (обычное поведение). В последнем случае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установит такие раз-меры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чтобы в нем полностью поместилось его содержи-мое, и не больше.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83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97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5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7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0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9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84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07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Фон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{list-style: decimal-leading-zero</a:t>
            </a:r>
            <a:r>
              <a:rPr lang="en-US" dirty="0" smtClean="0"/>
              <a:t>;}</a:t>
            </a:r>
          </a:p>
          <a:p>
            <a:endParaRPr lang="en-US" i="1" dirty="0" smtClean="0"/>
          </a:p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{list-style: upper-roman</a:t>
            </a:r>
            <a:r>
              <a:rPr lang="en-US" dirty="0" smtClean="0"/>
              <a:t>;}</a:t>
            </a:r>
          </a:p>
          <a:p>
            <a:endParaRPr lang="en-US" dirty="0" smtClean="0"/>
          </a:p>
          <a:p>
            <a:r>
              <a:rPr lang="en-US" dirty="0" smtClean="0"/>
              <a:t>li </a:t>
            </a:r>
            <a:r>
              <a:rPr lang="en-US" dirty="0" err="1"/>
              <a:t>ul</a:t>
            </a:r>
            <a:r>
              <a:rPr lang="en-US" dirty="0"/>
              <a:t> {list-style: decimal</a:t>
            </a:r>
            <a:r>
              <a:rPr lang="en-US" dirty="0" smtClean="0"/>
              <a:t>;}</a:t>
            </a:r>
          </a:p>
          <a:p>
            <a:pPr lvl="2"/>
            <a:r>
              <a:rPr lang="it-IT" dirty="0"/>
              <a:t>&lt;ul&gt;</a:t>
            </a:r>
          </a:p>
          <a:p>
            <a:pPr lvl="2"/>
            <a:r>
              <a:rPr lang="it-IT" dirty="0" smtClean="0"/>
              <a:t>            &lt;</a:t>
            </a:r>
            <a:r>
              <a:rPr lang="it-IT" dirty="0"/>
              <a:t>li&gt;Элемент 1</a:t>
            </a:r>
          </a:p>
          <a:p>
            <a:pPr lvl="2"/>
            <a:r>
              <a:rPr lang="it-IT" dirty="0"/>
              <a:t>                &lt;ul&gt;</a:t>
            </a:r>
          </a:p>
          <a:p>
            <a:pPr lvl="2"/>
            <a:r>
              <a:rPr lang="it-IT" dirty="0"/>
              <a:t>                    &lt;li&gt;Вложенный элемент 1&lt;/li&gt;</a:t>
            </a:r>
          </a:p>
          <a:p>
            <a:pPr lvl="2"/>
            <a:r>
              <a:rPr lang="it-IT" dirty="0"/>
              <a:t>                &lt;/ul&gt;</a:t>
            </a:r>
          </a:p>
          <a:p>
            <a:pPr lvl="2"/>
            <a:r>
              <a:rPr lang="it-IT" dirty="0"/>
              <a:t>            &lt;/li&gt;</a:t>
            </a:r>
          </a:p>
          <a:p>
            <a:pPr lvl="2"/>
            <a:r>
              <a:rPr lang="it-IT" dirty="0"/>
              <a:t>            &lt;li&gt;Элемент 2&lt;/li&gt;</a:t>
            </a:r>
          </a:p>
          <a:p>
            <a:pPr lvl="2"/>
            <a:r>
              <a:rPr lang="it-IT" dirty="0"/>
              <a:t>            &lt;li&gt;Элемент 3&lt;/li&gt;</a:t>
            </a:r>
          </a:p>
          <a:p>
            <a:pPr lvl="2"/>
            <a:r>
              <a:rPr lang="it-IT" dirty="0" smtClean="0"/>
              <a:t>&lt;/</a:t>
            </a:r>
            <a:r>
              <a:rPr lang="it-IT" dirty="0"/>
              <a:t>ul&gt;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455" r="8546" b="8634"/>
          <a:stretch/>
        </p:blipFill>
        <p:spPr>
          <a:xfrm>
            <a:off x="6860117" y="1277402"/>
            <a:ext cx="1872209" cy="9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9334" r="9779"/>
          <a:stretch/>
        </p:blipFill>
        <p:spPr>
          <a:xfrm>
            <a:off x="4942382" y="1916832"/>
            <a:ext cx="187220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56" y="4437112"/>
            <a:ext cx="4143375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1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Картинки в качестве маркеров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ru-RU" dirty="0" err="1" smtClean="0"/>
              <a:t>list-style-image</a:t>
            </a:r>
            <a:r>
              <a:rPr lang="ru-RU" dirty="0"/>
              <a:t>: </a:t>
            </a:r>
            <a:r>
              <a:rPr lang="ru-RU" i="1" dirty="0" smtClean="0"/>
              <a:t>адрес </a:t>
            </a:r>
            <a:r>
              <a:rPr lang="ru-RU" i="1" dirty="0"/>
              <a:t>файла </a:t>
            </a:r>
            <a:r>
              <a:rPr lang="ru-RU" i="1" dirty="0" smtClean="0"/>
              <a:t>изображения</a:t>
            </a:r>
          </a:p>
          <a:p>
            <a:r>
              <a:rPr lang="en-US" dirty="0" smtClean="0"/>
              <a:t>ul.class_1 {</a:t>
            </a:r>
            <a:endParaRPr lang="ru-RU" dirty="0" smtClean="0"/>
          </a:p>
          <a:p>
            <a:pPr lvl="1"/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(smiley_smile.png)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66695" r="67402" b="16311"/>
          <a:stretch/>
        </p:blipFill>
        <p:spPr bwMode="auto">
          <a:xfrm>
            <a:off x="2699792" y="4149080"/>
            <a:ext cx="2208110" cy="167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Отображение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visibility: </a:t>
            </a:r>
            <a:r>
              <a:rPr lang="en-US" dirty="0" err="1" smtClean="0"/>
              <a:t>visible|hidden</a:t>
            </a:r>
            <a:endParaRPr lang="en-US" dirty="0"/>
          </a:p>
          <a:p>
            <a:r>
              <a:rPr lang="en-US" dirty="0" smtClean="0"/>
              <a:t>tr.style_1 </a:t>
            </a:r>
            <a:r>
              <a:rPr lang="en-US" dirty="0"/>
              <a:t>{</a:t>
            </a:r>
            <a:r>
              <a:rPr lang="en-US" dirty="0" err="1"/>
              <a:t>visibility:hidden</a:t>
            </a:r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83093" r="50000" b="2298"/>
          <a:stretch/>
        </p:blipFill>
        <p:spPr bwMode="auto">
          <a:xfrm>
            <a:off x="2267744" y="3068960"/>
            <a:ext cx="346078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</a:t>
            </a:r>
            <a:r>
              <a:rPr lang="en-US" dirty="0" err="1"/>
              <a:t>none|inline|block|inline-block|list-item|run-in|table</a:t>
            </a:r>
            <a:r>
              <a:rPr lang="en-US" dirty="0"/>
              <a:t>| </a:t>
            </a:r>
            <a:r>
              <a:rPr lang="en-US" dirty="0" smtClean="0"/>
              <a:t>inline-table|…| </a:t>
            </a:r>
            <a:r>
              <a:rPr lang="en-US" dirty="0" err="1" smtClean="0"/>
              <a:t>table-cell|inherit</a:t>
            </a:r>
            <a:r>
              <a:rPr lang="en-US" dirty="0" smtClean="0"/>
              <a:t> </a:t>
            </a:r>
          </a:p>
          <a:p>
            <a:r>
              <a:rPr lang="en-US" dirty="0"/>
              <a:t>ul.class_1 li {</a:t>
            </a:r>
            <a:r>
              <a:rPr lang="en-US" dirty="0" err="1"/>
              <a:t>display:inline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38969" r="33587" b="55366"/>
          <a:stretch/>
        </p:blipFill>
        <p:spPr bwMode="auto">
          <a:xfrm>
            <a:off x="2627784" y="4071433"/>
            <a:ext cx="3824943" cy="38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display: block </a:t>
            </a:r>
            <a:r>
              <a:rPr lang="en-US" dirty="0" smtClean="0"/>
              <a:t>–</a:t>
            </a:r>
            <a:r>
              <a:rPr lang="ru-RU" dirty="0" smtClean="0"/>
              <a:t> значение по умолчанию для </a:t>
            </a:r>
            <a:r>
              <a:rPr lang="en-US" dirty="0" smtClean="0"/>
              <a:t>div </a:t>
            </a:r>
            <a:r>
              <a:rPr lang="ru-RU" dirty="0" smtClean="0"/>
              <a:t>тега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}</a:t>
            </a:r>
            <a:endParaRPr lang="ru-RU" dirty="0"/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35031" r="56933" b="15342"/>
          <a:stretch/>
        </p:blipFill>
        <p:spPr>
          <a:xfrm>
            <a:off x="6948264" y="2420888"/>
            <a:ext cx="1440160" cy="15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display:</a:t>
            </a:r>
            <a:r>
              <a:rPr lang="ru-RU" b="1" i="1" dirty="0" smtClean="0"/>
              <a:t> </a:t>
            </a:r>
            <a:r>
              <a:rPr lang="en-US" b="1" i="1" dirty="0" smtClean="0"/>
              <a:t>inline-block </a:t>
            </a:r>
            <a:r>
              <a:rPr lang="en-US" dirty="0" smtClean="0"/>
              <a:t>–</a:t>
            </a:r>
            <a:r>
              <a:rPr lang="ru-RU" dirty="0" smtClean="0"/>
              <a:t> поведение блока и сточного элемента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	display: inline-block;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35031" r="19304" b="47454"/>
          <a:stretch/>
        </p:blipFill>
        <p:spPr>
          <a:xfrm>
            <a:off x="4644008" y="2564904"/>
            <a:ext cx="422446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display:</a:t>
            </a:r>
            <a:r>
              <a:rPr lang="ru-RU" b="1" i="1" dirty="0" smtClean="0"/>
              <a:t> </a:t>
            </a:r>
            <a:r>
              <a:rPr lang="en-US" b="1" i="1" dirty="0" smtClean="0"/>
              <a:t>inline </a:t>
            </a:r>
            <a:r>
              <a:rPr lang="en-US" dirty="0" smtClean="0"/>
              <a:t>–</a:t>
            </a:r>
            <a:r>
              <a:rPr lang="ru-RU" dirty="0" smtClean="0"/>
              <a:t> поведение строчного тега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	display: inline;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div class="</a:t>
            </a:r>
            <a:r>
              <a:rPr lang="en-US" dirty="0" smtClean="0"/>
              <a:t>blocks</a:t>
            </a:r>
            <a:r>
              <a:rPr lang="en-US" dirty="0"/>
              <a:t>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35031" r="24567" b="53292"/>
          <a:stretch/>
        </p:blipFill>
        <p:spPr>
          <a:xfrm>
            <a:off x="5002972" y="2492896"/>
            <a:ext cx="369039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Блочная верстка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0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размеров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width:</a:t>
            </a:r>
            <a:r>
              <a:rPr lang="en-US" sz="2400" dirty="0"/>
              <a:t> </a:t>
            </a:r>
            <a:r>
              <a:rPr lang="en-US" sz="2400" dirty="0" smtClean="0"/>
              <a:t>auto|</a:t>
            </a:r>
            <a:r>
              <a:rPr lang="ru-RU" sz="2400" i="1" dirty="0" smtClean="0"/>
              <a:t>ширина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/>
              <a:t>height: </a:t>
            </a:r>
            <a:r>
              <a:rPr lang="en-US" sz="2400" dirty="0" smtClean="0"/>
              <a:t>auto|</a:t>
            </a:r>
            <a:r>
              <a:rPr lang="ru-RU" sz="2400" i="1" dirty="0" smtClean="0"/>
              <a:t>высота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b="1" dirty="0"/>
              <a:t>min-width: </a:t>
            </a:r>
            <a:r>
              <a:rPr lang="ru-RU" sz="2400" i="1" dirty="0" smtClean="0"/>
              <a:t>ширина</a:t>
            </a:r>
            <a:endParaRPr lang="ru-RU" sz="2400" dirty="0"/>
          </a:p>
          <a:p>
            <a:r>
              <a:rPr lang="en-US" sz="2400" b="1" dirty="0"/>
              <a:t>min-height: </a:t>
            </a:r>
            <a:r>
              <a:rPr lang="ru-RU" sz="2400" i="1" dirty="0" smtClean="0"/>
              <a:t>высота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b="1" dirty="0"/>
              <a:t>max-width: </a:t>
            </a:r>
            <a:r>
              <a:rPr lang="ru-RU" sz="2400" i="1" dirty="0" smtClean="0"/>
              <a:t>ширина</a:t>
            </a:r>
            <a:endParaRPr lang="ru-RU" sz="2400" dirty="0"/>
          </a:p>
          <a:p>
            <a:r>
              <a:rPr lang="en-US" sz="2400" b="1" dirty="0"/>
              <a:t>max-height: </a:t>
            </a:r>
            <a:r>
              <a:rPr lang="ru-RU" sz="2400" i="1" dirty="0" smtClean="0"/>
              <a:t>высота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5" y="1844824"/>
            <a:ext cx="5449926" cy="35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b="1" dirty="0"/>
              <a:t>float: </a:t>
            </a:r>
            <a:r>
              <a:rPr lang="en-US" dirty="0" err="1" smtClean="0"/>
              <a:t>left|right|none</a:t>
            </a:r>
            <a:endParaRPr lang="ru-RU" dirty="0" smtClean="0"/>
          </a:p>
          <a:p>
            <a:pPr lvl="1"/>
            <a:r>
              <a:rPr lang="ru-RU" dirty="0" smtClean="0"/>
              <a:t>Устанавливается на  объекты у которых явно задана ширина</a:t>
            </a:r>
          </a:p>
          <a:p>
            <a:pPr lvl="1"/>
            <a:r>
              <a:rPr lang="ru-RU" dirty="0" smtClean="0"/>
              <a:t>Не включается в площадь родителя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645024"/>
            <a:ext cx="4413050" cy="17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background-color: transparent|</a:t>
            </a:r>
            <a:r>
              <a:rPr lang="en-US" i="1" dirty="0"/>
              <a:t>&lt;</a:t>
            </a:r>
            <a:r>
              <a:rPr lang="ru-RU" i="1" dirty="0"/>
              <a:t>цвет</a:t>
            </a:r>
            <a:r>
              <a:rPr lang="ru-RU" i="1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BODY { color: white; </a:t>
            </a:r>
            <a:r>
              <a:rPr lang="en-US" dirty="0" smtClean="0"/>
              <a:t>background-color</a:t>
            </a:r>
            <a:r>
              <a:rPr lang="en-US" dirty="0"/>
              <a:t>: black }</a:t>
            </a:r>
            <a:endParaRPr lang="ru-RU" dirty="0" smtClean="0"/>
          </a:p>
          <a:p>
            <a:r>
              <a:rPr lang="ru-RU" dirty="0" err="1"/>
              <a:t>background-image</a:t>
            </a:r>
            <a:r>
              <a:rPr lang="ru-RU" dirty="0"/>
              <a:t>: </a:t>
            </a:r>
            <a:r>
              <a:rPr lang="ru-RU" dirty="0" err="1"/>
              <a:t>none|url</a:t>
            </a:r>
            <a:r>
              <a:rPr lang="ru-RU" dirty="0"/>
              <a:t>(</a:t>
            </a:r>
            <a:r>
              <a:rPr lang="ru-RU" i="1" dirty="0"/>
              <a:t>&lt;интернет-адрес файла изображения</a:t>
            </a:r>
            <a:r>
              <a:rPr lang="ru-RU" i="1" dirty="0" smtClean="0"/>
              <a:t>&gt;</a:t>
            </a:r>
            <a:r>
              <a:rPr lang="ru-RU" dirty="0" smtClean="0"/>
              <a:t>);</a:t>
            </a:r>
          </a:p>
          <a:p>
            <a:pPr lvl="1"/>
            <a:r>
              <a:rPr lang="en-US" sz="2200" dirty="0" err="1"/>
              <a:t>TABLE.bgr</a:t>
            </a:r>
            <a:r>
              <a:rPr lang="en-US" sz="2200" dirty="0"/>
              <a:t> { background-image: </a:t>
            </a:r>
            <a:r>
              <a:rPr lang="en-US" sz="2200" dirty="0" err="1"/>
              <a:t>url</a:t>
            </a:r>
            <a:r>
              <a:rPr lang="en-US" sz="2200" dirty="0" smtClean="0"/>
              <a:t>("table_background.png</a:t>
            </a:r>
            <a:r>
              <a:rPr lang="en-US" sz="2200" dirty="0"/>
              <a:t>") </a:t>
            </a:r>
            <a:r>
              <a:rPr lang="en-US" sz="2200" dirty="0" smtClean="0"/>
              <a:t>}</a:t>
            </a:r>
            <a:endParaRPr lang="ru-RU" sz="2200" dirty="0" smtClean="0"/>
          </a:p>
          <a:p>
            <a:r>
              <a:rPr lang="en-US" dirty="0"/>
              <a:t>background-repeat: </a:t>
            </a:r>
            <a:r>
              <a:rPr lang="en-US" dirty="0" err="1" smtClean="0"/>
              <a:t>no-repeat|repeat|repeat-x|repeat-y</a:t>
            </a:r>
            <a:endParaRPr lang="ru-RU" dirty="0" smtClean="0"/>
          </a:p>
          <a:p>
            <a:r>
              <a:rPr lang="ru-RU" dirty="0" err="1"/>
              <a:t>background-position</a:t>
            </a:r>
            <a:r>
              <a:rPr lang="ru-RU" dirty="0"/>
              <a:t>: &lt;горизонтальная позиция&gt; [&lt;вертикальная позиция</a:t>
            </a:r>
            <a:r>
              <a:rPr lang="ru-RU" dirty="0" smtClean="0"/>
              <a:t>&gt;]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i="1" dirty="0"/>
              <a:t>&lt;числовое значение&gt;</a:t>
            </a:r>
            <a:r>
              <a:rPr lang="ru-RU" dirty="0"/>
              <a:t>|</a:t>
            </a:r>
            <a:r>
              <a:rPr lang="en-US" dirty="0" err="1" smtClean="0"/>
              <a:t>left|center|right</a:t>
            </a:r>
            <a:endParaRPr lang="ru-RU" dirty="0" smtClean="0"/>
          </a:p>
          <a:p>
            <a:r>
              <a:rPr lang="en-US" dirty="0"/>
              <a:t>background-attachment: </a:t>
            </a:r>
            <a:r>
              <a:rPr lang="en-US" dirty="0" err="1"/>
              <a:t>scroll|fixed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9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обтекания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10199" r="1827" b="64826"/>
          <a:stretch/>
        </p:blipFill>
        <p:spPr>
          <a:xfrm>
            <a:off x="125759" y="3966930"/>
            <a:ext cx="8891655" cy="248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0845" r="1640" b="64366"/>
          <a:stretch/>
        </p:blipFill>
        <p:spPr>
          <a:xfrm>
            <a:off x="125760" y="1263934"/>
            <a:ext cx="8892480" cy="2453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обтекания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0715" r="1297" b="72321"/>
          <a:stretch/>
        </p:blipFill>
        <p:spPr>
          <a:xfrm>
            <a:off x="323528" y="1340768"/>
            <a:ext cx="842114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10500" r="1456" b="71651"/>
          <a:stretch/>
        </p:blipFill>
        <p:spPr>
          <a:xfrm>
            <a:off x="323528" y="3571286"/>
            <a:ext cx="8387096" cy="165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float:left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>
                <a:solidFill>
                  <a:srgbClr val="00B050"/>
                </a:solidFill>
              </a:rPr>
              <a:t>float:left</a:t>
            </a:r>
            <a:r>
              <a:rPr lang="ru-RU" dirty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>
                <a:solidFill>
                  <a:srgbClr val="0070C0"/>
                </a:solidFill>
              </a:rPr>
              <a:t>float:left</a:t>
            </a:r>
            <a:r>
              <a:rPr lang="ru-RU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48264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851920" y="4509120"/>
            <a:ext cx="4392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 smtClean="0">
                <a:solidFill>
                  <a:srgbClr val="00B050"/>
                </a:solidFill>
              </a:rPr>
              <a:t>float</a:t>
            </a:r>
            <a:r>
              <a:rPr lang="ru-RU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right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 smtClean="0">
                <a:solidFill>
                  <a:srgbClr val="0070C0"/>
                </a:solidFill>
              </a:rPr>
              <a:t>float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ru-RU" dirty="0" smtClean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1652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10236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779912" y="4293096"/>
            <a:ext cx="48279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 smtClean="0">
                <a:solidFill>
                  <a:srgbClr val="00B050"/>
                </a:solidFill>
              </a:rPr>
              <a:t>float</a:t>
            </a:r>
            <a:r>
              <a:rPr lang="ru-RU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left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 smtClean="0">
                <a:solidFill>
                  <a:srgbClr val="0070C0"/>
                </a:solidFill>
              </a:rPr>
              <a:t>float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ru-RU" dirty="0" smtClean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1652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6862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9257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Clear. </a:t>
            </a:r>
            <a:r>
              <a:rPr lang="ru-RU" dirty="0" smtClean="0"/>
              <a:t>Чистим обтекание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1125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clear: </a:t>
            </a:r>
            <a:r>
              <a:rPr lang="en-US" dirty="0" err="1" smtClean="0"/>
              <a:t>left|right|both|none|inherit</a:t>
            </a:r>
            <a:endParaRPr lang="ru-RU" dirty="0" smtClean="0"/>
          </a:p>
          <a:p>
            <a:pPr lvl="1"/>
            <a:r>
              <a:rPr lang="ru-RU" dirty="0" err="1" smtClean="0"/>
              <a:t>left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left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right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right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both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left</a:t>
            </a:r>
            <a:r>
              <a:rPr lang="ru-RU" dirty="0"/>
              <a:t> или </a:t>
            </a:r>
            <a:r>
              <a:rPr lang="ru-RU" dirty="0" err="1"/>
              <a:t>right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none</a:t>
            </a:r>
            <a:r>
              <a:rPr lang="ru-RU" dirty="0" smtClean="0"/>
              <a:t> </a:t>
            </a:r>
            <a:r>
              <a:rPr lang="ru-RU" dirty="0"/>
              <a:t>— обычное поведение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Clear. </a:t>
            </a:r>
            <a:r>
              <a:rPr lang="ru-RU" dirty="0"/>
              <a:t>Чистим </a:t>
            </a:r>
            <a:r>
              <a:rPr lang="ru-RU" dirty="0" smtClean="0"/>
              <a:t>обтекание. Пример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10524" r="1368" b="59593"/>
          <a:stretch/>
        </p:blipFill>
        <p:spPr>
          <a:xfrm>
            <a:off x="179512" y="1052735"/>
            <a:ext cx="7128792" cy="238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1151" r="1360" b="46850"/>
          <a:stretch/>
        </p:blipFill>
        <p:spPr>
          <a:xfrm>
            <a:off x="2555776" y="3544548"/>
            <a:ext cx="6408713" cy="2980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08304" y="1484784"/>
            <a:ext cx="185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&lt;- </a:t>
            </a:r>
            <a:r>
              <a:rPr lang="ru-RU" sz="2000" dirty="0" smtClean="0">
                <a:solidFill>
                  <a:prstClr val="black"/>
                </a:solidFill>
              </a:rPr>
              <a:t>свойство </a:t>
            </a:r>
            <a:r>
              <a:rPr lang="en-US" sz="2000" dirty="0" smtClean="0">
                <a:solidFill>
                  <a:prstClr val="black"/>
                </a:solidFill>
              </a:rPr>
              <a:t>clear </a:t>
            </a:r>
            <a:r>
              <a:rPr lang="ru-RU" sz="2000" dirty="0" smtClean="0">
                <a:solidFill>
                  <a:prstClr val="black"/>
                </a:solidFill>
              </a:rPr>
              <a:t>не установлено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765" y="4941168"/>
            <a:ext cx="185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свойство </a:t>
            </a:r>
            <a:r>
              <a:rPr lang="en-US" sz="2000" dirty="0" smtClean="0">
                <a:solidFill>
                  <a:prstClr val="black"/>
                </a:solidFill>
              </a:rPr>
              <a:t/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clear: both </a:t>
            </a:r>
            <a:r>
              <a:rPr lang="ru-RU" sz="2000" dirty="0" smtClean="0">
                <a:solidFill>
                  <a:prstClr val="black"/>
                </a:solidFill>
              </a:rPr>
              <a:t>для подвала </a:t>
            </a:r>
            <a:r>
              <a:rPr lang="en-US" sz="2000" dirty="0" smtClean="0">
                <a:solidFill>
                  <a:prstClr val="black"/>
                </a:solidFill>
              </a:rPr>
              <a:t>-&gt;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overflow: </a:t>
            </a:r>
            <a:r>
              <a:rPr lang="en-US" dirty="0" err="1" smtClean="0"/>
              <a:t>visible|hidden|scroll|auto|inherit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2276872"/>
            <a:ext cx="676875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Отступы, рамки и выделение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типа отступов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9007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4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r>
              <a:rPr lang="en-US" dirty="0"/>
              <a:t>:#FFF </a:t>
            </a:r>
            <a:r>
              <a:rPr lang="en-US" dirty="0" err="1"/>
              <a:t>url</a:t>
            </a:r>
            <a:r>
              <a:rPr lang="en-US" dirty="0"/>
              <a:t>(email.gif) top right no-repeat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text-shadow:#003 0px </a:t>
            </a:r>
            <a:r>
              <a:rPr lang="en-US" dirty="0" err="1"/>
              <a:t>0px</a:t>
            </a:r>
            <a:r>
              <a:rPr lang="en-US" dirty="0"/>
              <a:t> 10px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47664" y="3068960"/>
            <a:ext cx="6107000" cy="313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padding-left|padding-top|padding-right|padding-bottom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i="1" dirty="0" smtClean="0"/>
              <a:t>&lt;</a:t>
            </a:r>
            <a:r>
              <a:rPr lang="ru-RU" i="1" dirty="0"/>
              <a:t>отступ&gt;</a:t>
            </a:r>
            <a:r>
              <a:rPr lang="ru-RU" dirty="0"/>
              <a:t>|</a:t>
            </a:r>
            <a:r>
              <a:rPr lang="en-US" dirty="0" smtClean="0"/>
              <a:t>auto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TD, TH { </a:t>
            </a:r>
            <a:endParaRPr lang="ru-RU" dirty="0" smtClean="0"/>
          </a:p>
          <a:p>
            <a:pPr lvl="1"/>
            <a:r>
              <a:rPr lang="en-US" dirty="0" smtClean="0"/>
              <a:t>padding-left</a:t>
            </a:r>
            <a:r>
              <a:rPr lang="en-US" dirty="0"/>
              <a:t>: 2px; </a:t>
            </a:r>
          </a:p>
          <a:p>
            <a:pPr lvl="1"/>
            <a:r>
              <a:rPr lang="en-US" dirty="0"/>
              <a:t>padding-top: 2px; </a:t>
            </a:r>
          </a:p>
          <a:p>
            <a:pPr lvl="1"/>
            <a:r>
              <a:rPr lang="en-US" dirty="0"/>
              <a:t>padding-right: 2px; </a:t>
            </a:r>
          </a:p>
          <a:p>
            <a:pPr lvl="1"/>
            <a:r>
              <a:rPr lang="en-US" dirty="0"/>
              <a:t>padding-bottom: 2px }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42" y="2780928"/>
            <a:ext cx="3747886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1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Если </a:t>
            </a:r>
            <a:r>
              <a:rPr lang="ru-RU" dirty="0"/>
              <a:t>указано одно значение, оно задаст величину отступа со всех сторон эле-мента </a:t>
            </a:r>
            <a:r>
              <a:rPr lang="ru-RU" dirty="0" err="1"/>
              <a:t>Web</a:t>
            </a:r>
            <a:r>
              <a:rPr lang="ru-RU" dirty="0"/>
              <a:t>-страницы. </a:t>
            </a:r>
            <a:endParaRPr lang="ru-RU" dirty="0" smtClean="0"/>
          </a:p>
          <a:p>
            <a:pPr lvl="1"/>
            <a:r>
              <a:rPr lang="en-US" dirty="0"/>
              <a:t>TD, TH { padding: 2px } 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два значения, первое установит величину отступа сверху и снизу, а второе — слева и справа. </a:t>
            </a:r>
            <a:endParaRPr lang="ru-RU" dirty="0" smtClean="0"/>
          </a:p>
          <a:p>
            <a:pPr lvl="1"/>
            <a:r>
              <a:rPr lang="en-US" dirty="0" smtClean="0"/>
              <a:t>#menu { padding: 2px 4px }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три значения, первое определит величину отступа сверху, </a:t>
            </a:r>
            <a:r>
              <a:rPr lang="ru-RU" dirty="0" smtClean="0"/>
              <a:t>второе </a:t>
            </a:r>
            <a:r>
              <a:rPr lang="ru-RU" dirty="0"/>
              <a:t>— слева и справа, а третье — снизу. </a:t>
            </a:r>
            <a:endParaRPr lang="en-US" dirty="0" smtClean="0"/>
          </a:p>
          <a:p>
            <a:pPr lvl="1"/>
            <a:r>
              <a:rPr lang="en-US" dirty="0" smtClean="0"/>
              <a:t>IMG { padding: 2px 4px 1px }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четыре значения, первое задаст величину отступа сверху, </a:t>
            </a:r>
            <a:r>
              <a:rPr lang="ru-RU" dirty="0" smtClean="0"/>
              <a:t>второе </a:t>
            </a:r>
            <a:r>
              <a:rPr lang="ru-RU" dirty="0"/>
              <a:t>— справа, третье — снизу, а четвертое — слева. </a:t>
            </a:r>
            <a:endParaRPr lang="ru-RU" dirty="0" smtClean="0"/>
          </a:p>
          <a:p>
            <a:pPr lvl="1"/>
            <a:r>
              <a:rPr lang="en-US" dirty="0"/>
              <a:t>.indented { padding: 0cm 2cm 0cm 2cm }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margin-left|margin-top|margin-right|margin-bottom</a:t>
            </a:r>
            <a:r>
              <a:rPr lang="en-US" dirty="0"/>
              <a:t>: </a:t>
            </a:r>
            <a:r>
              <a:rPr lang="en-US" i="1" dirty="0"/>
              <a:t>&lt;</a:t>
            </a:r>
            <a:r>
              <a:rPr lang="ru-RU" i="1" dirty="0"/>
              <a:t>отступ&gt;</a:t>
            </a:r>
            <a:r>
              <a:rPr lang="ru-RU" dirty="0"/>
              <a:t>|</a:t>
            </a:r>
            <a:r>
              <a:rPr lang="en-US" dirty="0" smtClean="0"/>
              <a:t>auto</a:t>
            </a:r>
            <a:endParaRPr lang="ru-RU" dirty="0" smtClean="0"/>
          </a:p>
          <a:p>
            <a:r>
              <a:rPr lang="en-US" dirty="0" smtClean="0"/>
              <a:t>H1 </a:t>
            </a:r>
            <a:r>
              <a:rPr lang="en-US" dirty="0"/>
              <a:t>{ margin-top: 5mm } </a:t>
            </a:r>
            <a:endParaRPr lang="ru-RU" dirty="0" smtClean="0"/>
          </a:p>
          <a:p>
            <a:r>
              <a:rPr lang="en-US" dirty="0"/>
              <a:t>UL { margin-left: -20px } </a:t>
            </a:r>
            <a:endParaRPr lang="ru-RU" dirty="0" smtClean="0"/>
          </a:p>
          <a:p>
            <a:r>
              <a:rPr lang="en-US" dirty="0"/>
              <a:t>H1 { margin: 5mm 0mm }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7" r="-147" b="31975"/>
          <a:stretch/>
        </p:blipFill>
        <p:spPr>
          <a:xfrm>
            <a:off x="4621868" y="4492201"/>
            <a:ext cx="4414628" cy="16339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2270"/>
          <a:stretch/>
        </p:blipFill>
        <p:spPr>
          <a:xfrm>
            <a:off x="223437" y="4437112"/>
            <a:ext cx="43047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двух соседних элементов имеется встречный отступ, то:</a:t>
            </a:r>
          </a:p>
          <a:p>
            <a:pPr lvl="1"/>
            <a:r>
              <a:rPr lang="ru-RU" dirty="0" smtClean="0"/>
              <a:t>Если оба имеют одинаковый знак, отступ берётся только больший по модулю, меньший отбрасывается</a:t>
            </a:r>
          </a:p>
          <a:p>
            <a:pPr lvl="1"/>
            <a:r>
              <a:rPr lang="ru-RU" dirty="0" smtClean="0"/>
              <a:t>Если оба имеют разные по знаку отступы – они складываются</a:t>
            </a:r>
          </a:p>
        </p:txBody>
      </p:sp>
    </p:spTree>
    <p:extLst>
      <p:ext uri="{BB962C8B-B14F-4D97-AF65-F5344CB8AC3E}">
        <p14:creationId xmlns:p14="http://schemas.microsoft.com/office/powerpoint/2010/main" val="9999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#</a:t>
            </a:r>
            <a:r>
              <a:rPr lang="en-US" dirty="0" err="1"/>
              <a:t>neighborTop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r>
              <a:rPr lang="en-US" dirty="0"/>
              <a:t>	</a:t>
            </a:r>
            <a:r>
              <a:rPr lang="en-US" dirty="0" smtClean="0"/>
              <a:t>margin-bottom</a:t>
            </a:r>
            <a:r>
              <a:rPr lang="en-US" dirty="0"/>
              <a:t>: 1em;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/>
              <a:t>neighborBottom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margin-top</a:t>
            </a:r>
            <a:r>
              <a:rPr lang="en-US" dirty="0"/>
              <a:t>: 2em;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/>
              <a:t>&lt;div id="</a:t>
            </a:r>
            <a:r>
              <a:rPr lang="en-US" dirty="0" err="1"/>
              <a:t>neighborTop</a:t>
            </a:r>
            <a:r>
              <a:rPr lang="en-US" dirty="0"/>
              <a:t>"&gt;</a:t>
            </a:r>
            <a:r>
              <a:rPr lang="en-US" dirty="0" err="1"/>
              <a:t>Верхний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r>
              <a:rPr lang="en-US" dirty="0"/>
              <a:t>&lt;div id="</a:t>
            </a:r>
            <a:r>
              <a:rPr lang="en-US" dirty="0" err="1"/>
              <a:t>neighborBottom</a:t>
            </a:r>
            <a:r>
              <a:rPr lang="en-US" dirty="0"/>
              <a:t>"&gt;</a:t>
            </a:r>
            <a:r>
              <a:rPr lang="en-US" dirty="0" err="1"/>
              <a:t>Нижний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75" y="2924944"/>
            <a:ext cx="4669739" cy="9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#</a:t>
            </a:r>
            <a:r>
              <a:rPr lang="en-US" dirty="0" err="1"/>
              <a:t>neighborTop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r>
              <a:rPr lang="en-US" dirty="0"/>
              <a:t>	</a:t>
            </a:r>
            <a:r>
              <a:rPr lang="en-US" dirty="0" smtClean="0"/>
              <a:t>margin-bottom</a:t>
            </a:r>
            <a:r>
              <a:rPr lang="en-US"/>
              <a:t>: </a:t>
            </a:r>
            <a:r>
              <a:rPr lang="en-US" smtClean="0"/>
              <a:t>-1em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/>
              <a:t>neighborBottom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margin-top</a:t>
            </a:r>
            <a:r>
              <a:rPr lang="en-US" dirty="0"/>
              <a:t>: 2em;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/>
              <a:t>&lt;div id="</a:t>
            </a:r>
            <a:r>
              <a:rPr lang="en-US" dirty="0" err="1"/>
              <a:t>neighborTop</a:t>
            </a:r>
            <a:r>
              <a:rPr lang="en-US" dirty="0" smtClean="0"/>
              <a:t>"&gt;</a:t>
            </a:r>
            <a:r>
              <a:rPr lang="en-US" dirty="0" err="1" smtClean="0"/>
              <a:t>Верхний</a:t>
            </a:r>
            <a:r>
              <a:rPr lang="en-US" dirty="0" smtClean="0"/>
              <a:t> </a:t>
            </a:r>
            <a:r>
              <a:rPr lang="en-US" dirty="0" err="1" smtClean="0"/>
              <a:t>сосед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/>
              <a:t>&lt;div id="</a:t>
            </a:r>
            <a:r>
              <a:rPr lang="en-US" dirty="0" err="1"/>
              <a:t>neighborBottom</a:t>
            </a:r>
            <a:r>
              <a:rPr lang="en-US" dirty="0"/>
              <a:t>"&gt;</a:t>
            </a:r>
            <a:r>
              <a:rPr lang="en-US" dirty="0" err="1"/>
              <a:t>Нижний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96952"/>
            <a:ext cx="516094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281" y="2924014"/>
            <a:ext cx="4102519" cy="115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Если сторона (граница или внутренний отступ) родительского элемента не указан, то внешний отступ дочернего элемента переходит на родителя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parent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width</a:t>
            </a:r>
            <a:r>
              <a:rPr lang="en-US" dirty="0"/>
              <a:t>: 80%;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6em;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child </a:t>
            </a:r>
            <a:r>
              <a:rPr lang="en-US" dirty="0" smtClean="0"/>
              <a:t>{background-color:</a:t>
            </a:r>
            <a:r>
              <a:rPr lang="ru-RU" dirty="0" smtClean="0"/>
              <a:t> </a:t>
            </a:r>
            <a:r>
              <a:rPr lang="en-US" dirty="0" err="1" smtClean="0"/>
              <a:t>lightblue</a:t>
            </a:r>
            <a:r>
              <a:rPr lang="en-US" dirty="0" smtClean="0"/>
              <a:t>;}</a:t>
            </a:r>
            <a:endParaRPr lang="ru-RU" dirty="0" smtClean="0"/>
          </a:p>
          <a:p>
            <a:pPr lvl="1"/>
            <a:r>
              <a:rPr lang="en-US" dirty="0"/>
              <a:t>&lt;div id="</a:t>
            </a:r>
            <a:r>
              <a:rPr lang="en-US" dirty="0" smtClean="0"/>
              <a:t>parent"&gt;</a:t>
            </a:r>
            <a:endParaRPr lang="en-US" dirty="0"/>
          </a:p>
          <a:p>
            <a:pPr lvl="1"/>
            <a:r>
              <a:rPr lang="en-US" dirty="0"/>
              <a:t>	&lt;p id="child</a:t>
            </a:r>
            <a:r>
              <a:rPr lang="en-US" dirty="0" smtClean="0"/>
              <a:t>"&gt;</a:t>
            </a:r>
            <a:r>
              <a:rPr lang="ru-RU" dirty="0" smtClean="0"/>
              <a:t>Дочерний элемент&lt;/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	</a:t>
            </a:r>
            <a:r>
              <a:rPr lang="ru-RU" dirty="0"/>
              <a:t>Родительский</a:t>
            </a:r>
          </a:p>
          <a:p>
            <a:pPr lvl="1"/>
            <a:r>
              <a:rPr lang="ru-RU" dirty="0"/>
              <a:t>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281" y="3068959"/>
            <a:ext cx="4176464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112568"/>
          </a:xfrm>
        </p:spPr>
        <p:txBody>
          <a:bodyPr>
            <a:normAutofit fontScale="92500"/>
          </a:bodyPr>
          <a:lstStyle/>
          <a:p>
            <a:r>
              <a:rPr lang="en-US" dirty="0"/>
              <a:t>div {</a:t>
            </a:r>
          </a:p>
          <a:p>
            <a:pPr lvl="1"/>
            <a:r>
              <a:rPr lang="en-US" sz="1500" dirty="0" smtClean="0"/>
              <a:t>width</a:t>
            </a:r>
            <a:r>
              <a:rPr lang="en-US" sz="1500" dirty="0"/>
              <a:t>: 80%;</a:t>
            </a:r>
          </a:p>
          <a:p>
            <a:pPr lvl="1"/>
            <a:r>
              <a:rPr lang="en-US" sz="1500" dirty="0" smtClean="0"/>
              <a:t>padding</a:t>
            </a:r>
            <a:r>
              <a:rPr lang="en-US" sz="1500" dirty="0"/>
              <a:t>: 2em;</a:t>
            </a:r>
          </a:p>
          <a:p>
            <a:pPr lvl="1"/>
            <a:r>
              <a:rPr lang="en-US" sz="1500" dirty="0" smtClean="0"/>
              <a:t>background-color</a:t>
            </a:r>
            <a:r>
              <a:rPr lang="en-US" sz="1500" dirty="0"/>
              <a:t>: #ccc;</a:t>
            </a:r>
          </a:p>
          <a:p>
            <a:pPr lvl="1"/>
            <a:r>
              <a:rPr lang="en-US" sz="1500" dirty="0" smtClean="0"/>
              <a:t>background-image: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(b-r.gif),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(b-l.gif),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(t-l.gif),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(t-r.gif),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(l.gif),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(r.gif),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(t.gif),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(b.gif)</a:t>
            </a:r>
            <a:r>
              <a:rPr lang="en-US" sz="1500" dirty="0"/>
              <a:t>;</a:t>
            </a:r>
          </a:p>
          <a:p>
            <a:pPr lvl="1"/>
            <a:r>
              <a:rPr lang="en-US" sz="1500" dirty="0" smtClean="0"/>
              <a:t>background-repeat</a:t>
            </a:r>
            <a:r>
              <a:rPr lang="en-US" sz="1500" dirty="0"/>
              <a:t>: </a:t>
            </a:r>
            <a:r>
              <a:rPr lang="en-US" sz="1500" dirty="0">
                <a:solidFill>
                  <a:srgbClr val="00B0F0"/>
                </a:solidFill>
              </a:rPr>
              <a:t>no-repeat, no-repeat, no-repeat, no-repeat,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repeat-y, repeat-y, repeat-x, repeat-x</a:t>
            </a:r>
            <a:r>
              <a:rPr lang="en-US" sz="1500" dirty="0"/>
              <a:t>;</a:t>
            </a:r>
          </a:p>
          <a:p>
            <a:pPr lvl="1"/>
            <a:r>
              <a:rPr lang="en-US" sz="1500" dirty="0" smtClean="0"/>
              <a:t>background-position</a:t>
            </a:r>
            <a:r>
              <a:rPr lang="en-US" sz="1500" dirty="0"/>
              <a:t>: </a:t>
            </a:r>
            <a:r>
              <a:rPr lang="en-US" sz="1500" dirty="0">
                <a:solidFill>
                  <a:srgbClr val="00B0F0"/>
                </a:solidFill>
              </a:rPr>
              <a:t>bottom right, bottom left, top left, top right,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left, right, top, bottom</a:t>
            </a:r>
            <a:r>
              <a:rPr lang="en-US" sz="1500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sz="2600" dirty="0" smtClean="0"/>
              <a:t>&lt;</a:t>
            </a:r>
            <a:r>
              <a:rPr lang="en-US" sz="2600" dirty="0"/>
              <a:t>div&gt;</a:t>
            </a:r>
          </a:p>
          <a:p>
            <a:pPr lvl="1"/>
            <a:r>
              <a:rPr lang="en-US" sz="2200" dirty="0"/>
              <a:t>&lt;p&gt;Cookbooks </a:t>
            </a:r>
            <a:r>
              <a:rPr lang="en-US" sz="2200" dirty="0" smtClean="0"/>
              <a:t>… </a:t>
            </a:r>
          </a:p>
          <a:p>
            <a:pPr lvl="1"/>
            <a:r>
              <a:rPr lang="en-US" sz="2200" dirty="0" smtClean="0"/>
              <a:t>infrastructure </a:t>
            </a:r>
            <a:r>
              <a:rPr lang="en-US" sz="2200" dirty="0"/>
              <a:t>choices.&lt;/p&gt;</a:t>
            </a:r>
          </a:p>
          <a:p>
            <a:r>
              <a:rPr lang="en-US" sz="2600" dirty="0"/>
              <a:t>&lt;/div&gt;</a:t>
            </a:r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968" y="3825044"/>
            <a:ext cx="4406890" cy="2448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48780"/>
            <a:ext cx="45719" cy="109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1766" y="5997408"/>
            <a:ext cx="493128" cy="4383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8110" y="6029944"/>
            <a:ext cx="490394" cy="4707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47" y="5013176"/>
            <a:ext cx="1512168" cy="560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152" y="5069182"/>
            <a:ext cx="1631231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3474189"/>
            <a:ext cx="57688" cy="13268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266" y="3616924"/>
            <a:ext cx="488628" cy="41623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401" y="3645024"/>
            <a:ext cx="479103" cy="440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196752"/>
            <a:ext cx="3809524" cy="151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Спрайты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791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Спрайты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9715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"&gt;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/>
              <a:t>width: 100px; height: </a:t>
            </a:r>
            <a:r>
              <a:rPr lang="en-US" sz="1600" dirty="0" smtClean="0"/>
              <a:t>100px;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1px"&gt;&lt;/div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background-position: -25px -25px;</a:t>
            </a:r>
          </a:p>
          <a:p>
            <a:r>
              <a:rPr lang="en-US" sz="1600" dirty="0"/>
              <a:t>width: 100px; height: </a:t>
            </a:r>
            <a:r>
              <a:rPr lang="en-US" sz="1600" dirty="0" smtClean="0"/>
              <a:t>100px;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</a:t>
            </a:r>
          </a:p>
          <a:p>
            <a:r>
              <a:rPr lang="en-US" sz="1600" dirty="0"/>
              <a:t>&lt;/div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/>
              <a:t>&lt;div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background-position: -25px -25px;</a:t>
            </a:r>
          </a:p>
          <a:p>
            <a:r>
              <a:rPr lang="en-US" sz="1600" dirty="0"/>
              <a:t>width: </a:t>
            </a:r>
            <a:r>
              <a:rPr lang="en-US" sz="1600" dirty="0">
                <a:solidFill>
                  <a:srgbClr val="FF0000"/>
                </a:solidFill>
              </a:rPr>
              <a:t>25px</a:t>
            </a:r>
            <a:r>
              <a:rPr lang="en-US" sz="1600" dirty="0"/>
              <a:t>; height: </a:t>
            </a:r>
            <a:r>
              <a:rPr lang="en-US" sz="1600" dirty="0" smtClean="0">
                <a:solidFill>
                  <a:srgbClr val="FF0000"/>
                </a:solidFill>
              </a:rPr>
              <a:t>25px</a:t>
            </a:r>
            <a:r>
              <a:rPr lang="en-US" sz="1600" dirty="0" smtClean="0"/>
              <a:t>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1px"&gt;&lt;/div&gt;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544" y="1168152"/>
            <a:ext cx="792088" cy="8640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4532" y="2100017"/>
            <a:ext cx="1008112" cy="10081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0192" y="3429000"/>
            <a:ext cx="1008112" cy="10081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4532" y="5350077"/>
            <a:ext cx="43204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Списки и отображение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list-style-type</a:t>
            </a:r>
            <a:r>
              <a:rPr lang="en-US" dirty="0"/>
              <a:t>: </a:t>
            </a:r>
            <a:r>
              <a:rPr lang="ru-RU" i="1" dirty="0" smtClean="0"/>
              <a:t>значение</a:t>
            </a:r>
          </a:p>
          <a:p>
            <a:pPr lvl="1"/>
            <a:r>
              <a:rPr lang="en-US" dirty="0" smtClean="0"/>
              <a:t>disc</a:t>
            </a:r>
            <a:endParaRPr lang="ru-RU" dirty="0" smtClean="0"/>
          </a:p>
          <a:p>
            <a:pPr lvl="1"/>
            <a:r>
              <a:rPr lang="en-US" dirty="0" smtClean="0"/>
              <a:t>circle</a:t>
            </a:r>
            <a:endParaRPr lang="ru-RU" dirty="0" smtClean="0"/>
          </a:p>
          <a:p>
            <a:pPr lvl="1"/>
            <a:r>
              <a:rPr lang="en-US" dirty="0" smtClean="0"/>
              <a:t>square</a:t>
            </a:r>
            <a:endParaRPr lang="ru-RU" dirty="0" smtClean="0"/>
          </a:p>
          <a:p>
            <a:pPr lvl="1"/>
            <a:r>
              <a:rPr lang="en-US" dirty="0" smtClean="0"/>
              <a:t>decimal</a:t>
            </a:r>
            <a:endParaRPr lang="ru-RU" dirty="0" smtClean="0"/>
          </a:p>
          <a:p>
            <a:pPr lvl="1"/>
            <a:r>
              <a:rPr lang="en-US" dirty="0" smtClean="0"/>
              <a:t>decimal-leading-zero</a:t>
            </a:r>
            <a:endParaRPr lang="ru-RU" dirty="0"/>
          </a:p>
          <a:p>
            <a:pPr lvl="1"/>
            <a:r>
              <a:rPr lang="en-US" dirty="0" smtClean="0"/>
              <a:t>lower-roman</a:t>
            </a:r>
            <a:endParaRPr lang="ru-RU" dirty="0" smtClean="0"/>
          </a:p>
          <a:p>
            <a:pPr lvl="1"/>
            <a:r>
              <a:rPr lang="en-US" dirty="0" smtClean="0"/>
              <a:t>upper-roman</a:t>
            </a:r>
            <a:endParaRPr lang="ru-RU" dirty="0" smtClean="0"/>
          </a:p>
          <a:p>
            <a:pPr lvl="1"/>
            <a:r>
              <a:rPr lang="en-US" dirty="0" smtClean="0"/>
              <a:t>lower-</a:t>
            </a:r>
            <a:r>
              <a:rPr lang="en-US" dirty="0" err="1" smtClean="0"/>
              <a:t>greek</a:t>
            </a:r>
            <a:endParaRPr lang="ru-RU" dirty="0" smtClean="0"/>
          </a:p>
          <a:p>
            <a:pPr lvl="1"/>
            <a:r>
              <a:rPr lang="en-US" dirty="0" smtClean="0"/>
              <a:t>lower-alpha</a:t>
            </a:r>
            <a:endParaRPr lang="ru-RU" dirty="0" smtClean="0"/>
          </a:p>
          <a:p>
            <a:pPr lvl="1"/>
            <a:r>
              <a:rPr lang="en-US" dirty="0" smtClean="0"/>
              <a:t>lower-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upper-alpha</a:t>
            </a:r>
            <a:endParaRPr lang="ru-RU" dirty="0" smtClean="0"/>
          </a:p>
          <a:p>
            <a:pPr lvl="1"/>
            <a:r>
              <a:rPr lang="en-US" dirty="0" smtClean="0"/>
              <a:t>upper-</a:t>
            </a:r>
            <a:r>
              <a:rPr lang="en-US" dirty="0" err="1" smtClean="0"/>
              <a:t>latin</a:t>
            </a:r>
            <a:endParaRPr lang="ru-RU" dirty="0" smtClean="0"/>
          </a:p>
          <a:p>
            <a:pPr lvl="1"/>
            <a:r>
              <a:rPr lang="en-US" dirty="0" smtClean="0"/>
              <a:t>Armenian</a:t>
            </a:r>
            <a:endParaRPr lang="ru-RU" dirty="0" smtClean="0"/>
          </a:p>
          <a:p>
            <a:pPr lvl="1"/>
            <a:r>
              <a:rPr lang="en-US" dirty="0" smtClean="0"/>
              <a:t>Georgian</a:t>
            </a:r>
            <a:endParaRPr lang="ru-RU" dirty="0" smtClean="0"/>
          </a:p>
          <a:p>
            <a:pPr lvl="1"/>
            <a:r>
              <a:rPr lang="en-US" dirty="0" smtClean="0"/>
              <a:t>none</a:t>
            </a:r>
            <a:endParaRPr lang="ru-RU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47316" r="41114" b="34199"/>
          <a:stretch/>
        </p:blipFill>
        <p:spPr bwMode="auto">
          <a:xfrm>
            <a:off x="4644008" y="2142491"/>
            <a:ext cx="4322805" cy="186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9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20735</TotalTime>
  <Words>1659</Words>
  <Application>Microsoft Office PowerPoint</Application>
  <PresentationFormat>On-screen Show (4:3)</PresentationFormat>
  <Paragraphs>326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CSS Фон</vt:lpstr>
      <vt:lpstr>Параметры фона</vt:lpstr>
      <vt:lpstr>Параметры фона</vt:lpstr>
      <vt:lpstr>Параметры фона</vt:lpstr>
      <vt:lpstr>Спрайты</vt:lpstr>
      <vt:lpstr>Спрайты </vt:lpstr>
      <vt:lpstr>Спрайты </vt:lpstr>
      <vt:lpstr>CSS Списки и отображение</vt:lpstr>
      <vt:lpstr>Параметры списков</vt:lpstr>
      <vt:lpstr>Параметры списков</vt:lpstr>
      <vt:lpstr>Картинки в качестве маркеров </vt:lpstr>
      <vt:lpstr>Отображение </vt:lpstr>
      <vt:lpstr>display </vt:lpstr>
      <vt:lpstr>display </vt:lpstr>
      <vt:lpstr>display </vt:lpstr>
      <vt:lpstr>display </vt:lpstr>
      <vt:lpstr>Блочная верстка</vt:lpstr>
      <vt:lpstr>Параметры размеров </vt:lpstr>
      <vt:lpstr>Плавающие контейнеры </vt:lpstr>
      <vt:lpstr>Примеры обтекания </vt:lpstr>
      <vt:lpstr>Примеры обтекания </vt:lpstr>
      <vt:lpstr>Плавающие контейнеры </vt:lpstr>
      <vt:lpstr>Плавающие контейнеры </vt:lpstr>
      <vt:lpstr>Плавающие контейнеры </vt:lpstr>
      <vt:lpstr>Clear. Чистим обтекание </vt:lpstr>
      <vt:lpstr>Clear. Чистим обтекание. Пример</vt:lpstr>
      <vt:lpstr>Переполнение</vt:lpstr>
      <vt:lpstr>Отступы, рамки и выделение </vt:lpstr>
      <vt:lpstr>Два типа отступов </vt:lpstr>
      <vt:lpstr>Внутренний отступ</vt:lpstr>
      <vt:lpstr>Внутренний отступ</vt:lpstr>
      <vt:lpstr>Внешний отступ</vt:lpstr>
      <vt:lpstr>Внешний отступ</vt:lpstr>
      <vt:lpstr>Внешний отступ</vt:lpstr>
      <vt:lpstr>Внешний отступ</vt:lpstr>
      <vt:lpstr>Внешний отступ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436</cp:revision>
  <dcterms:created xsi:type="dcterms:W3CDTF">2011-03-03T20:51:22Z</dcterms:created>
  <dcterms:modified xsi:type="dcterms:W3CDTF">2019-10-21T20:25:39Z</dcterms:modified>
</cp:coreProperties>
</file>