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95" r:id="rId1"/>
  </p:sldMasterIdLst>
  <p:notesMasterIdLst>
    <p:notesMasterId r:id="rId35"/>
  </p:notesMasterIdLst>
  <p:sldIdLst>
    <p:sldId id="256" r:id="rId2"/>
    <p:sldId id="264" r:id="rId3"/>
    <p:sldId id="266" r:id="rId4"/>
    <p:sldId id="267" r:id="rId5"/>
    <p:sldId id="268" r:id="rId6"/>
    <p:sldId id="269" r:id="rId7"/>
    <p:sldId id="271" r:id="rId8"/>
    <p:sldId id="272" r:id="rId9"/>
    <p:sldId id="273" r:id="rId10"/>
    <p:sldId id="302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99" r:id="rId19"/>
    <p:sldId id="300" r:id="rId20"/>
    <p:sldId id="301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1" r:id="rId31"/>
    <p:sldId id="295" r:id="rId32"/>
    <p:sldId id="294" r:id="rId33"/>
    <p:sldId id="263" r:id="rId34"/>
  </p:sldIdLst>
  <p:sldSz cx="9144000" cy="6858000" type="screen4x3"/>
  <p:notesSz cx="6858000" cy="9144000"/>
  <p:custDataLst>
    <p:tags r:id="rId36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43" autoAdjust="0"/>
    <p:restoredTop sz="94343" autoAdjust="0"/>
  </p:normalViewPr>
  <p:slideViewPr>
    <p:cSldViewPr>
      <p:cViewPr varScale="1">
        <p:scale>
          <a:sx n="70" d="100"/>
          <a:sy n="70" d="100"/>
        </p:scale>
        <p:origin x="162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99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46506-B779-4117-8B55-0544C7FE9E15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FBBA1-408C-4EE7-B0AE-37262F48D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33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93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cmain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P:nth-last-child(2) { font-weight: bold }  -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к чему будет применён?</a:t>
            </a:r>
          </a:p>
          <a:p>
            <a:endParaRPr lang="ru-RU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Еще стандарт CSS описывает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псевдоклассы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nth-of-type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и :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nth-last-of-type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На-сколько удалось выяснить автору, они работают так же, как и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псевдоклассы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nth-child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и :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nth-last-child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Хотя, возможно, в следующих реализациях они будут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дей-ствовать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по-другому. 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583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Особый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псевдокласс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позволяет привязать стиль к любому элементу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-страницы, не удовлетворяющему заданным условиям. Таким условием может быть любой селектор: </a:t>
            </a:r>
          </a:p>
          <a:p>
            <a:r>
              <a:rPr lang="ru-RU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&lt;основной селектор&gt;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ru-RU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&lt;селектор выбора&gt;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 </a:t>
            </a:r>
            <a:r>
              <a:rPr lang="ru-RU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&lt;стиль&gt;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Стиль будет привязан к элементу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-страницы, удовлетворяющему </a:t>
            </a:r>
            <a:r>
              <a:rPr lang="ru-RU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основному селектору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 не удовлетворяющему </a:t>
            </a:r>
            <a:r>
              <a:rPr lang="ru-RU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селектору выбора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Пример: 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DIV:not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(#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cmain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 background-color: yellow }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Здесь мы указали в качестве основного селектора стиль переопределения тега &lt;DIV&gt;, а в качестве селектора выбора — именованный стиль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cmain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В результате данный стиль будет применен ко всем блочным контейнерам, за исключением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cmain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 вот стиль, который будет применен ко всем строкам таблицы, за исключением первой: 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TR:not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(:nth-child(1)) { background-color: grey } </a:t>
            </a:r>
          </a:p>
          <a:p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Псевдокласс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("звездочка") обозначает любой элемент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-страницы.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Пример: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cmain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&gt; *:first-child { border-bottom: medium solid black }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Этот стиль будет применен к первому элементу любого типа, который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непосредст-венно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вложен в контейнер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cmain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471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— контейнер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непозиционируемый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(поведение по умолчанию);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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absolute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— элемент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-страницы свободно позиционируемый. Его координаты задаются относительно верхнего левого угла родителя. Место на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-странице под такой элемент не выделяется. Если содержимое родителя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прокру-чивается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свободно позиционируемый элемент будет перемещаться вместе с ним;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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relative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— элемент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-страницы </a:t>
            </a:r>
            <a:r>
              <a:rPr lang="ru-RU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относительно позиционируемый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Его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коор-динаты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отсчитываются относительно точки, в которой он находился бы, если был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непозиционируемым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На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-странице выделяется место под такой эле-мент; </a:t>
            </a:r>
          </a:p>
          <a:p>
            <a:endParaRPr lang="ru-RU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fixed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— элемент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-страницы </a:t>
            </a:r>
            <a:r>
              <a:rPr lang="ru-RU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фиксированно</a:t>
            </a:r>
            <a:r>
              <a:rPr lang="ru-RU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позиционируемый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Он ведет себя как свободный элемент, с двумя исключениями. Во-первых, его координаты за-даются относительно верхнего левого угла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-страницы. Во-вторых, если со-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держимое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родителя прокручивается,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фиксированно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позиционируемый элемент не будет перемещаться вместе с ним. 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044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Расширения CSS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— это атрибуты стиля, которые поддерживаются определенными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-обозревателями и, можно сказать, расширяют возможности текущей версии CSS. Эти атрибуты стиля могут быть включены в черновую редакцию будущей версии CSS (на данный момент CSS 3), а могут вообще отсутствовать в любых до-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кументах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описывающих стандарт. В последнем случае расширения CSS служат для поддержки специфических возможностей того или иного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-обозревателя.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Стандарт CSS требует, чтобы имена всех расширений CSS начинались с особого префикса, обозначающего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-обозреватель, который их поддерживает. В этом приложении нам встретятся три таких префикса: 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1394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Разрешается использовать одно, два, три или четыре значения, перечисляя их через пробел (табл. 1). Также допустимо писать два значения через </a:t>
            </a:r>
            <a:r>
              <a:rPr lang="ru-RU" dirty="0" err="1" smtClean="0"/>
              <a:t>слэш</a:t>
            </a:r>
            <a:r>
              <a:rPr lang="ru-RU" dirty="0" smtClean="0"/>
              <a:t> (/). В качестве значений указываются числа в любом допустимом для CSS формате. В случае применения процентов, отсчет ведется относительно ширины блока. 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301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 умолчанию все преобразования выполняются относительно центра элемента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-страницы. Так, если мы повернем элемент на какой-то угол, он повернется относительно своего центра. Но мы можем указать другую точку, относительно которой будут выполняться все последующие преобразования. Для этого служат расширения CSS -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moz-transform-origin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Firefox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-o-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transform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origin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и -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webkit-transform-origin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-обозреватели на программном ядре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Webkit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): 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Если задано одно значение, оно укажет координату точки, относительно которой будут выполняться преобразования, по горизонтальной оси; координатой этой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точ-ки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по вертикальной оси станет центр элемента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-страницы. Если указаны два значения, первое задаст координату точки по горизонтальной оси, второе — по вертикальной. 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Здесь мы поворачиваем контейнер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cheader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на 30º относительно точки, которая на-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ходится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в середине его левого края. Мы задали в качестве координаты точки,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отно-сительно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которой будут выполняться преобразования (в том числе и поворот),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зна-чение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(левый край контейнера) — это ее координата по горизонтали; в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качест-ве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вертикальной координаты, поскольку мы ее не указали, будет принята середина контейнера. 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254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 smtClean="0"/>
              <a:t>Значения</a:t>
            </a:r>
          </a:p>
          <a:p>
            <a:r>
              <a:rPr lang="ru-RU" dirty="0" err="1" smtClean="0"/>
              <a:t>none</a:t>
            </a:r>
            <a:r>
              <a:rPr lang="ru-RU" dirty="0" smtClean="0"/>
              <a:t> Отменяет добавление тени. </a:t>
            </a:r>
            <a:r>
              <a:rPr lang="ru-RU" dirty="0" err="1" smtClean="0"/>
              <a:t>inset</a:t>
            </a:r>
            <a:r>
              <a:rPr lang="ru-RU" dirty="0" smtClean="0"/>
              <a:t> Тень выводится внутри элемента. Необязательный параметр. сдвиг по x Смещение тени по горизонтали относительно элемента. Положительное значение этого параметра задает сдвиг тени вправо, отрицательное — влево. Обязательный параметр. сдвиг по y Смещение тени по вертикали относительно элемента. Положительное значение задает сдвиг тени вниз, отрицательное — вверх. Обязательный параметр. размытие Задает радиус размытия тени. Чем больше это значение, тем сильнее тень сглаживается, становится шире и светлее. Если этот параметр не задан, по умолчанию устанавливается равным 0, тень при этом будет четкой, а не размытой. растяжение Положительное значение растягивает тень, отрицательное, наоборот, ее сжимает. Если этот параметр не задан, по умолчанию устанавливается 0, при этом тень будет того же размера, что и элемент. цвет </a:t>
            </a:r>
            <a:r>
              <a:rPr lang="ru-RU" dirty="0" err="1" smtClean="0"/>
              <a:t>Цвет</a:t>
            </a:r>
            <a:r>
              <a:rPr lang="ru-RU" dirty="0" smtClean="0"/>
              <a:t> тени в любом доступном CSS формате, по умолчанию тень черная. Необязательный параметр. Допускается указывать несколько теней, разделяя их параметры между собой запятой. Учитывается следующий порядок: первая тень в списке размещается на самом верху, последняя в списке — в самом низу. 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37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Комбинатор + позволяет привязать стиль к элементу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-страницы, непосредственно следующему за другим элементом. При этом оба дочерних элемента должны быть вложенными в один и тот же родительский: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i="1" dirty="0" smtClean="0"/>
              <a:t>&lt;элемент 1&gt; </a:t>
            </a:r>
            <a:r>
              <a:rPr lang="ru-RU" dirty="0" smtClean="0"/>
              <a:t>+ </a:t>
            </a:r>
            <a:r>
              <a:rPr lang="ru-RU" i="1" dirty="0" smtClean="0"/>
              <a:t>&lt;элемент 2&gt; </a:t>
            </a:r>
            <a:r>
              <a:rPr lang="ru-RU" dirty="0" smtClean="0"/>
              <a:t>{ </a:t>
            </a:r>
            <a:r>
              <a:rPr lang="ru-RU" i="1" dirty="0" smtClean="0"/>
              <a:t>&lt;стиль&gt; </a:t>
            </a:r>
            <a:r>
              <a:rPr lang="ru-RU" dirty="0" smtClean="0"/>
              <a:t>} </a:t>
            </a:r>
          </a:p>
          <a:p>
            <a:endParaRPr lang="ru-RU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Стиль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будет привязан к </a:t>
            </a:r>
            <a:r>
              <a:rPr lang="ru-RU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элементу 2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который должен непосредственно следовать за </a:t>
            </a:r>
            <a:r>
              <a:rPr lang="ru-RU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элементом 1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71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Комбинатор ~ (тильда) позволяет привязать стиль к элементу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-страницы, следующему за другим элементом и, возможно, отделенному от него другими элементами. При этом оба дочерних элемента должны быть вложенными в один и тот же родительский: </a:t>
            </a:r>
          </a:p>
          <a:p>
            <a:r>
              <a:rPr lang="ru-RU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&lt;элемент 1&gt;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 </a:t>
            </a:r>
            <a:r>
              <a:rPr lang="ru-RU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&lt;элемент 2&gt;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 </a:t>
            </a:r>
            <a:r>
              <a:rPr lang="ru-RU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&lt;стиль&gt;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</a:t>
            </a:r>
          </a:p>
          <a:p>
            <a:r>
              <a:rPr lang="ru-RU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Стиль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будет привязан к </a:t>
            </a:r>
            <a:r>
              <a:rPr lang="ru-RU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элементу 2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который должен следовать за </a:t>
            </a:r>
            <a:r>
              <a:rPr lang="ru-RU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элементом 1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При этом </a:t>
            </a:r>
            <a:r>
              <a:rPr lang="ru-RU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элемент 2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может быть отделен от </a:t>
            </a:r>
            <a:r>
              <a:rPr lang="ru-RU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элемента 1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другими элементами. 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71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Селекторы по атрибутам тега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— это специальные селекторы, привязывающие стиль к тегу на основании, присутствует ли в нем определенный атрибут или имеет ли он определенное значение. 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Селекторы по атрибутам тега используются не сами по себе, а только в совокупности со стилями переопределения тега или комбинированными стилями. Их записывают сразу после основного селектора без всяких пробелов и берут в квадратные скобки. 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95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95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95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Стиль, приведенный в листинге, будет применен к самому первому абзацу, единственному абзацу в первой большой цитате и первому абзацу во второй большой цитате. Дело в том, что последние два абзаца, к которым будет применен стиль, отсчитываются относительно своих родителей — больших цитат — и в них являются первыми. 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583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 если мы изменим данный стиль вот так: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cmain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&gt; P:first-child { font-weight: bold }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он будет применен только к самому первому абзацу, непосредственно вложенному в контейнер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cmain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Ведь мы указали комбинатор &gt;, который предписывает, чтобы элемент, к которому применяется стиль, должен быть непосредственно вложен в своего родителя. </a:t>
            </a:r>
          </a:p>
          <a:p>
            <a:r>
              <a:rPr lang="ru-RU" sz="1200" b="1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 ЗАМЕТКУ </a:t>
            </a:r>
            <a:endParaRPr lang="ru-RU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Стандарт CSS также описывает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псевдоклассы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first-of-type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и :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last-of-type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На-сколько удалось выяснить автору, они работают так же, как и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псевдоклассы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first-child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и :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last-child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которые мы только что изучили. По крайней мере, в текущей реализации поддержки CSS 3... </a:t>
            </a:r>
          </a:p>
          <a:p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Псевдокласс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only-of-type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привязывает стиль к элементу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-страницы, который является единственным дочерним элементом, сформированном с помощью данного тега, в своем родителе. 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 если мы изменим данный стиль вот так: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cmain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&gt; P:first-child { font-weight: bold }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он будет применен только к самому первому абзацу, непосредственно вложенному в контейнер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cmain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Ведь мы указали комбинатор &gt;, который предписывает, чтобы элемент, к которому применяется стиль, должен быть непосредственно вложен в своего родителя. </a:t>
            </a:r>
          </a:p>
          <a:p>
            <a:r>
              <a:rPr lang="ru-RU" sz="1200" b="1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 ЗАМЕТКУ </a:t>
            </a:r>
            <a:endParaRPr lang="ru-RU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Стандарт CSS также описывает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псевдоклассы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first-of-type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и :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last-of-type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На-сколько удалось выяснить автору, они работают так же, как и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псевдоклассы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first-child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и :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last-child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которые мы только что изучили. По крайней мере, в текущей реализации поддержки CSS 3... </a:t>
            </a:r>
          </a:p>
          <a:p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Псевдокласс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only-of-type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привязывает стиль к элементу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-страницы, который является единственным дочерним элементом, сформированном с помощью данного тега, в своем родителе. 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583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Псевдокласс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nth-child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позволяет привязать стиль к элементам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-страницы, вы-брав их по порядковым номерам, под которыми эти элементы определены в своем родителе: </a:t>
            </a:r>
          </a:p>
          <a:p>
            <a:r>
              <a:rPr lang="ru-RU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&lt;основной селектор&gt;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nth-child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ru-RU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&lt;a&gt;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n+</a:t>
            </a:r>
            <a:r>
              <a:rPr lang="ru-RU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&lt;b&gt;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 </a:t>
            </a:r>
            <a:r>
              <a:rPr lang="ru-RU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&lt;стиль&gt;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После имени данного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псевдокласса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в скобках указывают формулу, по которой вы-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числяются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номера элементов, к которым будет применен стиль. Эта формула имеет два параметра, задаваемых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-дизайнером: </a:t>
            </a:r>
            <a:r>
              <a:rPr lang="ru-RU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 </a:t>
            </a:r>
            <a:r>
              <a:rPr lang="ru-RU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Их значения должны представ-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лять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собой неотрицательные целые числа.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Рассмотрим, как выполняется привязка стиля, включающего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псевдокласс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nth-child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Сначала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-обозреватель считывает CSS-код стиля и, руководствуясь его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селек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-тором, находит элементы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-страницы, к которым, возможно, будет применен данный стиль. Также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-обозреватель определяет родителя этих элементов.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После этого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-обозреватель разбивает все найденные элементы на группы. Ко-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личество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элементов в каждой группе задается параметром </a:t>
            </a:r>
            <a:r>
              <a:rPr lang="ru-RU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приведенной формулы. После разбиения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-обозреватель вычисляет количество получившихся групп.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Далее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-обозреватель последовательно подставляет в формулу вместо </a:t>
            </a:r>
            <a:r>
              <a:rPr lang="ru-RU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номера получившихся групп, начиная с нуля. В результате каждого прохода вычисления получается номер элемента, к которому применяется стиль.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Для примера создадим таблицу из пяти строк и применим к ней такой стиль: 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58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1E3744B-4E51-4A7F-AB41-F0867538F827}" type="datetimeFigureOut">
              <a:rPr lang="ru-RU" smtClean="0"/>
              <a:t>21.10.2019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924944"/>
          </a:xfrm>
          <a:prstGeom prst="rect">
            <a:avLst/>
          </a:prstGeom>
          <a:solidFill>
            <a:srgbClr val="2C88E9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87" y="2924944"/>
            <a:ext cx="9144000" cy="6480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209928"/>
            <a:ext cx="9144000" cy="648072"/>
          </a:xfrm>
          <a:prstGeom prst="rect">
            <a:avLst/>
          </a:prstGeom>
          <a:solidFill>
            <a:srgbClr val="2C88E9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876256" y="-27384"/>
            <a:ext cx="1440160" cy="148985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6974904" y="404664"/>
            <a:ext cx="1242864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itchFamily="34" charset="0"/>
            </a:endParaRPr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2627784" y="6351152"/>
            <a:ext cx="5688632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mbr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27784" y="1844824"/>
            <a:ext cx="5686400" cy="1470025"/>
          </a:xfrm>
        </p:spPr>
        <p:txBody>
          <a:bodyPr>
            <a:normAutofit/>
          </a:bodyPr>
          <a:lstStyle>
            <a:lvl1pPr algn="l">
              <a:defRPr sz="6000">
                <a:solidFill>
                  <a:schemeClr val="bg1"/>
                </a:solidFill>
                <a:latin typeface="Impact" pitchFamily="34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7784" y="3886200"/>
            <a:ext cx="5680720" cy="838944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036" y="334336"/>
            <a:ext cx="990600" cy="781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11172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1848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776"/>
            <a:ext cx="8075240" cy="230425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467544" y="3933056"/>
            <a:ext cx="8075240" cy="23042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034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>
              <a:spcBef>
                <a:spcPts val="600"/>
              </a:spcBef>
              <a:buSzPct val="75000"/>
              <a:defRPr/>
            </a:lvl1pPr>
            <a:lvl2pPr algn="l">
              <a:spcBef>
                <a:spcPts val="600"/>
              </a:spcBef>
              <a:defRPr/>
            </a:lvl2pPr>
            <a:lvl3pPr algn="l">
              <a:spcBef>
                <a:spcPts val="600"/>
              </a:spcBef>
              <a:defRPr/>
            </a:lvl3pPr>
            <a:lvl4pPr algn="l">
              <a:spcBef>
                <a:spcPts val="600"/>
              </a:spcBef>
              <a:defRPr/>
            </a:lvl4pPr>
            <a:lvl5pPr algn="l">
              <a:spcBef>
                <a:spcPts val="600"/>
              </a:spcBef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0830" y="6309320"/>
            <a:ext cx="562416" cy="50165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9690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  <a:latin typeface="Impact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3822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9511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7872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776"/>
            <a:ext cx="8075240" cy="230425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467544" y="3933056"/>
            <a:ext cx="8075240" cy="23042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261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0797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5166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19256" cy="5636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12776"/>
            <a:ext cx="5111750" cy="4713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5398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solidFill>
            <a:srgbClr val="2C88E9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87" y="980728"/>
            <a:ext cx="9144000" cy="1800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533964"/>
            <a:ext cx="9144000" cy="324036"/>
          </a:xfrm>
          <a:prstGeom prst="rect">
            <a:avLst/>
          </a:prstGeom>
          <a:solidFill>
            <a:srgbClr val="2C88E9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326510" y="6525344"/>
            <a:ext cx="5496010" cy="332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mbria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88424" y="6209928"/>
            <a:ext cx="635066" cy="6480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" pitchFamily="18" charset="0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254" y="150751"/>
            <a:ext cx="990600" cy="781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85228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69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Impact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C000"/>
        </a:buClr>
        <a:buFont typeface="Wingdings" pitchFamily="2" charset="2"/>
        <a:buChar char=""/>
        <a:defRPr sz="32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918048" y="1844824"/>
            <a:ext cx="5902424" cy="147002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Специальные селекторы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915816" y="3886200"/>
            <a:ext cx="5680720" cy="1054968"/>
          </a:xfrm>
        </p:spPr>
        <p:txBody>
          <a:bodyPr>
            <a:normAutofit/>
          </a:bodyPr>
          <a:lstStyle/>
          <a:p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err="1"/>
              <a:t>Псевдоэлементы</a:t>
            </a:r>
            <a:r>
              <a:rPr lang="ru-RU" b="1" dirty="0"/>
              <a:t>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::before </a:t>
            </a:r>
            <a:endParaRPr lang="ru-RU" dirty="0" smtClean="0"/>
          </a:p>
          <a:p>
            <a:pPr lvl="1"/>
            <a:r>
              <a:rPr lang="en-US" dirty="0"/>
              <a:t>p</a:t>
            </a:r>
            <a:r>
              <a:rPr lang="en-US" dirty="0" smtClean="0"/>
              <a:t>::before </a:t>
            </a:r>
            <a:r>
              <a:rPr lang="en-US" dirty="0"/>
              <a:t>{content: </a:t>
            </a:r>
            <a:r>
              <a:rPr lang="en-US" dirty="0" err="1"/>
              <a:t>url</a:t>
            </a:r>
            <a:r>
              <a:rPr lang="en-US" dirty="0"/>
              <a:t>(pic/logo-doc.jpg</a:t>
            </a:r>
            <a:r>
              <a:rPr lang="en-US" dirty="0" smtClean="0"/>
              <a:t>);}</a:t>
            </a:r>
          </a:p>
          <a:p>
            <a:pPr lvl="1"/>
            <a:r>
              <a:rPr lang="en-US" dirty="0" smtClean="0"/>
              <a:t>li::before {content: “</a:t>
            </a:r>
            <a:r>
              <a:rPr lang="ru-RU" dirty="0" smtClean="0"/>
              <a:t>Те</a:t>
            </a:r>
            <a:r>
              <a:rPr lang="ru-RU" dirty="0"/>
              <a:t>к</a:t>
            </a:r>
            <a:r>
              <a:rPr lang="ru-RU" dirty="0" smtClean="0"/>
              <a:t>ст до</a:t>
            </a:r>
            <a:r>
              <a:rPr lang="en-US" dirty="0" smtClean="0"/>
              <a:t>”;}</a:t>
            </a:r>
          </a:p>
          <a:p>
            <a:r>
              <a:rPr lang="en-US" dirty="0" smtClean="0"/>
              <a:t>::after</a:t>
            </a:r>
            <a:endParaRPr lang="ru-RU" dirty="0" smtClean="0"/>
          </a:p>
          <a:p>
            <a:pPr lvl="1"/>
            <a:r>
              <a:rPr lang="en-US" dirty="0"/>
              <a:t>p</a:t>
            </a:r>
            <a:r>
              <a:rPr lang="en-US" dirty="0" smtClean="0"/>
              <a:t>::after</a:t>
            </a:r>
            <a:r>
              <a:rPr lang="ru-RU" dirty="0" smtClean="0"/>
              <a:t> </a:t>
            </a:r>
            <a:r>
              <a:rPr lang="en-US" dirty="0" smtClean="0"/>
              <a:t>{content: </a:t>
            </a:r>
            <a:r>
              <a:rPr lang="en-US" dirty="0" err="1" smtClean="0"/>
              <a:t>url</a:t>
            </a:r>
            <a:r>
              <a:rPr lang="en-US" dirty="0" smtClean="0"/>
              <a:t>(pic/logo-doc.jpg);}</a:t>
            </a:r>
            <a:endParaRPr lang="en-US" dirty="0"/>
          </a:p>
          <a:p>
            <a:pPr lvl="1"/>
            <a:r>
              <a:rPr lang="en-US" dirty="0"/>
              <a:t>li</a:t>
            </a:r>
            <a:r>
              <a:rPr lang="en-US" dirty="0" smtClean="0"/>
              <a:t>::after </a:t>
            </a:r>
            <a:r>
              <a:rPr lang="en-US" dirty="0"/>
              <a:t>{content: “</a:t>
            </a:r>
            <a:r>
              <a:rPr lang="ru-RU" dirty="0" smtClean="0"/>
              <a:t>Текст после</a:t>
            </a:r>
            <a:r>
              <a:rPr lang="en-US" dirty="0" smtClean="0"/>
              <a:t>”;}</a:t>
            </a:r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946" y="1218529"/>
            <a:ext cx="4444550" cy="91422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762" y="5013176"/>
            <a:ext cx="2199282" cy="149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43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err="1" smtClean="0"/>
              <a:t>Псевдоклассы</a:t>
            </a:r>
            <a:r>
              <a:rPr lang="en-US" b="1" dirty="0" smtClean="0"/>
              <a:t> </a:t>
            </a:r>
            <a:r>
              <a:rPr lang="ru-RU" b="1" dirty="0" smtClean="0"/>
              <a:t>гиперссылок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:</a:t>
            </a:r>
            <a:r>
              <a:rPr lang="en-US" dirty="0"/>
              <a:t>link </a:t>
            </a:r>
            <a:r>
              <a:rPr lang="ru-RU" dirty="0" smtClean="0"/>
              <a:t>-</a:t>
            </a:r>
            <a:r>
              <a:rPr lang="en-US" dirty="0" smtClean="0"/>
              <a:t> </a:t>
            </a:r>
            <a:r>
              <a:rPr lang="ru-RU" dirty="0" err="1"/>
              <a:t>непосещенная</a:t>
            </a:r>
            <a:r>
              <a:rPr lang="ru-RU" dirty="0"/>
              <a:t> гиперссылка; </a:t>
            </a:r>
          </a:p>
          <a:p>
            <a:r>
              <a:rPr lang="en-US" dirty="0" smtClean="0"/>
              <a:t>:visited </a:t>
            </a:r>
            <a:r>
              <a:rPr lang="ru-RU" dirty="0" smtClean="0"/>
              <a:t>-</a:t>
            </a:r>
            <a:r>
              <a:rPr lang="en-US" dirty="0" smtClean="0"/>
              <a:t> </a:t>
            </a:r>
            <a:r>
              <a:rPr lang="ru-RU" dirty="0"/>
              <a:t>посещенная гиперссылка; </a:t>
            </a:r>
          </a:p>
          <a:p>
            <a:r>
              <a:rPr lang="ru-RU" dirty="0" smtClean="0"/>
              <a:t>:</a:t>
            </a:r>
            <a:r>
              <a:rPr lang="ru-RU" dirty="0" err="1"/>
              <a:t>active</a:t>
            </a:r>
            <a:r>
              <a:rPr lang="ru-RU" dirty="0"/>
              <a:t> </a:t>
            </a:r>
            <a:r>
              <a:rPr lang="ru-RU" dirty="0" smtClean="0"/>
              <a:t>- объект, </a:t>
            </a:r>
            <a:r>
              <a:rPr lang="ru-RU" dirty="0"/>
              <a:t>на которой посетитель в данный момент щелкает мышью; </a:t>
            </a:r>
          </a:p>
          <a:p>
            <a:r>
              <a:rPr lang="ru-RU" dirty="0" smtClean="0"/>
              <a:t>:</a:t>
            </a:r>
            <a:r>
              <a:rPr lang="ru-RU" dirty="0" err="1"/>
              <a:t>focus</a:t>
            </a:r>
            <a:r>
              <a:rPr lang="ru-RU" dirty="0"/>
              <a:t> </a:t>
            </a:r>
            <a:r>
              <a:rPr lang="ru-RU" dirty="0" smtClean="0"/>
              <a:t>-  объект, имеющая </a:t>
            </a:r>
            <a:r>
              <a:rPr lang="ru-RU" dirty="0"/>
              <a:t>фокус </a:t>
            </a:r>
            <a:r>
              <a:rPr lang="ru-RU" dirty="0" smtClean="0"/>
              <a:t>ввода; </a:t>
            </a:r>
            <a:endParaRPr lang="ru-RU" dirty="0"/>
          </a:p>
          <a:p>
            <a:r>
              <a:rPr lang="ru-RU" dirty="0" smtClean="0"/>
              <a:t>:</a:t>
            </a:r>
            <a:r>
              <a:rPr lang="ru-RU" dirty="0" err="1"/>
              <a:t>hover</a:t>
            </a:r>
            <a:r>
              <a:rPr lang="ru-RU" dirty="0"/>
              <a:t> </a:t>
            </a:r>
            <a:r>
              <a:rPr lang="ru-RU" dirty="0" smtClean="0"/>
              <a:t>- гиперссылка</a:t>
            </a:r>
            <a:r>
              <a:rPr lang="ru-RU" dirty="0"/>
              <a:t>, на которую наведен курсор мыши.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114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err="1" smtClean="0"/>
              <a:t>Псевдоклассы</a:t>
            </a:r>
            <a:r>
              <a:rPr lang="en-US" b="1" dirty="0" smtClean="0"/>
              <a:t> </a:t>
            </a:r>
            <a:r>
              <a:rPr lang="ru-RU" b="1" dirty="0" smtClean="0"/>
              <a:t>гиперссылок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a:link { text-decoration: none } </a:t>
            </a:r>
          </a:p>
          <a:p>
            <a:r>
              <a:rPr lang="en-US" dirty="0" err="1" smtClean="0"/>
              <a:t>a.special:active</a:t>
            </a:r>
            <a:r>
              <a:rPr lang="en-US" dirty="0" smtClean="0"/>
              <a:t> { color: red } </a:t>
            </a:r>
          </a:p>
          <a:p>
            <a:r>
              <a:rPr lang="en-US" dirty="0" smtClean="0"/>
              <a:t>a:visited:hover { color: blue }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544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Структурные </a:t>
            </a:r>
            <a:r>
              <a:rPr lang="ru-RU" b="1" dirty="0" err="1"/>
              <a:t>псевдоклассы</a:t>
            </a:r>
            <a:r>
              <a:rPr lang="ru-RU" b="1" dirty="0"/>
              <a:t>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 </a:t>
            </a:r>
            <a:r>
              <a:rPr lang="en-US" dirty="0" err="1" smtClean="0"/>
              <a:t>td:first-child</a:t>
            </a:r>
            <a:r>
              <a:rPr lang="en-US" dirty="0" smtClean="0"/>
              <a:t> { </a:t>
            </a:r>
            <a:r>
              <a:rPr lang="en-US" dirty="0"/>
              <a:t>background-color:#F00 } </a:t>
            </a:r>
          </a:p>
          <a:p>
            <a:r>
              <a:rPr lang="en-US" dirty="0" err="1" smtClean="0"/>
              <a:t>td:last-child</a:t>
            </a:r>
            <a:r>
              <a:rPr lang="en-US" dirty="0" smtClean="0"/>
              <a:t> { </a:t>
            </a:r>
            <a:r>
              <a:rPr lang="en-US" dirty="0"/>
              <a:t>background-color:#0F0 </a:t>
            </a:r>
            <a:r>
              <a:rPr lang="en-US" dirty="0" smtClean="0"/>
              <a:t>}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#</a:t>
            </a:r>
            <a:r>
              <a:rPr lang="en-US" dirty="0" err="1"/>
              <a:t>cmain</a:t>
            </a:r>
            <a:r>
              <a:rPr lang="en-US" dirty="0"/>
              <a:t> P:first-child {color:#0F0 </a:t>
            </a:r>
            <a:r>
              <a:rPr lang="en-US" dirty="0" smtClean="0"/>
              <a:t>}</a:t>
            </a:r>
          </a:p>
          <a:p>
            <a:r>
              <a:rPr lang="en-US" dirty="0" smtClean="0"/>
              <a:t>&lt;div id="</a:t>
            </a:r>
            <a:r>
              <a:rPr lang="en-US" dirty="0" err="1" smtClean="0"/>
              <a:t>cmain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&lt;p&gt;</a:t>
            </a:r>
            <a:r>
              <a:rPr lang="ru-RU" dirty="0" smtClean="0"/>
              <a:t>этот абзац будет набран зеленым цветом.&lt;/</a:t>
            </a:r>
            <a:r>
              <a:rPr lang="en-US" dirty="0" smtClean="0"/>
              <a:t>p&gt;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blockquote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&lt;p&gt;</a:t>
            </a:r>
            <a:r>
              <a:rPr lang="ru-RU" dirty="0" smtClean="0"/>
              <a:t>этот абзац — тоже.&lt;/</a:t>
            </a:r>
            <a:r>
              <a:rPr lang="en-US" dirty="0" smtClean="0"/>
              <a:t>p&gt;</a:t>
            </a:r>
          </a:p>
          <a:p>
            <a:pPr lvl="1"/>
            <a:r>
              <a:rPr lang="en-US" dirty="0" smtClean="0"/>
              <a:t>&lt;/</a:t>
            </a:r>
            <a:r>
              <a:rPr lang="en-US" dirty="0" err="1" smtClean="0"/>
              <a:t>blockquote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blockquote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&lt;p&gt;</a:t>
            </a:r>
            <a:r>
              <a:rPr lang="ru-RU" dirty="0" smtClean="0"/>
              <a:t>и этот — тоже.&lt;/</a:t>
            </a:r>
            <a:r>
              <a:rPr lang="en-US" dirty="0" smtClean="0"/>
              <a:t>p&gt;</a:t>
            </a:r>
          </a:p>
          <a:p>
            <a:pPr lvl="1"/>
            <a:r>
              <a:rPr lang="en-US" dirty="0" smtClean="0"/>
              <a:t>&lt;p&gt;</a:t>
            </a:r>
            <a:r>
              <a:rPr lang="ru-RU" dirty="0" smtClean="0"/>
              <a:t>а этот — нет.&lt;/</a:t>
            </a:r>
            <a:r>
              <a:rPr lang="en-US" dirty="0" smtClean="0"/>
              <a:t>p&gt;</a:t>
            </a:r>
          </a:p>
          <a:p>
            <a:pPr lvl="1"/>
            <a:r>
              <a:rPr lang="en-US" dirty="0" smtClean="0"/>
              <a:t>&lt;/</a:t>
            </a:r>
            <a:r>
              <a:rPr lang="en-US" dirty="0" err="1" smtClean="0"/>
              <a:t>blockquote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&lt;/div&gt; 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6" t="53234" r="14626" b="21968"/>
          <a:stretch/>
        </p:blipFill>
        <p:spPr bwMode="auto">
          <a:xfrm>
            <a:off x="5259727" y="1778191"/>
            <a:ext cx="3450028" cy="10651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5" t="42453" r="17348" b="6334"/>
          <a:stretch/>
        </p:blipFill>
        <p:spPr bwMode="auto">
          <a:xfrm>
            <a:off x="5799169" y="3933056"/>
            <a:ext cx="3165320" cy="20882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457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Структурные </a:t>
            </a:r>
            <a:r>
              <a:rPr lang="ru-RU" b="1" dirty="0" err="1"/>
              <a:t>псевдоклассы</a:t>
            </a:r>
            <a:r>
              <a:rPr lang="ru-RU" b="1" dirty="0"/>
              <a:t>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8457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#</a:t>
            </a:r>
            <a:r>
              <a:rPr lang="en-US" dirty="0" err="1"/>
              <a:t>cmain</a:t>
            </a:r>
            <a:r>
              <a:rPr lang="en-US" dirty="0"/>
              <a:t> &gt; P:first-child { font-weight: bold }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p:only-of-type { </a:t>
            </a:r>
            <a:r>
              <a:rPr lang="en-US" dirty="0"/>
              <a:t>color: #0F0 </a:t>
            </a:r>
            <a:r>
              <a:rPr lang="en-US" dirty="0" smtClean="0"/>
              <a:t>}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blockquote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&lt;p&gt;</a:t>
            </a:r>
            <a:r>
              <a:rPr lang="ru-RU" dirty="0" smtClean="0"/>
              <a:t>этот абзац будет набран зеленым цветом.&lt;/</a:t>
            </a:r>
            <a:r>
              <a:rPr lang="en-US" dirty="0" smtClean="0"/>
              <a:t>p&gt;</a:t>
            </a:r>
          </a:p>
          <a:p>
            <a:r>
              <a:rPr lang="en-US" dirty="0" smtClean="0"/>
              <a:t>&lt;/</a:t>
            </a:r>
            <a:r>
              <a:rPr lang="en-US" dirty="0" err="1" smtClean="0"/>
              <a:t>blockquote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blockquote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&lt;p&gt;</a:t>
            </a:r>
            <a:r>
              <a:rPr lang="ru-RU" dirty="0" smtClean="0"/>
              <a:t>и этот абзац будет набран зеленым цветом.&lt;/</a:t>
            </a:r>
            <a:r>
              <a:rPr lang="en-US" dirty="0" smtClean="0"/>
              <a:t>p&gt;</a:t>
            </a:r>
          </a:p>
          <a:p>
            <a:pPr lvl="1"/>
            <a:r>
              <a:rPr lang="en-US" dirty="0" smtClean="0"/>
              <a:t>&lt;address&gt;</a:t>
            </a:r>
            <a:r>
              <a:rPr lang="ru-RU" dirty="0" smtClean="0"/>
              <a:t>а этот текст — нет.&lt;/</a:t>
            </a:r>
            <a:r>
              <a:rPr lang="en-US" dirty="0" smtClean="0"/>
              <a:t>address&gt;</a:t>
            </a:r>
          </a:p>
          <a:p>
            <a:r>
              <a:rPr lang="en-US" dirty="0" smtClean="0"/>
              <a:t>&lt;/</a:t>
            </a:r>
            <a:r>
              <a:rPr lang="en-US" dirty="0" err="1" smtClean="0"/>
              <a:t>blockquote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blockquote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&lt;p&gt;</a:t>
            </a:r>
            <a:r>
              <a:rPr lang="ru-RU" dirty="0" smtClean="0"/>
              <a:t>и этот — нет.&lt;/</a:t>
            </a:r>
            <a:r>
              <a:rPr lang="en-US" dirty="0" smtClean="0"/>
              <a:t>p&gt;</a:t>
            </a:r>
          </a:p>
          <a:p>
            <a:pPr lvl="1"/>
            <a:r>
              <a:rPr lang="en-US" dirty="0" smtClean="0"/>
              <a:t>&lt;p&gt;</a:t>
            </a:r>
            <a:r>
              <a:rPr lang="ru-RU" dirty="0" smtClean="0"/>
              <a:t>и этот — нет.&lt;/</a:t>
            </a:r>
            <a:r>
              <a:rPr lang="en-US" dirty="0" smtClean="0"/>
              <a:t>p&gt;</a:t>
            </a:r>
          </a:p>
          <a:p>
            <a:r>
              <a:rPr lang="en-US" dirty="0" smtClean="0"/>
              <a:t>&lt;/</a:t>
            </a:r>
            <a:r>
              <a:rPr lang="en-US" dirty="0" err="1" smtClean="0"/>
              <a:t>blockquote</a:t>
            </a:r>
            <a:r>
              <a:rPr lang="en-US" dirty="0" smtClean="0"/>
              <a:t>&gt;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6" t="46294" r="17891" b="7413"/>
          <a:stretch/>
        </p:blipFill>
        <p:spPr bwMode="auto">
          <a:xfrm>
            <a:off x="6350608" y="1196752"/>
            <a:ext cx="2757896" cy="16561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73" t="26819" r="19524" b="4717"/>
          <a:stretch/>
        </p:blipFill>
        <p:spPr bwMode="auto">
          <a:xfrm>
            <a:off x="6629507" y="4215340"/>
            <a:ext cx="2200098" cy="21659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725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Структурные </a:t>
            </a:r>
            <a:r>
              <a:rPr lang="ru-RU" b="1" dirty="0" err="1"/>
              <a:t>псевдоклассы</a:t>
            </a:r>
            <a:r>
              <a:rPr lang="ru-RU" b="1" dirty="0"/>
              <a:t>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228598"/>
            <a:ext cx="8964488" cy="5184576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tr:nth-child</a:t>
            </a:r>
            <a:r>
              <a:rPr lang="en-US" sz="2800" dirty="0" smtClean="0"/>
              <a:t>(2n+1) </a:t>
            </a:r>
            <a:r>
              <a:rPr lang="en-US" sz="2800" dirty="0"/>
              <a:t>{ background-color:#0F0 } </a:t>
            </a:r>
          </a:p>
          <a:p>
            <a:r>
              <a:rPr lang="en-US" sz="2800" dirty="0" err="1" smtClean="0"/>
              <a:t>tr:nth-child</a:t>
            </a:r>
            <a:r>
              <a:rPr lang="en-US" sz="2800" dirty="0" smtClean="0"/>
              <a:t>(2n) </a:t>
            </a:r>
            <a:r>
              <a:rPr lang="en-US" sz="2800" dirty="0"/>
              <a:t>{ text-align: center } </a:t>
            </a:r>
          </a:p>
          <a:p>
            <a:r>
              <a:rPr lang="en-US" sz="2800" dirty="0" err="1" smtClean="0"/>
              <a:t>tr:nth-child</a:t>
            </a:r>
            <a:r>
              <a:rPr lang="en-US" sz="2800" dirty="0" smtClean="0"/>
              <a:t>(0n+1) </a:t>
            </a:r>
            <a:r>
              <a:rPr lang="en-US" sz="2800" dirty="0"/>
              <a:t>{ </a:t>
            </a:r>
            <a:r>
              <a:rPr lang="en-US" sz="2800" dirty="0" err="1"/>
              <a:t>text-decoration:underline</a:t>
            </a:r>
            <a:r>
              <a:rPr lang="en-US" sz="2800" dirty="0"/>
              <a:t> }</a:t>
            </a:r>
          </a:p>
          <a:p>
            <a:r>
              <a:rPr lang="en-US" sz="2800" dirty="0"/>
              <a:t>/*</a:t>
            </a:r>
            <a:r>
              <a:rPr lang="ru-RU" sz="2800" dirty="0"/>
              <a:t>или*/</a:t>
            </a:r>
          </a:p>
          <a:p>
            <a:r>
              <a:rPr lang="en-US" sz="2800" dirty="0" err="1" smtClean="0"/>
              <a:t>tr:nth-child</a:t>
            </a:r>
            <a:r>
              <a:rPr lang="en-US" sz="2800" dirty="0" smtClean="0"/>
              <a:t>(1) </a:t>
            </a:r>
            <a:r>
              <a:rPr lang="en-US" sz="2800" dirty="0"/>
              <a:t>{ </a:t>
            </a:r>
            <a:r>
              <a:rPr lang="en-US" sz="2800" dirty="0" err="1"/>
              <a:t>text-decoration:underline</a:t>
            </a:r>
            <a:r>
              <a:rPr lang="en-US" sz="2800" dirty="0"/>
              <a:t> </a:t>
            </a:r>
            <a:r>
              <a:rPr lang="en-US" sz="2800" dirty="0" smtClean="0"/>
              <a:t>}</a:t>
            </a:r>
          </a:p>
          <a:p>
            <a:endParaRPr lang="ru-RU" sz="28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0" t="62938" r="14082" b="4178"/>
          <a:stretch/>
        </p:blipFill>
        <p:spPr bwMode="auto">
          <a:xfrm>
            <a:off x="2555776" y="4490284"/>
            <a:ext cx="4413735" cy="18069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379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Структурные </a:t>
            </a:r>
            <a:r>
              <a:rPr lang="ru-RU" b="1" dirty="0" err="1"/>
              <a:t>псевдоклассы</a:t>
            </a:r>
            <a:r>
              <a:rPr lang="ru-RU" b="1" dirty="0"/>
              <a:t>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228598"/>
            <a:ext cx="8964488" cy="5184576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tr:nth-child</a:t>
            </a:r>
            <a:r>
              <a:rPr lang="en-US" sz="2800" dirty="0" smtClean="0"/>
              <a:t>(odd) </a:t>
            </a:r>
            <a:r>
              <a:rPr lang="en-US" sz="2800" dirty="0"/>
              <a:t>{ background-color: grey }</a:t>
            </a:r>
          </a:p>
          <a:p>
            <a:r>
              <a:rPr lang="en-US" sz="2800" dirty="0" err="1" smtClean="0"/>
              <a:t>tr:nth-child</a:t>
            </a:r>
            <a:r>
              <a:rPr lang="en-US" sz="2800" dirty="0" smtClean="0"/>
              <a:t>(even) </a:t>
            </a:r>
            <a:r>
              <a:rPr lang="en-US" sz="2800" dirty="0"/>
              <a:t>{ background-color: yellow }</a:t>
            </a:r>
          </a:p>
          <a:p>
            <a:r>
              <a:rPr lang="en-US" sz="2800" dirty="0" err="1" smtClean="0"/>
              <a:t>tr:nth-last-child</a:t>
            </a:r>
            <a:r>
              <a:rPr lang="en-US" sz="2800" dirty="0" smtClean="0"/>
              <a:t>(1) </a:t>
            </a:r>
            <a:r>
              <a:rPr lang="en-US" sz="2800" dirty="0"/>
              <a:t>{ text-align: center </a:t>
            </a:r>
            <a:r>
              <a:rPr lang="en-US" sz="2800" dirty="0" smtClean="0"/>
              <a:t>}</a:t>
            </a:r>
            <a:endParaRPr lang="ru-RU" sz="2800" dirty="0" smtClean="0"/>
          </a:p>
          <a:p>
            <a:endParaRPr lang="ru-RU" sz="2800" dirty="0"/>
          </a:p>
          <a:p>
            <a:endParaRPr lang="en-US" sz="2800" dirty="0"/>
          </a:p>
          <a:p>
            <a:r>
              <a:rPr lang="en-US" sz="2800" dirty="0" smtClean="0"/>
              <a:t>p:nth-of-type(1) </a:t>
            </a:r>
            <a:r>
              <a:rPr lang="en-US" sz="2800" dirty="0"/>
              <a:t>{</a:t>
            </a:r>
            <a:r>
              <a:rPr lang="en-US" sz="2800" dirty="0" err="1"/>
              <a:t>color:red</a:t>
            </a:r>
            <a:r>
              <a:rPr lang="en-US" sz="2800" dirty="0"/>
              <a:t>} </a:t>
            </a:r>
            <a:endParaRPr lang="ru-RU" sz="2800" dirty="0"/>
          </a:p>
          <a:p>
            <a:endParaRPr lang="ru-RU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7" t="62399" r="13538" b="4313"/>
          <a:stretch/>
        </p:blipFill>
        <p:spPr bwMode="auto">
          <a:xfrm>
            <a:off x="5610944" y="2780928"/>
            <a:ext cx="3132449" cy="12642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438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err="1"/>
              <a:t>Псевдоклассы</a:t>
            </a:r>
            <a:r>
              <a:rPr lang="ru-RU" b="1" dirty="0"/>
              <a:t> </a:t>
            </a:r>
            <a:r>
              <a:rPr lang="ru-RU" b="1" dirty="0" smtClean="0"/>
              <a:t> </a:t>
            </a:r>
            <a:r>
              <a:rPr lang="ru-RU" b="1" i="1" dirty="0" smtClean="0"/>
              <a:t>:</a:t>
            </a:r>
            <a:r>
              <a:rPr lang="en-US" b="1" i="1" dirty="0"/>
              <a:t>not </a:t>
            </a:r>
            <a:r>
              <a:rPr lang="ru-RU" b="1" i="1" dirty="0" smtClean="0"/>
              <a:t>  </a:t>
            </a:r>
            <a:r>
              <a:rPr lang="ru-RU" b="1" dirty="0" smtClean="0"/>
              <a:t>и </a:t>
            </a:r>
            <a:r>
              <a:rPr lang="ru-RU" b="1" i="1" dirty="0"/>
              <a:t>*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8964488" cy="4525963"/>
          </a:xfrm>
        </p:spPr>
        <p:txBody>
          <a:bodyPr/>
          <a:lstStyle/>
          <a:p>
            <a:r>
              <a:rPr lang="en-US" dirty="0" err="1" smtClean="0"/>
              <a:t>div:not</a:t>
            </a:r>
            <a:r>
              <a:rPr lang="en-US" dirty="0" smtClean="0"/>
              <a:t>(#</a:t>
            </a:r>
            <a:r>
              <a:rPr lang="en-US" dirty="0" err="1"/>
              <a:t>cmain</a:t>
            </a:r>
            <a:r>
              <a:rPr lang="en-US" dirty="0"/>
              <a:t>) { background-color: yellow } </a:t>
            </a:r>
            <a:endParaRPr lang="ru-RU" dirty="0" smtClean="0"/>
          </a:p>
          <a:p>
            <a:r>
              <a:rPr lang="en-US" dirty="0" err="1" smtClean="0"/>
              <a:t>tr:not</a:t>
            </a:r>
            <a:r>
              <a:rPr lang="en-US" dirty="0" smtClean="0"/>
              <a:t>(:</a:t>
            </a:r>
            <a:r>
              <a:rPr lang="en-US" dirty="0"/>
              <a:t>nth-child(1)) { background-color: grey } </a:t>
            </a:r>
            <a:endParaRPr lang="ru-RU" dirty="0" smtClean="0"/>
          </a:p>
          <a:p>
            <a:r>
              <a:rPr lang="en-US" dirty="0"/>
              <a:t>#</a:t>
            </a:r>
            <a:r>
              <a:rPr lang="en-US" dirty="0" err="1"/>
              <a:t>cmain</a:t>
            </a:r>
            <a:r>
              <a:rPr lang="en-US" dirty="0"/>
              <a:t> &gt; *:first-child </a:t>
            </a:r>
            <a:r>
              <a:rPr lang="en-US" dirty="0" smtClean="0"/>
              <a:t>{</a:t>
            </a:r>
            <a:endParaRPr lang="ru-RU" dirty="0" smtClean="0"/>
          </a:p>
          <a:p>
            <a:pPr lvl="1"/>
            <a:r>
              <a:rPr lang="en-US" dirty="0" smtClean="0"/>
              <a:t> </a:t>
            </a:r>
            <a:r>
              <a:rPr lang="en-US" dirty="0"/>
              <a:t>border-bottom: medium solid black }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475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Свободно позиционируемые контейнеры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52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position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84576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position: </a:t>
            </a:r>
            <a:r>
              <a:rPr lang="en-US" dirty="0" err="1"/>
              <a:t>static|absolute|relative|fixed|inherit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err="1"/>
              <a:t>div#div_three</a:t>
            </a:r>
            <a:r>
              <a:rPr lang="en-US" dirty="0"/>
              <a:t> {</a:t>
            </a:r>
          </a:p>
          <a:p>
            <a:pPr lvl="1"/>
            <a:r>
              <a:rPr lang="en-US" dirty="0" smtClean="0"/>
              <a:t>width:400px</a:t>
            </a:r>
            <a:r>
              <a:rPr lang="en-US" dirty="0"/>
              <a:t>;</a:t>
            </a:r>
          </a:p>
          <a:p>
            <a:pPr lvl="1"/>
            <a:r>
              <a:rPr lang="en-US" dirty="0" smtClean="0"/>
              <a:t>height:300px</a:t>
            </a:r>
            <a:r>
              <a:rPr lang="en-US" dirty="0"/>
              <a:t>;</a:t>
            </a:r>
          </a:p>
          <a:p>
            <a:pPr lvl="1"/>
            <a:r>
              <a:rPr lang="en-US" dirty="0" err="1" smtClean="0"/>
              <a:t>position:relative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#search { </a:t>
            </a:r>
            <a:endParaRPr lang="en-US" dirty="0" smtClean="0"/>
          </a:p>
          <a:p>
            <a:pPr lvl="1"/>
            <a:r>
              <a:rPr lang="en-US" dirty="0" smtClean="0"/>
              <a:t>position</a:t>
            </a:r>
            <a:r>
              <a:rPr lang="en-US" dirty="0"/>
              <a:t>: absolute;</a:t>
            </a:r>
          </a:p>
          <a:p>
            <a:pPr lvl="1"/>
            <a:r>
              <a:rPr lang="en-US" dirty="0"/>
              <a:t>left: 150px;</a:t>
            </a:r>
          </a:p>
          <a:p>
            <a:pPr lvl="1"/>
            <a:r>
              <a:rPr lang="en-US" dirty="0"/>
              <a:t>top: 100px;</a:t>
            </a:r>
          </a:p>
          <a:p>
            <a:pPr lvl="1"/>
            <a:r>
              <a:rPr lang="en-US" dirty="0"/>
              <a:t>width: 200px;</a:t>
            </a:r>
          </a:p>
          <a:p>
            <a:pPr lvl="1"/>
            <a:r>
              <a:rPr lang="en-US" dirty="0"/>
              <a:t>height: </a:t>
            </a:r>
            <a:r>
              <a:rPr lang="en-US" dirty="0" smtClean="0"/>
              <a:t>100px}</a:t>
            </a:r>
            <a:endParaRPr lang="ru-RU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8" t="35518" r="36245" b="2261"/>
          <a:stretch/>
        </p:blipFill>
        <p:spPr bwMode="auto">
          <a:xfrm>
            <a:off x="4555670" y="2204865"/>
            <a:ext cx="4229603" cy="3216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4555670" y="4077072"/>
            <a:ext cx="1528498" cy="0"/>
          </a:xfrm>
          <a:prstGeom prst="straightConnector1">
            <a:avLst/>
          </a:prstGeom>
          <a:ln w="508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7180618" y="2348880"/>
            <a:ext cx="0" cy="936104"/>
          </a:xfrm>
          <a:prstGeom prst="straightConnector1">
            <a:avLst/>
          </a:prstGeom>
          <a:ln w="508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900804" y="2564904"/>
            <a:ext cx="1279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top:100px</a:t>
            </a:r>
            <a:endParaRPr lang="ru-RU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80012" y="3471394"/>
            <a:ext cx="1279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left:150px</a:t>
            </a:r>
            <a:endParaRPr lang="ru-RU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311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b="1" dirty="0"/>
              <a:t>Комбинаторы </a:t>
            </a:r>
            <a:r>
              <a:rPr lang="en-US" sz="2800" b="1" dirty="0" smtClean="0"/>
              <a:t> </a:t>
            </a:r>
            <a:br>
              <a:rPr lang="en-US" sz="2800" b="1" dirty="0" smtClean="0"/>
            </a:br>
            <a:r>
              <a:rPr lang="en-US" sz="2800" b="1" dirty="0" smtClean="0"/>
              <a:t>(</a:t>
            </a:r>
            <a:r>
              <a:rPr lang="ru-RU" sz="2800" b="1" dirty="0"/>
              <a:t>Селектор сестринского </a:t>
            </a:r>
            <a:r>
              <a:rPr lang="ru-RU" sz="2800" b="1" dirty="0" smtClean="0"/>
              <a:t>элемента</a:t>
            </a:r>
            <a:r>
              <a:rPr lang="en-US" sz="2800" b="1" dirty="0" smtClean="0"/>
              <a:t>}</a:t>
            </a:r>
            <a:endParaRPr lang="ru-RU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i="1" dirty="0" smtClean="0"/>
              <a:t>элемент 1 </a:t>
            </a:r>
            <a:r>
              <a:rPr lang="ru-RU" b="1" dirty="0" smtClean="0">
                <a:solidFill>
                  <a:srgbClr val="FF0000"/>
                </a:solidFill>
              </a:rPr>
              <a:t>+</a:t>
            </a:r>
            <a:r>
              <a:rPr lang="ru-RU" b="1" dirty="0" smtClean="0"/>
              <a:t> </a:t>
            </a:r>
            <a:r>
              <a:rPr lang="ru-RU" b="1" i="1" dirty="0" smtClean="0"/>
              <a:t>элемент 2</a:t>
            </a:r>
            <a:r>
              <a:rPr lang="ru-RU" i="1" dirty="0" smtClean="0"/>
              <a:t> </a:t>
            </a:r>
            <a:r>
              <a:rPr lang="ru-RU" dirty="0" smtClean="0"/>
              <a:t>{ </a:t>
            </a:r>
            <a:r>
              <a:rPr lang="ru-RU" i="1" dirty="0" smtClean="0"/>
              <a:t>стиль </a:t>
            </a:r>
            <a:r>
              <a:rPr lang="ru-RU" dirty="0" smtClean="0"/>
              <a:t>}</a:t>
            </a:r>
          </a:p>
          <a:p>
            <a:endParaRPr lang="ru-RU" dirty="0" smtClean="0"/>
          </a:p>
          <a:p>
            <a:r>
              <a:rPr lang="en-US" b="1" dirty="0" smtClean="0"/>
              <a:t>h2+pre</a:t>
            </a:r>
            <a:r>
              <a:rPr lang="en-US" dirty="0" smtClean="0"/>
              <a:t> {</a:t>
            </a:r>
            <a:r>
              <a:rPr lang="en-US" dirty="0" err="1" smtClean="0"/>
              <a:t>color:red</a:t>
            </a:r>
            <a:r>
              <a:rPr lang="en-US" dirty="0" smtClean="0"/>
              <a:t>}</a:t>
            </a:r>
            <a:endParaRPr lang="ru-RU" dirty="0" smtClean="0"/>
          </a:p>
          <a:p>
            <a:r>
              <a:rPr lang="ru-RU" dirty="0" smtClean="0"/>
              <a:t>……..</a:t>
            </a:r>
          </a:p>
          <a:p>
            <a:pPr lvl="1"/>
            <a:r>
              <a:rPr lang="ru-RU" dirty="0" smtClean="0"/>
              <a:t>&lt;h2&gt;Это заголовок&lt;/h2&gt;</a:t>
            </a:r>
          </a:p>
          <a:p>
            <a:pPr lvl="1"/>
            <a:r>
              <a:rPr lang="ru-RU" dirty="0" smtClean="0"/>
              <a:t>&lt;</a:t>
            </a:r>
            <a:r>
              <a:rPr lang="ru-RU" dirty="0" err="1" smtClean="0"/>
              <a:t>pre</a:t>
            </a:r>
            <a:r>
              <a:rPr lang="ru-RU" dirty="0" smtClean="0"/>
              <a:t>&gt;</a:t>
            </a:r>
            <a:r>
              <a:rPr lang="ru-RU" dirty="0"/>
              <a:t>Э</a:t>
            </a:r>
            <a:r>
              <a:rPr lang="ru-RU" dirty="0" smtClean="0"/>
              <a:t>тот текст будет красным.&lt;/</a:t>
            </a:r>
            <a:r>
              <a:rPr lang="ru-RU" dirty="0" err="1" smtClean="0"/>
              <a:t>pre</a:t>
            </a:r>
            <a:r>
              <a:rPr lang="ru-RU" dirty="0" smtClean="0"/>
              <a:t>&gt;</a:t>
            </a:r>
          </a:p>
          <a:p>
            <a:pPr lvl="1"/>
            <a:r>
              <a:rPr lang="ru-RU" dirty="0" smtClean="0"/>
              <a:t>&lt;p&gt;А этот — обычным, чёрным цветом.&lt;/p&gt;</a:t>
            </a:r>
          </a:p>
          <a:p>
            <a:pPr lvl="1"/>
            <a:r>
              <a:rPr lang="ru-RU" dirty="0" smtClean="0"/>
              <a:t>&lt;h2&gt;</a:t>
            </a:r>
            <a:r>
              <a:rPr lang="ru-RU" dirty="0"/>
              <a:t>Э</a:t>
            </a:r>
            <a:r>
              <a:rPr lang="ru-RU" dirty="0" smtClean="0"/>
              <a:t>то заголовок&lt;/h2&gt;</a:t>
            </a:r>
          </a:p>
          <a:p>
            <a:pPr lvl="1"/>
            <a:r>
              <a:rPr lang="ru-RU" dirty="0" smtClean="0"/>
              <a:t>&lt;p&gt;И этот — чёрным цветом.&lt;/p&gt;</a:t>
            </a:r>
          </a:p>
          <a:p>
            <a:pPr lvl="1"/>
            <a:r>
              <a:rPr lang="ru-RU" dirty="0" smtClean="0"/>
              <a:t>&lt;</a:t>
            </a:r>
            <a:r>
              <a:rPr lang="ru-RU" dirty="0" err="1" smtClean="0"/>
              <a:t>pre</a:t>
            </a:r>
            <a:r>
              <a:rPr lang="ru-RU" dirty="0" smtClean="0"/>
              <a:t>&gt;И этот — чёрным цветом.&lt;/</a:t>
            </a:r>
            <a:r>
              <a:rPr lang="ru-RU" dirty="0" err="1" smtClean="0"/>
              <a:t>pre</a:t>
            </a:r>
            <a:r>
              <a:rPr lang="ru-RU" dirty="0" smtClean="0"/>
              <a:t>&gt; 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6" t="19272" r="13537" b="39649"/>
          <a:stretch/>
        </p:blipFill>
        <p:spPr bwMode="auto">
          <a:xfrm>
            <a:off x="6444208" y="1340767"/>
            <a:ext cx="2662571" cy="22393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033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z-index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z-index: </a:t>
            </a:r>
            <a:r>
              <a:rPr lang="en-US" i="1" dirty="0"/>
              <a:t>&lt;</a:t>
            </a:r>
            <a:r>
              <a:rPr lang="ru-RU" i="1" dirty="0"/>
              <a:t>номер&gt;</a:t>
            </a:r>
            <a:r>
              <a:rPr lang="ru-RU" dirty="0"/>
              <a:t>|</a:t>
            </a:r>
            <a:r>
              <a:rPr lang="en-US" dirty="0" err="1"/>
              <a:t>auto|inherit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err="1"/>
              <a:t>div#div_three</a:t>
            </a:r>
            <a:r>
              <a:rPr lang="en-US" dirty="0"/>
              <a:t> {</a:t>
            </a:r>
          </a:p>
          <a:p>
            <a:pPr lvl="1"/>
            <a:r>
              <a:rPr lang="en-US" dirty="0"/>
              <a:t>width:400px;</a:t>
            </a:r>
          </a:p>
          <a:p>
            <a:pPr lvl="1"/>
            <a:r>
              <a:rPr lang="en-US" dirty="0"/>
              <a:t>height:300px;</a:t>
            </a:r>
          </a:p>
          <a:p>
            <a:pPr lvl="1"/>
            <a:r>
              <a:rPr lang="en-US" dirty="0" err="1"/>
              <a:t>position:relative</a:t>
            </a:r>
            <a:r>
              <a:rPr lang="en-US" dirty="0"/>
              <a:t>}</a:t>
            </a:r>
          </a:p>
          <a:p>
            <a:r>
              <a:rPr lang="en-US" dirty="0"/>
              <a:t>#search { </a:t>
            </a:r>
          </a:p>
          <a:p>
            <a:pPr lvl="1"/>
            <a:r>
              <a:rPr lang="en-US" dirty="0"/>
              <a:t>position: absolute;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left: </a:t>
            </a:r>
            <a:r>
              <a:rPr lang="en-US" dirty="0" smtClean="0">
                <a:solidFill>
                  <a:srgbClr val="FF0000"/>
                </a:solidFill>
              </a:rPr>
              <a:t>350px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pPr lvl="1"/>
            <a:r>
              <a:rPr lang="en-US" dirty="0"/>
              <a:t>top: 100px;</a:t>
            </a:r>
          </a:p>
          <a:p>
            <a:pPr lvl="1"/>
            <a:r>
              <a:rPr lang="en-US" dirty="0"/>
              <a:t>width: 200px;</a:t>
            </a:r>
          </a:p>
          <a:p>
            <a:pPr lvl="1"/>
            <a:r>
              <a:rPr lang="en-US" dirty="0"/>
              <a:t>height: </a:t>
            </a:r>
            <a:r>
              <a:rPr lang="en-US" dirty="0" smtClean="0"/>
              <a:t>100px</a:t>
            </a:r>
            <a:endParaRPr lang="ru-RU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z-index:-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}</a:t>
            </a:r>
            <a:endParaRPr lang="ru-RU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8" t="36192" r="13319" b="2512"/>
          <a:stretch/>
        </p:blipFill>
        <p:spPr bwMode="auto">
          <a:xfrm>
            <a:off x="3685692" y="2420888"/>
            <a:ext cx="5437415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75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Расширения </a:t>
            </a:r>
            <a:r>
              <a:rPr lang="en-US" dirty="0"/>
              <a:t>CSS 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815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Расширения </a:t>
            </a:r>
            <a:r>
              <a:rPr lang="en-US" b="1" dirty="0"/>
              <a:t>CSS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-</a:t>
            </a:r>
            <a:r>
              <a:rPr lang="en-US" dirty="0" err="1"/>
              <a:t>moz</a:t>
            </a:r>
            <a:r>
              <a:rPr lang="en-US" dirty="0"/>
              <a:t>- — </a:t>
            </a:r>
            <a:r>
              <a:rPr lang="ru-RU" dirty="0"/>
              <a:t>обозначает </a:t>
            </a:r>
            <a:r>
              <a:rPr lang="en-US" dirty="0"/>
              <a:t>Mozilla Firefox; </a:t>
            </a:r>
          </a:p>
          <a:p>
            <a:r>
              <a:rPr lang="en-US" dirty="0" smtClean="0"/>
              <a:t> </a:t>
            </a:r>
            <a:r>
              <a:rPr lang="en-US" dirty="0"/>
              <a:t>-o- — </a:t>
            </a:r>
            <a:r>
              <a:rPr lang="ru-RU" dirty="0"/>
              <a:t>обозначает </a:t>
            </a:r>
            <a:r>
              <a:rPr lang="en-US" dirty="0"/>
              <a:t>Opera; </a:t>
            </a:r>
          </a:p>
          <a:p>
            <a:r>
              <a:rPr lang="ru-RU" dirty="0" smtClean="0"/>
              <a:t> </a:t>
            </a:r>
            <a:r>
              <a:rPr lang="ru-RU" dirty="0"/>
              <a:t>-</a:t>
            </a:r>
            <a:r>
              <a:rPr lang="ru-RU" dirty="0" err="1"/>
              <a:t>webkit</a:t>
            </a:r>
            <a:r>
              <a:rPr lang="ru-RU" dirty="0"/>
              <a:t>- — обозначает </a:t>
            </a:r>
            <a:r>
              <a:rPr lang="ru-RU" dirty="0" err="1"/>
              <a:t>Web</a:t>
            </a:r>
            <a:r>
              <a:rPr lang="ru-RU" dirty="0"/>
              <a:t>-обозреватели, основанные на программном ядре </a:t>
            </a:r>
            <a:r>
              <a:rPr lang="ru-RU" dirty="0" err="1"/>
              <a:t>Webkit</a:t>
            </a:r>
            <a:r>
              <a:rPr lang="ru-RU" dirty="0"/>
              <a:t>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087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Многоцветные рамки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00200"/>
            <a:ext cx="8856984" cy="4525963"/>
          </a:xfrm>
        </p:spPr>
        <p:txBody>
          <a:bodyPr/>
          <a:lstStyle/>
          <a:p>
            <a:r>
              <a:rPr lang="en-US" dirty="0"/>
              <a:t>#</a:t>
            </a:r>
            <a:r>
              <a:rPr lang="en-US" dirty="0" err="1"/>
              <a:t>cheader</a:t>
            </a:r>
            <a:r>
              <a:rPr lang="en-US" dirty="0"/>
              <a:t> { </a:t>
            </a:r>
            <a:endParaRPr lang="ru-RU" dirty="0" smtClean="0"/>
          </a:p>
          <a:p>
            <a:pPr lvl="1"/>
            <a:r>
              <a:rPr lang="en-US" dirty="0" smtClean="0"/>
              <a:t>width</a:t>
            </a:r>
            <a:r>
              <a:rPr lang="en-US" dirty="0"/>
              <a:t>: 250px;</a:t>
            </a:r>
          </a:p>
          <a:p>
            <a:pPr lvl="1"/>
            <a:r>
              <a:rPr lang="en-US" dirty="0"/>
              <a:t>padding: 0 20px;</a:t>
            </a:r>
          </a:p>
          <a:p>
            <a:pPr lvl="1"/>
            <a:r>
              <a:rPr lang="en-US" dirty="0"/>
              <a:t>border-bottom: 10px solid;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moz</a:t>
            </a:r>
            <a:r>
              <a:rPr lang="en-US" dirty="0"/>
              <a:t>-border-bottom-colors: #F00 #0F0 #00F #</a:t>
            </a:r>
            <a:r>
              <a:rPr lang="en-US" dirty="0" smtClean="0"/>
              <a:t>0FF</a:t>
            </a:r>
            <a:r>
              <a:rPr lang="en-US" dirty="0"/>
              <a:t>}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1" t="36549" r="39166" b="42229"/>
          <a:stretch/>
        </p:blipFill>
        <p:spPr bwMode="auto">
          <a:xfrm>
            <a:off x="5448933" y="1464094"/>
            <a:ext cx="3391011" cy="16768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7" t="46124" r="25824" b="15111"/>
          <a:stretch/>
        </p:blipFill>
        <p:spPr bwMode="auto">
          <a:xfrm>
            <a:off x="5598667" y="4437112"/>
            <a:ext cx="3091541" cy="17281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365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Рамки со скругленными углами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border-radius: </a:t>
            </a:r>
            <a:r>
              <a:rPr lang="ru-RU" i="1" dirty="0" smtClean="0"/>
              <a:t>значение1 значение2</a:t>
            </a:r>
            <a:r>
              <a:rPr lang="en-US" i="1" dirty="0" smtClean="0"/>
              <a:t> </a:t>
            </a:r>
            <a:r>
              <a:rPr lang="ru-RU" i="1" dirty="0" smtClean="0"/>
              <a:t>значение</a:t>
            </a:r>
            <a:r>
              <a:rPr lang="en-US" i="1" dirty="0" smtClean="0"/>
              <a:t>3 </a:t>
            </a:r>
            <a:r>
              <a:rPr lang="ru-RU" i="1" dirty="0" smtClean="0"/>
              <a:t>значение</a:t>
            </a:r>
            <a:r>
              <a:rPr lang="en-US" i="1" dirty="0" smtClean="0"/>
              <a:t>4</a:t>
            </a:r>
          </a:p>
          <a:p>
            <a:r>
              <a:rPr lang="en-US" dirty="0"/>
              <a:t>P {</a:t>
            </a:r>
          </a:p>
          <a:p>
            <a:pPr lvl="1"/>
            <a:r>
              <a:rPr lang="en-US" dirty="0" smtClean="0"/>
              <a:t>text-indent:2em</a:t>
            </a:r>
            <a:r>
              <a:rPr lang="en-US" dirty="0"/>
              <a:t>;</a:t>
            </a:r>
          </a:p>
          <a:p>
            <a:pPr lvl="1"/>
            <a:r>
              <a:rPr lang="en-US" dirty="0" smtClean="0"/>
              <a:t>border:2px </a:t>
            </a:r>
            <a:r>
              <a:rPr lang="en-US" dirty="0"/>
              <a:t>outset #666;</a:t>
            </a:r>
          </a:p>
          <a:p>
            <a:pPr lvl="1"/>
            <a:r>
              <a:rPr lang="en-US" dirty="0" smtClean="0"/>
              <a:t>border-radius:1em/2em  </a:t>
            </a:r>
            <a:r>
              <a:rPr lang="en-US" dirty="0"/>
              <a:t>0 </a:t>
            </a:r>
            <a:r>
              <a:rPr lang="en-US" dirty="0" smtClean="0"/>
              <a:t>}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-</a:t>
            </a:r>
            <a:r>
              <a:rPr lang="en-US" dirty="0" err="1"/>
              <a:t>moz-border-radius-topleft|border-top-left-radius</a:t>
            </a:r>
            <a:r>
              <a:rPr lang="en-US" dirty="0"/>
              <a:t>| </a:t>
            </a:r>
            <a:r>
              <a:rPr lang="en-US" dirty="0" smtClean="0"/>
              <a:t>-</a:t>
            </a:r>
            <a:r>
              <a:rPr lang="en-US" dirty="0" err="1"/>
              <a:t>webkit</a:t>
            </a:r>
            <a:r>
              <a:rPr lang="en-US" dirty="0"/>
              <a:t>-border-top-left-radius: </a:t>
            </a:r>
            <a:r>
              <a:rPr lang="ru-RU" i="1" dirty="0" smtClean="0"/>
              <a:t>значение 1 значение 2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6" t="48277" r="7363" b="23295"/>
          <a:stretch/>
        </p:blipFill>
        <p:spPr bwMode="auto">
          <a:xfrm>
            <a:off x="4609242" y="2060848"/>
            <a:ext cx="4429586" cy="1440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149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Многоколоночная верстка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1"/>
            <a:ext cx="8964488" cy="3701008"/>
          </a:xfrm>
        </p:spPr>
        <p:txBody>
          <a:bodyPr numCol="2">
            <a:normAutofit fontScale="85000" lnSpcReduction="20000"/>
          </a:bodyPr>
          <a:lstStyle/>
          <a:p>
            <a:r>
              <a:rPr lang="en-US" b="1" dirty="0"/>
              <a:t>-</a:t>
            </a:r>
            <a:r>
              <a:rPr lang="en-US" b="1" dirty="0" err="1"/>
              <a:t>moz</a:t>
            </a:r>
            <a:r>
              <a:rPr lang="en-US" b="1" dirty="0"/>
              <a:t>-column-count|-</a:t>
            </a:r>
            <a:r>
              <a:rPr lang="en-US" b="1" dirty="0" err="1"/>
              <a:t>webkit</a:t>
            </a:r>
            <a:r>
              <a:rPr lang="en-US" b="1" dirty="0"/>
              <a:t>-column-count: </a:t>
            </a:r>
            <a:r>
              <a:rPr lang="en-US" i="1" dirty="0"/>
              <a:t>&lt;</a:t>
            </a:r>
            <a:r>
              <a:rPr lang="ru-RU" i="1" dirty="0"/>
              <a:t>число колонок&gt;</a:t>
            </a:r>
            <a:r>
              <a:rPr lang="ru-RU" dirty="0"/>
              <a:t>|</a:t>
            </a:r>
            <a:r>
              <a:rPr lang="en-US" dirty="0" smtClean="0"/>
              <a:t>auto</a:t>
            </a:r>
          </a:p>
          <a:p>
            <a:r>
              <a:rPr lang="en-US" dirty="0"/>
              <a:t>#</a:t>
            </a:r>
            <a:r>
              <a:rPr lang="en-US" dirty="0" err="1"/>
              <a:t>cmain</a:t>
            </a:r>
            <a:r>
              <a:rPr lang="en-US" dirty="0"/>
              <a:t>{ </a:t>
            </a:r>
          </a:p>
          <a:p>
            <a:pPr marL="261938" lvl="1" indent="-261938"/>
            <a:r>
              <a:rPr lang="en-US" dirty="0"/>
              <a:t>border:1px solid black;</a:t>
            </a:r>
          </a:p>
          <a:p>
            <a:pPr marL="261938" lvl="1" indent="-261938"/>
            <a:r>
              <a:rPr lang="en-US" dirty="0"/>
              <a:t>-</a:t>
            </a:r>
            <a:r>
              <a:rPr lang="en-US" dirty="0" err="1"/>
              <a:t>moz</a:t>
            </a:r>
            <a:r>
              <a:rPr lang="en-US" dirty="0"/>
              <a:t>-column-count: 2;</a:t>
            </a:r>
          </a:p>
          <a:p>
            <a:pPr marL="261938" lvl="1" indent="-261938"/>
            <a:r>
              <a:rPr lang="en-US" dirty="0"/>
              <a:t>-</a:t>
            </a:r>
            <a:r>
              <a:rPr lang="en-US" dirty="0" err="1"/>
              <a:t>webkit</a:t>
            </a:r>
            <a:r>
              <a:rPr lang="en-US" dirty="0"/>
              <a:t>-column-count: 2;</a:t>
            </a:r>
          </a:p>
          <a:p>
            <a:pPr marL="261938" lvl="1" indent="-261938"/>
            <a:r>
              <a:rPr lang="en-US" dirty="0"/>
              <a:t>-</a:t>
            </a:r>
            <a:r>
              <a:rPr lang="en-US" dirty="0" err="1"/>
              <a:t>moz</a:t>
            </a:r>
            <a:r>
              <a:rPr lang="en-US" dirty="0"/>
              <a:t>-column-width: 300px;</a:t>
            </a:r>
          </a:p>
          <a:p>
            <a:pPr marL="261938" lvl="1" indent="-261938"/>
            <a:r>
              <a:rPr lang="en-US" dirty="0"/>
              <a:t>-</a:t>
            </a:r>
            <a:r>
              <a:rPr lang="en-US" dirty="0" err="1"/>
              <a:t>webkit</a:t>
            </a:r>
            <a:r>
              <a:rPr lang="en-US" dirty="0"/>
              <a:t>-column-width: 300px;</a:t>
            </a:r>
          </a:p>
          <a:p>
            <a:pPr marL="261938" lvl="1" indent="-261938"/>
            <a:r>
              <a:rPr lang="en-US" dirty="0"/>
              <a:t>-</a:t>
            </a:r>
            <a:r>
              <a:rPr lang="en-US" dirty="0" err="1"/>
              <a:t>moz</a:t>
            </a:r>
            <a:r>
              <a:rPr lang="en-US" dirty="0"/>
              <a:t>-column-rule-width: thin;</a:t>
            </a:r>
          </a:p>
          <a:p>
            <a:pPr marL="261938" lvl="1" indent="-261938"/>
            <a:r>
              <a:rPr lang="en-US" dirty="0"/>
              <a:t>-</a:t>
            </a:r>
            <a:r>
              <a:rPr lang="en-US" dirty="0" err="1"/>
              <a:t>webkit</a:t>
            </a:r>
            <a:r>
              <a:rPr lang="en-US" dirty="0"/>
              <a:t>-column-rule-width: </a:t>
            </a:r>
            <a:r>
              <a:rPr lang="en-US" dirty="0" smtClean="0"/>
              <a:t>thin;</a:t>
            </a:r>
          </a:p>
          <a:p>
            <a:pPr marL="261938" lvl="1" indent="-261938"/>
            <a:r>
              <a:rPr lang="en-US" dirty="0"/>
              <a:t>-</a:t>
            </a:r>
            <a:r>
              <a:rPr lang="en-US" dirty="0" err="1"/>
              <a:t>moz</a:t>
            </a:r>
            <a:r>
              <a:rPr lang="en-US" dirty="0"/>
              <a:t>-column-rule-style: dotted;</a:t>
            </a:r>
          </a:p>
          <a:p>
            <a:pPr marL="261938" lvl="1" indent="-261938"/>
            <a:r>
              <a:rPr lang="en-US" dirty="0"/>
              <a:t>-</a:t>
            </a:r>
            <a:r>
              <a:rPr lang="en-US" dirty="0" err="1"/>
              <a:t>webkit</a:t>
            </a:r>
            <a:r>
              <a:rPr lang="en-US" dirty="0"/>
              <a:t>-column-rule-style: dotted;</a:t>
            </a:r>
          </a:p>
          <a:p>
            <a:pPr marL="261938" lvl="1" indent="-261938"/>
            <a:r>
              <a:rPr lang="en-US" dirty="0"/>
              <a:t>-</a:t>
            </a:r>
            <a:r>
              <a:rPr lang="en-US" dirty="0" err="1"/>
              <a:t>moz</a:t>
            </a:r>
            <a:r>
              <a:rPr lang="en-US" dirty="0"/>
              <a:t>-column-rule-color: red;</a:t>
            </a:r>
          </a:p>
          <a:p>
            <a:pPr marL="261938" lvl="1" indent="-261938"/>
            <a:r>
              <a:rPr lang="en-US" dirty="0"/>
              <a:t>-</a:t>
            </a:r>
            <a:r>
              <a:rPr lang="en-US" dirty="0" err="1"/>
              <a:t>webkit</a:t>
            </a:r>
            <a:r>
              <a:rPr lang="en-US" dirty="0"/>
              <a:t>-column-rule-color: red}</a:t>
            </a:r>
            <a:endParaRPr lang="ru-RU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" t="25449" r="3640" b="56030"/>
          <a:stretch/>
        </p:blipFill>
        <p:spPr bwMode="auto">
          <a:xfrm>
            <a:off x="349467" y="5247151"/>
            <a:ext cx="8543013" cy="990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619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Преобразования </a:t>
            </a:r>
            <a:r>
              <a:rPr lang="en-US" b="1" dirty="0"/>
              <a:t>CSS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</a:t>
            </a:r>
            <a:r>
              <a:rPr lang="en-US" dirty="0" err="1"/>
              <a:t>cheader</a:t>
            </a:r>
            <a:r>
              <a:rPr lang="en-US" dirty="0"/>
              <a:t> { </a:t>
            </a:r>
            <a:endParaRPr lang="en-US" dirty="0" smtClean="0"/>
          </a:p>
          <a:p>
            <a:pPr lvl="1"/>
            <a:r>
              <a:rPr lang="en-US" dirty="0" smtClean="0"/>
              <a:t>-</a:t>
            </a:r>
            <a:r>
              <a:rPr lang="en-US" dirty="0" err="1"/>
              <a:t>moz</a:t>
            </a:r>
            <a:r>
              <a:rPr lang="en-US" dirty="0"/>
              <a:t>-transform: rotate(3.14rad); </a:t>
            </a:r>
          </a:p>
          <a:p>
            <a:pPr lvl="1"/>
            <a:r>
              <a:rPr lang="en-US" dirty="0"/>
              <a:t>-o-transform: rotate(3.14rad); 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webkit</a:t>
            </a:r>
            <a:r>
              <a:rPr lang="en-US" dirty="0"/>
              <a:t>-transform: rotate(3.14rad) }</a:t>
            </a:r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1" t="26309" r="4597" b="56031"/>
          <a:stretch/>
        </p:blipFill>
        <p:spPr bwMode="auto">
          <a:xfrm>
            <a:off x="522514" y="4818552"/>
            <a:ext cx="7956765" cy="8854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629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Преобразования </a:t>
            </a:r>
            <a:r>
              <a:rPr lang="en-US" b="1" dirty="0"/>
              <a:t>CSS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</a:t>
            </a:r>
            <a:r>
              <a:rPr lang="en-US" dirty="0" err="1"/>
              <a:t>cheader</a:t>
            </a:r>
            <a:r>
              <a:rPr lang="en-US" dirty="0"/>
              <a:t> { </a:t>
            </a:r>
            <a:endParaRPr lang="en-US" dirty="0" smtClean="0"/>
          </a:p>
          <a:p>
            <a:pPr lvl="1"/>
            <a:r>
              <a:rPr lang="en-US" dirty="0"/>
              <a:t>-</a:t>
            </a:r>
            <a:r>
              <a:rPr lang="en-US" dirty="0" err="1"/>
              <a:t>moz</a:t>
            </a:r>
            <a:r>
              <a:rPr lang="en-US" dirty="0"/>
              <a:t>-transform: scale(0.5, 2);</a:t>
            </a:r>
          </a:p>
          <a:p>
            <a:pPr lvl="1"/>
            <a:r>
              <a:rPr lang="en-US" dirty="0"/>
              <a:t>-o-transform: scale(0.5, 2);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webkit</a:t>
            </a:r>
            <a:r>
              <a:rPr lang="en-US" dirty="0"/>
              <a:t>-transform: scale(0.5, 2)}</a:t>
            </a:r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44" t="47416" r="24757" b="17695"/>
          <a:stretch/>
        </p:blipFill>
        <p:spPr bwMode="auto">
          <a:xfrm>
            <a:off x="2555776" y="4437112"/>
            <a:ext cx="4174219" cy="16821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983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Преобразования </a:t>
            </a:r>
            <a:r>
              <a:rPr lang="en-US" b="1" dirty="0"/>
              <a:t>CSS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</a:t>
            </a:r>
            <a:r>
              <a:rPr lang="en-US" dirty="0" err="1"/>
              <a:t>cheader</a:t>
            </a:r>
            <a:r>
              <a:rPr lang="en-US" dirty="0"/>
              <a:t> { </a:t>
            </a:r>
            <a:endParaRPr lang="en-US" dirty="0" smtClean="0"/>
          </a:p>
          <a:p>
            <a:pPr lvl="1"/>
            <a:r>
              <a:rPr lang="en-US" dirty="0"/>
              <a:t>-</a:t>
            </a:r>
            <a:r>
              <a:rPr lang="en-US" dirty="0" err="1"/>
              <a:t>moz</a:t>
            </a:r>
            <a:r>
              <a:rPr lang="en-US" dirty="0"/>
              <a:t>-transform: skew(10deg, 0deg); </a:t>
            </a:r>
          </a:p>
          <a:p>
            <a:pPr lvl="1"/>
            <a:r>
              <a:rPr lang="en-US" dirty="0"/>
              <a:t>-o-transform: skew(10deg, 0deg); 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webkit</a:t>
            </a:r>
            <a:r>
              <a:rPr lang="en-US" dirty="0"/>
              <a:t>-transform: skew(10deg, 0deg)</a:t>
            </a:r>
            <a:r>
              <a:rPr lang="en-US" dirty="0" smtClean="0"/>
              <a:t>}</a:t>
            </a:r>
            <a:endParaRPr lang="ru-RU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4" t="55169" r="3895" b="27171"/>
          <a:stretch/>
        </p:blipFill>
        <p:spPr bwMode="auto">
          <a:xfrm>
            <a:off x="251520" y="4267436"/>
            <a:ext cx="8670471" cy="9561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212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Преобразования </a:t>
            </a:r>
            <a:r>
              <a:rPr lang="en-US" b="1" dirty="0"/>
              <a:t>CSS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#</a:t>
            </a:r>
            <a:r>
              <a:rPr lang="en-US" dirty="0" err="1"/>
              <a:t>cheader</a:t>
            </a:r>
            <a:r>
              <a:rPr lang="en-US" dirty="0"/>
              <a:t> { </a:t>
            </a:r>
            <a:endParaRPr lang="en-US" dirty="0" smtClean="0"/>
          </a:p>
          <a:p>
            <a:pPr lvl="1"/>
            <a:r>
              <a:rPr lang="en-US" dirty="0"/>
              <a:t>-</a:t>
            </a:r>
            <a:r>
              <a:rPr lang="en-US" dirty="0" err="1"/>
              <a:t>moz</a:t>
            </a:r>
            <a:r>
              <a:rPr lang="en-US" dirty="0"/>
              <a:t>-transform: translate(5mm, 2mm);</a:t>
            </a:r>
          </a:p>
          <a:p>
            <a:pPr lvl="1"/>
            <a:r>
              <a:rPr lang="en-US" dirty="0"/>
              <a:t>-o-transform: translate(5mm, 2mm);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webkit</a:t>
            </a:r>
            <a:r>
              <a:rPr lang="en-US" dirty="0"/>
              <a:t>-transform: translate(5mm, 2mm</a:t>
            </a:r>
            <a:r>
              <a:rPr lang="en-US" dirty="0" smtClean="0"/>
              <a:t>)</a:t>
            </a:r>
          </a:p>
          <a:p>
            <a:r>
              <a:rPr lang="en-US" dirty="0"/>
              <a:t>#</a:t>
            </a:r>
            <a:r>
              <a:rPr lang="en-US" dirty="0" err="1"/>
              <a:t>cheader</a:t>
            </a:r>
            <a:r>
              <a:rPr lang="en-US" dirty="0"/>
              <a:t> { </a:t>
            </a:r>
            <a:endParaRPr lang="en-US" dirty="0" smtClean="0"/>
          </a:p>
          <a:p>
            <a:pPr lvl="1"/>
            <a:r>
              <a:rPr lang="en-US" dirty="0" smtClean="0"/>
              <a:t>-</a:t>
            </a:r>
            <a:r>
              <a:rPr lang="en-US" dirty="0" err="1"/>
              <a:t>moz</a:t>
            </a:r>
            <a:r>
              <a:rPr lang="en-US" dirty="0"/>
              <a:t>-transform: </a:t>
            </a:r>
            <a:r>
              <a:rPr lang="en-US" dirty="0" err="1"/>
              <a:t>skewX</a:t>
            </a:r>
            <a:r>
              <a:rPr lang="en-US" dirty="0"/>
              <a:t>(10deg) </a:t>
            </a:r>
            <a:r>
              <a:rPr lang="en-US" dirty="0" err="1"/>
              <a:t>translateY</a:t>
            </a:r>
            <a:r>
              <a:rPr lang="en-US" dirty="0"/>
              <a:t>(2mm); </a:t>
            </a:r>
          </a:p>
          <a:p>
            <a:pPr lvl="1"/>
            <a:r>
              <a:rPr lang="en-US" dirty="0"/>
              <a:t>-o-transform: </a:t>
            </a:r>
            <a:r>
              <a:rPr lang="en-US" dirty="0" err="1"/>
              <a:t>skewX</a:t>
            </a:r>
            <a:r>
              <a:rPr lang="en-US" dirty="0"/>
              <a:t>(10deg) </a:t>
            </a:r>
            <a:r>
              <a:rPr lang="en-US" dirty="0" err="1"/>
              <a:t>translateY</a:t>
            </a:r>
            <a:r>
              <a:rPr lang="en-US" dirty="0"/>
              <a:t>(2mm); 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webkit</a:t>
            </a:r>
            <a:r>
              <a:rPr lang="en-US" dirty="0"/>
              <a:t>-transform: </a:t>
            </a:r>
            <a:r>
              <a:rPr lang="en-US" dirty="0" err="1"/>
              <a:t>skewX</a:t>
            </a:r>
            <a:r>
              <a:rPr lang="en-US" dirty="0"/>
              <a:t>(10deg) </a:t>
            </a:r>
            <a:r>
              <a:rPr lang="en-US" dirty="0" err="1"/>
              <a:t>translateY</a:t>
            </a:r>
            <a:r>
              <a:rPr lang="en-US" dirty="0"/>
              <a:t>(2mm)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341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b="1" dirty="0"/>
              <a:t>Комбинаторы </a:t>
            </a:r>
            <a:r>
              <a:rPr lang="en-US" sz="2800" b="1" dirty="0" smtClean="0"/>
              <a:t> </a:t>
            </a:r>
            <a:br>
              <a:rPr lang="en-US" sz="2800" b="1" dirty="0" smtClean="0"/>
            </a:br>
            <a:r>
              <a:rPr lang="en-US" sz="2800" b="1" dirty="0" smtClean="0"/>
              <a:t>(</a:t>
            </a:r>
            <a:r>
              <a:rPr lang="ru-RU" sz="2800" b="1" dirty="0"/>
              <a:t>Селектор обобщенных родственных </a:t>
            </a:r>
            <a:r>
              <a:rPr lang="ru-RU" sz="2800" b="1" dirty="0" smtClean="0"/>
              <a:t>элементов</a:t>
            </a:r>
            <a:r>
              <a:rPr lang="en-US" sz="2800" b="1" dirty="0" smtClean="0"/>
              <a:t>}</a:t>
            </a:r>
            <a:endParaRPr lang="ru-RU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b="1" i="1" dirty="0" smtClean="0"/>
              <a:t>элемент 1 </a:t>
            </a:r>
            <a:r>
              <a:rPr lang="ru-RU" b="1" dirty="0" smtClean="0">
                <a:solidFill>
                  <a:srgbClr val="FF0000"/>
                </a:solidFill>
              </a:rPr>
              <a:t>~</a:t>
            </a:r>
            <a:r>
              <a:rPr lang="ru-RU" b="1" dirty="0" smtClean="0"/>
              <a:t> </a:t>
            </a:r>
            <a:r>
              <a:rPr lang="ru-RU" b="1" i="1" dirty="0" smtClean="0"/>
              <a:t>элемент 2 </a:t>
            </a:r>
            <a:r>
              <a:rPr lang="ru-RU" dirty="0" smtClean="0"/>
              <a:t>{ </a:t>
            </a:r>
            <a:r>
              <a:rPr lang="ru-RU" i="1" dirty="0" smtClean="0"/>
              <a:t>стиль </a:t>
            </a:r>
            <a:r>
              <a:rPr lang="ru-RU" dirty="0" smtClean="0"/>
              <a:t>} 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h2~pre</a:t>
            </a:r>
            <a:r>
              <a:rPr lang="en-US" dirty="0" smtClean="0"/>
              <a:t> {</a:t>
            </a:r>
            <a:r>
              <a:rPr lang="en-US" dirty="0" err="1" smtClean="0"/>
              <a:t>color:red</a:t>
            </a:r>
            <a:r>
              <a:rPr lang="en-US" dirty="0" smtClean="0"/>
              <a:t>}</a:t>
            </a:r>
            <a:endParaRPr lang="ru-RU" dirty="0" smtClean="0"/>
          </a:p>
          <a:p>
            <a:r>
              <a:rPr lang="ru-RU" dirty="0" smtClean="0"/>
              <a:t>……..</a:t>
            </a:r>
          </a:p>
          <a:p>
            <a:pPr lvl="1"/>
            <a:r>
              <a:rPr lang="ru-RU" dirty="0"/>
              <a:t>&lt;h2&gt;Это заголовок&lt;/h2&gt;</a:t>
            </a:r>
          </a:p>
          <a:p>
            <a:pPr lvl="1"/>
            <a:r>
              <a:rPr lang="ru-RU" dirty="0"/>
              <a:t>&lt;</a:t>
            </a:r>
            <a:r>
              <a:rPr lang="ru-RU" dirty="0" err="1"/>
              <a:t>pre</a:t>
            </a:r>
            <a:r>
              <a:rPr lang="ru-RU" dirty="0"/>
              <a:t>&gt;Этот текст будет красным.&lt;/</a:t>
            </a:r>
            <a:r>
              <a:rPr lang="ru-RU" dirty="0" err="1"/>
              <a:t>pre</a:t>
            </a:r>
            <a:r>
              <a:rPr lang="ru-RU" dirty="0"/>
              <a:t>&gt;</a:t>
            </a:r>
          </a:p>
          <a:p>
            <a:pPr lvl="1"/>
            <a:r>
              <a:rPr lang="ru-RU" dirty="0"/>
              <a:t>&lt;p&gt;А этот — обычным, чёрным цветом.&lt;/p&gt;</a:t>
            </a:r>
          </a:p>
          <a:p>
            <a:pPr lvl="1"/>
            <a:r>
              <a:rPr lang="ru-RU" dirty="0"/>
              <a:t>&lt;h2&gt;Это заголовок&lt;/h2&gt;</a:t>
            </a:r>
          </a:p>
          <a:p>
            <a:pPr lvl="1"/>
            <a:r>
              <a:rPr lang="ru-RU" dirty="0"/>
              <a:t>&lt;p&gt;И этот — чёрным цветом.&lt;/p&gt;</a:t>
            </a:r>
          </a:p>
          <a:p>
            <a:pPr lvl="1"/>
            <a:r>
              <a:rPr lang="ru-RU" dirty="0"/>
              <a:t>&lt;</a:t>
            </a:r>
            <a:r>
              <a:rPr lang="ru-RU" dirty="0" err="1"/>
              <a:t>pre</a:t>
            </a:r>
            <a:r>
              <a:rPr lang="ru-RU" dirty="0"/>
              <a:t>&gt;этот текст будет красным.&lt;/</a:t>
            </a:r>
            <a:r>
              <a:rPr lang="ru-RU" dirty="0" err="1"/>
              <a:t>pre</a:t>
            </a:r>
            <a:r>
              <a:rPr lang="ru-RU" dirty="0"/>
              <a:t>&gt; </a:t>
            </a:r>
          </a:p>
          <a:p>
            <a:pPr lvl="1"/>
            <a:r>
              <a:rPr lang="ru-RU" dirty="0" smtClean="0"/>
              <a:t>&lt;</a:t>
            </a:r>
            <a:r>
              <a:rPr lang="ru-RU" dirty="0" err="1" smtClean="0"/>
              <a:t>pre</a:t>
            </a:r>
            <a:r>
              <a:rPr lang="ru-RU" dirty="0" smtClean="0"/>
              <a:t>&gt;этот текст будет красным.&lt;/</a:t>
            </a:r>
            <a:r>
              <a:rPr lang="ru-RU" dirty="0" err="1" smtClean="0"/>
              <a:t>pre</a:t>
            </a:r>
            <a:r>
              <a:rPr lang="ru-RU" dirty="0" smtClean="0"/>
              <a:t>&gt;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1" t="17522" r="31146" b="38308"/>
          <a:stretch/>
        </p:blipFill>
        <p:spPr>
          <a:xfrm>
            <a:off x="6516216" y="1196752"/>
            <a:ext cx="2520280" cy="24482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381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Преобразования </a:t>
            </a:r>
            <a:r>
              <a:rPr lang="en-US" b="1" dirty="0"/>
              <a:t>CSS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#</a:t>
            </a:r>
            <a:r>
              <a:rPr lang="en-US" dirty="0" err="1"/>
              <a:t>cheader</a:t>
            </a:r>
            <a:r>
              <a:rPr lang="en-US" dirty="0"/>
              <a:t> { </a:t>
            </a:r>
            <a:endParaRPr lang="en-US" dirty="0" smtClean="0"/>
          </a:p>
          <a:p>
            <a:pPr lvl="1"/>
            <a:r>
              <a:rPr lang="en-US" dirty="0" smtClean="0"/>
              <a:t>-</a:t>
            </a:r>
            <a:r>
              <a:rPr lang="en-US" dirty="0" err="1"/>
              <a:t>moz</a:t>
            </a:r>
            <a:r>
              <a:rPr lang="en-US" dirty="0"/>
              <a:t>-transform: rotate(30deg); </a:t>
            </a:r>
          </a:p>
          <a:p>
            <a:pPr lvl="1"/>
            <a:r>
              <a:rPr lang="en-US" dirty="0"/>
              <a:t>-o-transform: rotate(30deg); 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webkit</a:t>
            </a:r>
            <a:r>
              <a:rPr lang="en-US" dirty="0"/>
              <a:t>-transform: rotate(30deg); 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-</a:t>
            </a:r>
            <a:r>
              <a:rPr lang="en-US" dirty="0" err="1">
                <a:solidFill>
                  <a:srgbClr val="00B050"/>
                </a:solidFill>
              </a:rPr>
              <a:t>moz</a:t>
            </a:r>
            <a:r>
              <a:rPr lang="en-US" dirty="0">
                <a:solidFill>
                  <a:srgbClr val="00B050"/>
                </a:solidFill>
              </a:rPr>
              <a:t>-transform-origin: left; 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-o-transform-origin: left; 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-</a:t>
            </a:r>
            <a:r>
              <a:rPr lang="en-US" dirty="0" err="1">
                <a:solidFill>
                  <a:srgbClr val="00B050"/>
                </a:solidFill>
              </a:rPr>
              <a:t>webkit</a:t>
            </a:r>
            <a:r>
              <a:rPr lang="en-US" dirty="0">
                <a:solidFill>
                  <a:srgbClr val="00B050"/>
                </a:solidFill>
              </a:rPr>
              <a:t>-transform-origin: </a:t>
            </a:r>
            <a:r>
              <a:rPr lang="en-US" dirty="0" smtClean="0">
                <a:solidFill>
                  <a:srgbClr val="00B050"/>
                </a:solidFill>
              </a:rPr>
              <a:t>left</a:t>
            </a:r>
            <a:endParaRPr lang="en-US" dirty="0" smtClean="0"/>
          </a:p>
          <a:p>
            <a:pPr lvl="1"/>
            <a:r>
              <a:rPr lang="en-US" dirty="0">
                <a:solidFill>
                  <a:srgbClr val="0070C0"/>
                </a:solidFill>
              </a:rPr>
              <a:t>-</a:t>
            </a:r>
            <a:r>
              <a:rPr lang="en-US" dirty="0" err="1">
                <a:solidFill>
                  <a:srgbClr val="0070C0"/>
                </a:solidFill>
              </a:rPr>
              <a:t>moz</a:t>
            </a:r>
            <a:r>
              <a:rPr lang="en-US" dirty="0">
                <a:solidFill>
                  <a:srgbClr val="0070C0"/>
                </a:solidFill>
              </a:rPr>
              <a:t>-transform-origin: right bottom;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-o-transform-origin: right bottom;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-</a:t>
            </a:r>
            <a:r>
              <a:rPr lang="en-US" dirty="0" err="1">
                <a:solidFill>
                  <a:srgbClr val="0070C0"/>
                </a:solidFill>
              </a:rPr>
              <a:t>webkit</a:t>
            </a:r>
            <a:r>
              <a:rPr lang="en-US" dirty="0">
                <a:solidFill>
                  <a:srgbClr val="0070C0"/>
                </a:solidFill>
              </a:rPr>
              <a:t>-transform-origin: right </a:t>
            </a:r>
            <a:r>
              <a:rPr lang="en-US" dirty="0" smtClean="0">
                <a:solidFill>
                  <a:srgbClr val="0070C0"/>
                </a:solidFill>
              </a:rPr>
              <a:t>bottom</a:t>
            </a:r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825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</a:rPr>
              <a:t>Тени повсюду</a:t>
            </a:r>
            <a:endParaRPr lang="ru-RU" dirty="0">
              <a:effectLst>
                <a:outerShdw blurRad="60007" dir="1500000" sy="-30000" kx="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5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Тени у боксов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err="1"/>
              <a:t>div#div_three</a:t>
            </a:r>
            <a:r>
              <a:rPr lang="en-US" dirty="0"/>
              <a:t> {</a:t>
            </a:r>
          </a:p>
          <a:p>
            <a:pPr lvl="1"/>
            <a:r>
              <a:rPr lang="en-US" dirty="0" smtClean="0"/>
              <a:t>background</a:t>
            </a:r>
            <a:r>
              <a:rPr lang="en-US" dirty="0"/>
              <a:t>: green;</a:t>
            </a:r>
          </a:p>
          <a:p>
            <a:pPr lvl="1"/>
            <a:r>
              <a:rPr lang="en-US" dirty="0" smtClean="0"/>
              <a:t>-</a:t>
            </a:r>
            <a:r>
              <a:rPr lang="en-US" dirty="0" err="1"/>
              <a:t>webkit</a:t>
            </a:r>
            <a:r>
              <a:rPr lang="en-US" dirty="0"/>
              <a:t>-box-shadow: 0px </a:t>
            </a:r>
            <a:r>
              <a:rPr lang="en-US" dirty="0" err="1"/>
              <a:t>0px</a:t>
            </a:r>
            <a:r>
              <a:rPr lang="en-US" dirty="0"/>
              <a:t> 15px #222;</a:t>
            </a:r>
          </a:p>
          <a:p>
            <a:pPr lvl="1"/>
            <a:r>
              <a:rPr lang="en-US" dirty="0" smtClean="0"/>
              <a:t>-</a:t>
            </a:r>
            <a:r>
              <a:rPr lang="en-US" dirty="0" err="1"/>
              <a:t>moz</a:t>
            </a:r>
            <a:r>
              <a:rPr lang="en-US" dirty="0"/>
              <a:t>-box-shadow: 0px </a:t>
            </a:r>
            <a:r>
              <a:rPr lang="en-US" dirty="0" err="1"/>
              <a:t>0px</a:t>
            </a:r>
            <a:r>
              <a:rPr lang="en-US" dirty="0"/>
              <a:t> 15px #222;</a:t>
            </a:r>
          </a:p>
          <a:p>
            <a:pPr lvl="1"/>
            <a:r>
              <a:rPr lang="en-US" dirty="0" smtClean="0"/>
              <a:t>box-shadow</a:t>
            </a:r>
            <a:r>
              <a:rPr lang="en-US" dirty="0"/>
              <a:t>: 0px </a:t>
            </a:r>
            <a:r>
              <a:rPr lang="en-US" dirty="0" err="1"/>
              <a:t>0px</a:t>
            </a:r>
            <a:r>
              <a:rPr lang="en-US" dirty="0"/>
              <a:t> 15px #</a:t>
            </a:r>
            <a:r>
              <a:rPr lang="en-US" dirty="0" smtClean="0"/>
              <a:t>222}</a:t>
            </a:r>
            <a:endParaRPr lang="ru-RU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2" t="69383" r="81076" b="2902"/>
          <a:stretch/>
        </p:blipFill>
        <p:spPr bwMode="auto">
          <a:xfrm>
            <a:off x="6804248" y="4149080"/>
            <a:ext cx="1928287" cy="1840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521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0" dirty="0" smtClean="0">
                <a:solidFill>
                  <a:schemeClr val="bg1">
                    <a:lumMod val="50000"/>
                  </a:schemeClr>
                </a:solidFill>
              </a:rPr>
              <a:t>Ваши вопросы?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4F981186-ABA5-4853-8D44-16FA1FE23B4C}" type="slidenum">
              <a:rPr lang="ru-RU" smtClean="0"/>
              <a:pPr/>
              <a:t>33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432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b="1" dirty="0"/>
              <a:t>Комбинаторы </a:t>
            </a:r>
            <a:r>
              <a:rPr lang="en-US" sz="3200" b="1" dirty="0"/>
              <a:t> </a:t>
            </a:r>
            <a:br>
              <a:rPr lang="en-US" sz="3200" b="1" dirty="0"/>
            </a:br>
            <a:r>
              <a:rPr lang="en-US" sz="3200" b="1" dirty="0" smtClean="0"/>
              <a:t>(</a:t>
            </a:r>
            <a:r>
              <a:rPr lang="ru-RU" sz="3200" b="1" dirty="0"/>
              <a:t>Селектор дочернего </a:t>
            </a:r>
            <a:r>
              <a:rPr lang="ru-RU" sz="3200" b="1" dirty="0" smtClean="0"/>
              <a:t>элемента</a:t>
            </a:r>
            <a:r>
              <a:rPr lang="en-US" sz="3200" b="1" dirty="0" smtClean="0"/>
              <a:t>}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b="1" i="1" dirty="0" smtClean="0"/>
              <a:t>элемент 1 </a:t>
            </a:r>
            <a:r>
              <a:rPr lang="ru-RU" b="1" dirty="0">
                <a:solidFill>
                  <a:srgbClr val="FF0000"/>
                </a:solidFill>
              </a:rPr>
              <a:t>&gt;</a:t>
            </a:r>
            <a:r>
              <a:rPr lang="ru-RU" b="1" dirty="0"/>
              <a:t> </a:t>
            </a:r>
            <a:r>
              <a:rPr lang="ru-RU" b="1" i="1" dirty="0" smtClean="0"/>
              <a:t>элемент 2 </a:t>
            </a:r>
            <a:r>
              <a:rPr lang="ru-RU" dirty="0"/>
              <a:t>{ </a:t>
            </a:r>
            <a:r>
              <a:rPr lang="ru-RU" i="1" dirty="0" smtClean="0"/>
              <a:t>стиль </a:t>
            </a:r>
            <a:r>
              <a:rPr lang="ru-RU" dirty="0"/>
              <a:t>} 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div </a:t>
            </a:r>
            <a:r>
              <a:rPr lang="en-US" b="1" dirty="0"/>
              <a:t>&gt; span </a:t>
            </a:r>
            <a:r>
              <a:rPr lang="en-US" dirty="0" smtClean="0"/>
              <a:t>{color</a:t>
            </a:r>
            <a:r>
              <a:rPr lang="en-US" dirty="0"/>
              <a:t>: </a:t>
            </a:r>
            <a:r>
              <a:rPr lang="en-US" dirty="0" smtClean="0"/>
              <a:t>#F00;</a:t>
            </a:r>
            <a:r>
              <a:rPr lang="ru-RU" dirty="0" smtClean="0"/>
              <a:t>}</a:t>
            </a:r>
            <a:endParaRPr lang="en-US" dirty="0"/>
          </a:p>
          <a:p>
            <a:pPr lvl="1"/>
            <a:r>
              <a:rPr lang="ru-RU" dirty="0" smtClean="0"/>
              <a:t>&lt;</a:t>
            </a:r>
            <a:r>
              <a:rPr lang="ru-RU" dirty="0" err="1" smtClean="0"/>
              <a:t>div</a:t>
            </a:r>
            <a:r>
              <a:rPr lang="ru-RU" dirty="0"/>
              <a:t>&gt;</a:t>
            </a:r>
          </a:p>
          <a:p>
            <a:pPr lvl="1"/>
            <a:r>
              <a:rPr lang="ru-RU" dirty="0" smtClean="0"/>
              <a:t>Этот </a:t>
            </a:r>
            <a:r>
              <a:rPr lang="ru-RU" dirty="0"/>
              <a:t>текст будет черного цвета.</a:t>
            </a:r>
          </a:p>
          <a:p>
            <a:pPr lvl="1"/>
            <a:r>
              <a:rPr lang="ru-RU" dirty="0" smtClean="0"/>
              <a:t>&lt;</a:t>
            </a:r>
            <a:r>
              <a:rPr lang="ru-RU" dirty="0" err="1"/>
              <a:t>span</a:t>
            </a:r>
            <a:r>
              <a:rPr lang="ru-RU" dirty="0"/>
              <a:t>&gt;А этот </a:t>
            </a:r>
            <a:r>
              <a:rPr lang="ru-RU" dirty="0" smtClean="0"/>
              <a:t>красный, </a:t>
            </a:r>
            <a:r>
              <a:rPr lang="ru-RU" dirty="0"/>
              <a:t>ведь этот </a:t>
            </a:r>
            <a:r>
              <a:rPr lang="ru-RU" dirty="0" err="1"/>
              <a:t>span</a:t>
            </a:r>
            <a:r>
              <a:rPr lang="ru-RU" dirty="0"/>
              <a:t> — дочерний элемент для </a:t>
            </a:r>
            <a:r>
              <a:rPr lang="ru-RU" dirty="0" err="1"/>
              <a:t>div</a:t>
            </a:r>
            <a:r>
              <a:rPr lang="ru-RU" dirty="0"/>
              <a:t>.&lt;/</a:t>
            </a:r>
            <a:r>
              <a:rPr lang="ru-RU" dirty="0" err="1"/>
              <a:t>span</a:t>
            </a:r>
            <a:r>
              <a:rPr lang="ru-RU" dirty="0"/>
              <a:t>&gt;</a:t>
            </a:r>
          </a:p>
          <a:p>
            <a:pPr lvl="1"/>
            <a:r>
              <a:rPr lang="ru-RU" dirty="0" smtClean="0"/>
              <a:t>&lt;</a:t>
            </a:r>
            <a:r>
              <a:rPr lang="ru-RU" dirty="0"/>
              <a:t>p&gt;Тут опять черный текст. &lt;</a:t>
            </a:r>
            <a:r>
              <a:rPr lang="ru-RU" dirty="0" err="1"/>
              <a:t>span</a:t>
            </a:r>
            <a:r>
              <a:rPr lang="ru-RU" dirty="0"/>
              <a:t>&gt;И этот текст тоже черный, так как этот </a:t>
            </a:r>
            <a:r>
              <a:rPr lang="ru-RU" dirty="0" err="1"/>
              <a:t>span</a:t>
            </a:r>
            <a:r>
              <a:rPr lang="ru-RU" dirty="0"/>
              <a:t> не дочерний для </a:t>
            </a:r>
            <a:r>
              <a:rPr lang="ru-RU" dirty="0" err="1"/>
              <a:t>div</a:t>
            </a:r>
            <a:r>
              <a:rPr lang="ru-RU" dirty="0"/>
              <a:t>. Его непосредственный родитель — тег p.&lt;/</a:t>
            </a:r>
            <a:r>
              <a:rPr lang="ru-RU" dirty="0" err="1"/>
              <a:t>span</a:t>
            </a:r>
            <a:r>
              <a:rPr lang="ru-RU" dirty="0"/>
              <a:t>&gt;&lt;/p&gt;</a:t>
            </a:r>
          </a:p>
          <a:p>
            <a:pPr lvl="1"/>
            <a:r>
              <a:rPr lang="ru-RU" dirty="0" smtClean="0"/>
              <a:t>&lt;/</a:t>
            </a:r>
            <a:r>
              <a:rPr lang="ru-RU" dirty="0" err="1"/>
              <a:t>div</a:t>
            </a:r>
            <a:r>
              <a:rPr lang="ru-RU" dirty="0"/>
              <a:t>&gt;</a:t>
            </a:r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6" t="66496" r="10272" b="4070"/>
          <a:stretch/>
        </p:blipFill>
        <p:spPr bwMode="auto">
          <a:xfrm>
            <a:off x="5913926" y="1268760"/>
            <a:ext cx="3230074" cy="18722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348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b="1" dirty="0"/>
              <a:t>Комбинаторы </a:t>
            </a:r>
            <a:r>
              <a:rPr lang="en-US" sz="3200" b="1" dirty="0"/>
              <a:t> </a:t>
            </a:r>
            <a:br>
              <a:rPr lang="en-US" sz="3200" b="1" dirty="0"/>
            </a:br>
            <a:r>
              <a:rPr lang="en-US" sz="3200" b="1" dirty="0" smtClean="0"/>
              <a:t>(</a:t>
            </a:r>
            <a:r>
              <a:rPr lang="ru-RU" sz="3200" b="1" dirty="0"/>
              <a:t>Селектор дочернего </a:t>
            </a:r>
            <a:r>
              <a:rPr lang="ru-RU" sz="3200" b="1" dirty="0" smtClean="0"/>
              <a:t>элемента</a:t>
            </a:r>
            <a:r>
              <a:rPr lang="en-US" sz="3200" b="1" dirty="0" smtClean="0"/>
              <a:t>}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r>
              <a:rPr lang="ru-RU" b="1" i="1" dirty="0" smtClean="0"/>
              <a:t>элемент 1</a:t>
            </a:r>
            <a:r>
              <a:rPr lang="en-US" b="1" i="1" dirty="0" smtClean="0"/>
              <a:t> </a:t>
            </a:r>
            <a:r>
              <a:rPr lang="ru-RU" b="1" i="1" dirty="0" smtClean="0"/>
              <a:t> элемент 2 </a:t>
            </a:r>
            <a:r>
              <a:rPr lang="ru-RU" dirty="0" smtClean="0"/>
              <a:t>{</a:t>
            </a:r>
            <a:r>
              <a:rPr lang="ru-RU" i="1" dirty="0" smtClean="0"/>
              <a:t>стиль</a:t>
            </a:r>
            <a:r>
              <a:rPr lang="ru-RU" dirty="0" smtClean="0"/>
              <a:t>} </a:t>
            </a:r>
          </a:p>
          <a:p>
            <a:endParaRPr lang="ru-RU" dirty="0" smtClean="0"/>
          </a:p>
          <a:p>
            <a:r>
              <a:rPr lang="en-US" b="1" dirty="0" smtClean="0"/>
              <a:t>p span </a:t>
            </a:r>
            <a:r>
              <a:rPr lang="en-US" dirty="0" smtClean="0"/>
              <a:t>{color</a:t>
            </a:r>
            <a:r>
              <a:rPr lang="en-US" dirty="0"/>
              <a:t>: #F00}</a:t>
            </a:r>
            <a:endParaRPr lang="en-US" dirty="0" smtClean="0"/>
          </a:p>
          <a:p>
            <a:pPr lvl="1"/>
            <a:r>
              <a:rPr lang="ru-RU" dirty="0"/>
              <a:t>&lt;p&gt;Черный текст &lt;</a:t>
            </a:r>
            <a:r>
              <a:rPr lang="ru-RU" dirty="0" err="1"/>
              <a:t>span</a:t>
            </a:r>
            <a:r>
              <a:rPr lang="ru-RU" dirty="0"/>
              <a:t>&gt;красный текст&lt;/</a:t>
            </a:r>
            <a:r>
              <a:rPr lang="ru-RU" dirty="0" err="1"/>
              <a:t>span</a:t>
            </a:r>
            <a:r>
              <a:rPr lang="ru-RU" dirty="0"/>
              <a:t>&gt; черный текст &lt;/p&gt;</a:t>
            </a:r>
          </a:p>
          <a:p>
            <a:pPr lvl="1"/>
            <a:r>
              <a:rPr lang="ru-RU" dirty="0"/>
              <a:t>&lt;</a:t>
            </a:r>
            <a:r>
              <a:rPr lang="ru-RU" dirty="0" err="1"/>
              <a:t>span</a:t>
            </a:r>
            <a:r>
              <a:rPr lang="ru-RU" dirty="0"/>
              <a:t>&gt;Черный текст&lt;/</a:t>
            </a:r>
            <a:r>
              <a:rPr lang="ru-RU" dirty="0" err="1"/>
              <a:t>span</a:t>
            </a:r>
            <a:r>
              <a:rPr lang="ru-RU" dirty="0"/>
              <a:t>&gt;</a:t>
            </a:r>
          </a:p>
          <a:p>
            <a:pPr lvl="1"/>
            <a:r>
              <a:rPr lang="ru-RU" dirty="0"/>
              <a:t>&lt;p&gt;Черный текст &lt;a </a:t>
            </a:r>
            <a:r>
              <a:rPr lang="ru-RU" dirty="0" err="1"/>
              <a:t>href</a:t>
            </a:r>
            <a:r>
              <a:rPr lang="ru-RU" dirty="0"/>
              <a:t>="#"&gt;Обычный цвет ссылки &lt;</a:t>
            </a:r>
            <a:r>
              <a:rPr lang="ru-RU" dirty="0" err="1"/>
              <a:t>span</a:t>
            </a:r>
            <a:r>
              <a:rPr lang="ru-RU" dirty="0"/>
              <a:t>&gt;красный текст&lt;/</a:t>
            </a:r>
            <a:r>
              <a:rPr lang="ru-RU" dirty="0" err="1"/>
              <a:t>span</a:t>
            </a:r>
            <a:r>
              <a:rPr lang="ru-RU" dirty="0"/>
              <a:t>&gt;&lt;/a&gt; черный текст&lt;/p&gt;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2" t="17522" r="4635" b="65589"/>
          <a:stretch/>
        </p:blipFill>
        <p:spPr>
          <a:xfrm>
            <a:off x="4644008" y="1844824"/>
            <a:ext cx="4392488" cy="9361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096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b="1" dirty="0"/>
              <a:t>Комбинаторы </a:t>
            </a:r>
            <a:r>
              <a:rPr lang="en-US" sz="3200" b="1" dirty="0"/>
              <a:t> </a:t>
            </a:r>
            <a:br>
              <a:rPr lang="en-US" sz="3200" b="1" dirty="0"/>
            </a:br>
            <a:r>
              <a:rPr lang="en-US" sz="3200" b="1" dirty="0" smtClean="0"/>
              <a:t>(</a:t>
            </a:r>
            <a:r>
              <a:rPr lang="ru-RU" sz="3200" b="1" dirty="0"/>
              <a:t>Селекторы по атрибутам тега </a:t>
            </a:r>
            <a:r>
              <a:rPr lang="en-US" sz="3200" b="1" dirty="0" smtClean="0"/>
              <a:t>}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r>
              <a:rPr lang="ru-RU" i="1" dirty="0" smtClean="0"/>
              <a:t>основной селектор</a:t>
            </a:r>
            <a:r>
              <a:rPr lang="ru-RU" dirty="0" smtClean="0"/>
              <a:t>[</a:t>
            </a:r>
            <a:r>
              <a:rPr lang="ru-RU" i="1" dirty="0" smtClean="0"/>
              <a:t>имя </a:t>
            </a:r>
            <a:r>
              <a:rPr lang="ru-RU" i="1" dirty="0"/>
              <a:t>атрибута </a:t>
            </a:r>
            <a:r>
              <a:rPr lang="ru-RU" i="1" dirty="0" smtClean="0"/>
              <a:t>тега</a:t>
            </a:r>
            <a:r>
              <a:rPr lang="ru-RU" dirty="0" smtClean="0"/>
              <a:t>]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{</a:t>
            </a:r>
            <a:r>
              <a:rPr lang="ru-RU" i="1" dirty="0" smtClean="0"/>
              <a:t>стиль</a:t>
            </a:r>
            <a:r>
              <a:rPr lang="ru-RU" dirty="0" smtClean="0"/>
              <a:t>}</a:t>
            </a:r>
            <a:endParaRPr lang="en-US" dirty="0" smtClean="0"/>
          </a:p>
          <a:p>
            <a:r>
              <a:rPr lang="en-US" dirty="0" smtClean="0"/>
              <a:t>[type]</a:t>
            </a:r>
          </a:p>
          <a:p>
            <a:r>
              <a:rPr lang="en-US" dirty="0" smtClean="0"/>
              <a:t>[type</a:t>
            </a:r>
            <a:r>
              <a:rPr lang="en-US" dirty="0"/>
              <a:t>="submit"]</a:t>
            </a:r>
            <a:endParaRPr lang="en-US" dirty="0" smtClean="0"/>
          </a:p>
          <a:p>
            <a:r>
              <a:rPr lang="en-US" b="1" dirty="0"/>
              <a:t>input[type="submit"] </a:t>
            </a:r>
            <a:r>
              <a:rPr lang="en-US" dirty="0"/>
              <a:t>{background: #0f0} </a:t>
            </a:r>
            <a:endParaRPr lang="en-US" dirty="0" smtClean="0"/>
          </a:p>
          <a:p>
            <a:pPr lvl="1"/>
            <a:r>
              <a:rPr lang="ru-RU" dirty="0" smtClean="0"/>
              <a:t>&lt;</a:t>
            </a:r>
            <a:r>
              <a:rPr lang="en-US" b="1" dirty="0"/>
              <a:t>input</a:t>
            </a:r>
            <a:r>
              <a:rPr lang="en-US" dirty="0"/>
              <a:t> </a:t>
            </a:r>
            <a:r>
              <a:rPr lang="en-US" b="1" dirty="0"/>
              <a:t>type="submit" </a:t>
            </a:r>
            <a:r>
              <a:rPr lang="en-US" dirty="0"/>
              <a:t>value="</a:t>
            </a:r>
            <a:r>
              <a:rPr lang="ru-RU" dirty="0"/>
              <a:t>Отправить"/&gt;</a:t>
            </a:r>
          </a:p>
          <a:p>
            <a:pPr lvl="1"/>
            <a:r>
              <a:rPr lang="ru-RU" dirty="0" smtClean="0"/>
              <a:t>&lt;</a:t>
            </a:r>
            <a:r>
              <a:rPr lang="en-US" dirty="0"/>
              <a:t>input type="email" value="</a:t>
            </a:r>
            <a:r>
              <a:rPr lang="ru-RU" dirty="0"/>
              <a:t>Введите </a:t>
            </a:r>
            <a:r>
              <a:rPr lang="en-US" dirty="0"/>
              <a:t>e-mail</a:t>
            </a:r>
            <a:r>
              <a:rPr lang="en-US" dirty="0" smtClean="0"/>
              <a:t>"/&gt;</a:t>
            </a:r>
            <a:endParaRPr lang="ru-RU" dirty="0" smtClean="0"/>
          </a:p>
          <a:p>
            <a:endParaRPr 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0" t="86657" r="13537" b="5257"/>
          <a:stretch/>
        </p:blipFill>
        <p:spPr bwMode="auto">
          <a:xfrm>
            <a:off x="2267744" y="4962464"/>
            <a:ext cx="4018258" cy="401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296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b="1" dirty="0"/>
              <a:t>Комбинаторы </a:t>
            </a:r>
            <a:r>
              <a:rPr lang="en-US" sz="3200" b="1" dirty="0"/>
              <a:t> </a:t>
            </a:r>
            <a:br>
              <a:rPr lang="en-US" sz="3200" b="1" dirty="0"/>
            </a:br>
            <a:r>
              <a:rPr lang="en-US" sz="3200" b="1" dirty="0" smtClean="0"/>
              <a:t>(</a:t>
            </a:r>
            <a:r>
              <a:rPr lang="ru-RU" sz="3200" b="1" dirty="0"/>
              <a:t>Селекторы по атрибутам тега </a:t>
            </a:r>
            <a:r>
              <a:rPr lang="en-US" sz="3200" b="1" dirty="0" smtClean="0"/>
              <a:t>}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r>
              <a:rPr lang="en-US" b="1" dirty="0" smtClean="0"/>
              <a:t>a[</a:t>
            </a:r>
            <a:r>
              <a:rPr lang="en-US" b="1" dirty="0" err="1" smtClean="0"/>
              <a:t>href</a:t>
            </a:r>
            <a:r>
              <a:rPr lang="en-US" b="1" dirty="0" smtClean="0"/>
              <a:t>^="</a:t>
            </a:r>
            <a:r>
              <a:rPr lang="en-US" b="1" dirty="0"/>
              <a:t>http://"] </a:t>
            </a:r>
            <a:r>
              <a:rPr lang="en-US" dirty="0"/>
              <a:t>{ font-weight: </a:t>
            </a:r>
            <a:r>
              <a:rPr lang="en-US" dirty="0" smtClean="0"/>
              <a:t>bold</a:t>
            </a:r>
            <a:r>
              <a:rPr lang="ru-RU" dirty="0" smtClean="0"/>
              <a:t>}</a:t>
            </a:r>
            <a:endParaRPr lang="en-US" dirty="0" smtClean="0"/>
          </a:p>
          <a:p>
            <a:pPr lvl="1"/>
            <a:r>
              <a:rPr lang="en-US" dirty="0"/>
              <a:t>&lt;</a:t>
            </a:r>
            <a:r>
              <a:rPr lang="en-US" b="1" dirty="0"/>
              <a:t>a </a:t>
            </a:r>
            <a:r>
              <a:rPr lang="en-US" b="1" dirty="0" err="1"/>
              <a:t>href</a:t>
            </a:r>
            <a:r>
              <a:rPr lang="en-US" b="1" dirty="0"/>
              <a:t>="http</a:t>
            </a:r>
            <a:r>
              <a:rPr lang="en-US" b="1" dirty="0" smtClean="0"/>
              <a:t>://</a:t>
            </a:r>
            <a:r>
              <a:rPr lang="en-US" dirty="0" smtClean="0"/>
              <a:t>tut.by</a:t>
            </a:r>
            <a:r>
              <a:rPr lang="en-US" b="1" dirty="0" smtClean="0"/>
              <a:t>" </a:t>
            </a:r>
            <a:r>
              <a:rPr lang="en-US" dirty="0"/>
              <a:t>target="_blank"&gt;</a:t>
            </a:r>
            <a:r>
              <a:rPr lang="ru-RU" dirty="0"/>
              <a:t>Внешняя ссылка на сайт </a:t>
            </a:r>
            <a:r>
              <a:rPr lang="en-US" dirty="0" smtClean="0"/>
              <a:t>&lt;/</a:t>
            </a:r>
            <a:r>
              <a:rPr lang="en-US" dirty="0"/>
              <a:t>a</a:t>
            </a:r>
            <a:r>
              <a:rPr lang="en-US" dirty="0" smtClean="0"/>
              <a:t>&gt;&lt;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</a:p>
          <a:p>
            <a:pPr lvl="1"/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 smtClean="0"/>
              <a:t>=“image.png" &gt;</a:t>
            </a:r>
            <a:r>
              <a:rPr lang="ru-RU" dirty="0" smtClean="0"/>
              <a:t>Внутренняя </a:t>
            </a:r>
            <a:r>
              <a:rPr lang="ru-RU" dirty="0"/>
              <a:t>ссылка  </a:t>
            </a:r>
            <a:r>
              <a:rPr lang="en-US" dirty="0"/>
              <a:t>&lt;/a&gt;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1" t="82775" r="32632" b="5156"/>
          <a:stretch/>
        </p:blipFill>
        <p:spPr bwMode="auto">
          <a:xfrm>
            <a:off x="2411760" y="4637770"/>
            <a:ext cx="3904210" cy="7508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114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b="1" dirty="0"/>
              <a:t>Комбинаторы </a:t>
            </a:r>
            <a:r>
              <a:rPr lang="en-US" sz="3200" b="1" dirty="0"/>
              <a:t> </a:t>
            </a:r>
            <a:br>
              <a:rPr lang="en-US" sz="3200" b="1" dirty="0"/>
            </a:br>
            <a:r>
              <a:rPr lang="en-US" sz="3200" b="1" dirty="0" smtClean="0"/>
              <a:t>(</a:t>
            </a:r>
            <a:r>
              <a:rPr lang="ru-RU" sz="3200" b="1" dirty="0"/>
              <a:t>Селекторы по атрибутам тега </a:t>
            </a:r>
            <a:r>
              <a:rPr lang="en-US" sz="3200" b="1" dirty="0" smtClean="0"/>
              <a:t>}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00B050"/>
                </a:solidFill>
              </a:rPr>
              <a:t>img</a:t>
            </a:r>
            <a:r>
              <a:rPr lang="en-US" b="1" dirty="0" smtClean="0">
                <a:solidFill>
                  <a:srgbClr val="00B050"/>
                </a:solidFill>
              </a:rPr>
              <a:t>[</a:t>
            </a:r>
            <a:r>
              <a:rPr lang="en-US" b="1" dirty="0" err="1" smtClean="0">
                <a:solidFill>
                  <a:srgbClr val="00B050"/>
                </a:solidFill>
              </a:rPr>
              <a:t>src</a:t>
            </a:r>
            <a:r>
              <a:rPr lang="en-US" b="1" dirty="0" smtClean="0">
                <a:solidFill>
                  <a:srgbClr val="00B050"/>
                </a:solidFill>
              </a:rPr>
              <a:t>$=</a:t>
            </a:r>
            <a:r>
              <a:rPr lang="en-US" b="1" dirty="0">
                <a:solidFill>
                  <a:srgbClr val="00B050"/>
                </a:solidFill>
              </a:rPr>
              <a:t>gif] </a:t>
            </a:r>
            <a:r>
              <a:rPr lang="en-US" dirty="0" smtClean="0"/>
              <a:t>{ </a:t>
            </a:r>
            <a:r>
              <a:rPr lang="en-US" dirty="0"/>
              <a:t>border:2px outset #F00 }</a:t>
            </a:r>
          </a:p>
          <a:p>
            <a:r>
              <a:rPr lang="en-US" b="1" dirty="0" err="1" smtClean="0">
                <a:solidFill>
                  <a:srgbClr val="00B0F0"/>
                </a:solidFill>
              </a:rPr>
              <a:t>img</a:t>
            </a:r>
            <a:r>
              <a:rPr lang="en-US" b="1" dirty="0" smtClean="0">
                <a:solidFill>
                  <a:srgbClr val="00B0F0"/>
                </a:solidFill>
              </a:rPr>
              <a:t>[</a:t>
            </a:r>
            <a:r>
              <a:rPr lang="en-US" b="1" dirty="0" err="1" smtClean="0">
                <a:solidFill>
                  <a:srgbClr val="00B0F0"/>
                </a:solidFill>
              </a:rPr>
              <a:t>src</a:t>
            </a:r>
            <a:r>
              <a:rPr lang="en-US" b="1" dirty="0" smtClean="0">
                <a:solidFill>
                  <a:srgbClr val="00B0F0"/>
                </a:solidFill>
              </a:rPr>
              <a:t>*=</a:t>
            </a:r>
            <a:r>
              <a:rPr lang="en-US" b="1" dirty="0">
                <a:solidFill>
                  <a:srgbClr val="00B0F0"/>
                </a:solidFill>
              </a:rPr>
              <a:t>pic] </a:t>
            </a:r>
            <a:r>
              <a:rPr lang="en-US" dirty="0"/>
              <a:t>{ </a:t>
            </a:r>
          </a:p>
          <a:p>
            <a:pPr lvl="1"/>
            <a:r>
              <a:rPr lang="en-US" dirty="0" smtClean="0"/>
              <a:t>border-right: 2px </a:t>
            </a:r>
            <a:r>
              <a:rPr lang="en-US" dirty="0"/>
              <a:t>outset #F00;</a:t>
            </a:r>
          </a:p>
          <a:p>
            <a:pPr lvl="1"/>
            <a:r>
              <a:rPr lang="en-US" dirty="0" smtClean="0"/>
              <a:t>border-bottom: 2px </a:t>
            </a:r>
            <a:r>
              <a:rPr lang="en-US" dirty="0"/>
              <a:t>outset #F00 </a:t>
            </a:r>
            <a:r>
              <a:rPr lang="en-US" dirty="0" smtClean="0"/>
              <a:t>}</a:t>
            </a:r>
          </a:p>
          <a:p>
            <a:pPr lvl="1"/>
            <a:endParaRPr lang="en-US" dirty="0" smtClean="0"/>
          </a:p>
          <a:p>
            <a:r>
              <a:rPr lang="en-US" dirty="0"/>
              <a:t>&lt;</a:t>
            </a:r>
            <a:r>
              <a:rPr lang="en-US" b="1" dirty="0" err="1">
                <a:solidFill>
                  <a:srgbClr val="00B0F0"/>
                </a:solidFill>
              </a:rPr>
              <a:t>img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/>
              <a:t>src</a:t>
            </a:r>
            <a:r>
              <a:rPr lang="en-US" dirty="0"/>
              <a:t>="</a:t>
            </a:r>
            <a:r>
              <a:rPr lang="en-US" b="1" dirty="0">
                <a:solidFill>
                  <a:srgbClr val="00B0F0"/>
                </a:solidFill>
              </a:rPr>
              <a:t>pic</a:t>
            </a:r>
            <a:r>
              <a:rPr lang="en-US" dirty="0"/>
              <a:t>/email.jpg"&gt;</a:t>
            </a:r>
          </a:p>
          <a:p>
            <a:r>
              <a:rPr lang="en-US" dirty="0"/>
              <a:t>&lt;</a:t>
            </a:r>
            <a:r>
              <a:rPr lang="en-US" b="1" dirty="0" err="1">
                <a:solidFill>
                  <a:srgbClr val="00B050"/>
                </a:solidFill>
              </a:rPr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="email.</a:t>
            </a:r>
            <a:r>
              <a:rPr lang="en-US" b="1" dirty="0">
                <a:solidFill>
                  <a:srgbClr val="00B050"/>
                </a:solidFill>
              </a:rPr>
              <a:t>gif</a:t>
            </a:r>
            <a:r>
              <a:rPr lang="en-US" dirty="0"/>
              <a:t>"&gt;</a:t>
            </a:r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="email.jpg"&gt;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5" t="76415" r="42381" b="5795"/>
          <a:stretch/>
        </p:blipFill>
        <p:spPr bwMode="auto">
          <a:xfrm>
            <a:off x="6372200" y="5229201"/>
            <a:ext cx="2509476" cy="845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112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err="1"/>
              <a:t>Псевдоэлементы</a:t>
            </a:r>
            <a:r>
              <a:rPr lang="ru-RU" b="1" dirty="0"/>
              <a:t>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/>
          <a:lstStyle/>
          <a:p>
            <a:r>
              <a:rPr lang="en-US" dirty="0"/>
              <a:t>P::first-letter { font-size: 3em } </a:t>
            </a:r>
          </a:p>
          <a:p>
            <a:r>
              <a:rPr lang="en-US" dirty="0" smtClean="0"/>
              <a:t>P::</a:t>
            </a:r>
            <a:r>
              <a:rPr lang="en-US" dirty="0"/>
              <a:t>first-line { text-shadow:#000 2px </a:t>
            </a:r>
            <a:r>
              <a:rPr lang="en-US" dirty="0" err="1"/>
              <a:t>2px</a:t>
            </a:r>
            <a:r>
              <a:rPr lang="en-US" dirty="0"/>
              <a:t> 2px}</a:t>
            </a:r>
          </a:p>
          <a:p>
            <a:r>
              <a:rPr lang="en-US" dirty="0"/>
              <a:t>P::selection {</a:t>
            </a:r>
          </a:p>
          <a:p>
            <a:pPr lvl="1"/>
            <a:r>
              <a:rPr lang="en-US" dirty="0" smtClean="0"/>
              <a:t>color</a:t>
            </a:r>
            <a:r>
              <a:rPr lang="en-US" dirty="0"/>
              <a:t>: #ff0; </a:t>
            </a:r>
          </a:p>
          <a:p>
            <a:pPr lvl="1"/>
            <a:r>
              <a:rPr lang="en-US" dirty="0" smtClean="0"/>
              <a:t>background</a:t>
            </a:r>
            <a:r>
              <a:rPr lang="en-US" dirty="0"/>
              <a:t>: #000; </a:t>
            </a:r>
            <a:r>
              <a:rPr lang="en-US" dirty="0" smtClean="0"/>
              <a:t>}</a:t>
            </a:r>
          </a:p>
          <a:p>
            <a:r>
              <a:rPr lang="en-US" dirty="0" smtClean="0"/>
              <a:t>P::-moz-selection {</a:t>
            </a:r>
          </a:p>
          <a:p>
            <a:pPr lvl="1"/>
            <a:r>
              <a:rPr lang="en-US" dirty="0"/>
              <a:t>color: #ff0; </a:t>
            </a:r>
          </a:p>
          <a:p>
            <a:pPr lvl="1"/>
            <a:r>
              <a:rPr lang="en-US" dirty="0"/>
              <a:t>background: #000; }</a:t>
            </a:r>
          </a:p>
          <a:p>
            <a:pPr lvl="1"/>
            <a:endParaRPr lang="ru-RU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2" t="38742" r="7907" b="4553"/>
          <a:stretch/>
        </p:blipFill>
        <p:spPr bwMode="auto">
          <a:xfrm>
            <a:off x="4605086" y="2708920"/>
            <a:ext cx="4216908" cy="27363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402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fd749b4515b75daab8cddf4c6aa62231c4489491"/>
</p:tagLst>
</file>

<file path=ppt/theme/theme1.xml><?xml version="1.0" encoding="utf-8"?>
<a:theme xmlns:a="http://schemas.openxmlformats.org/drawingml/2006/main" name="ОЦ_ПВТ">
  <a:themeElements>
    <a:clrScheme name="Синий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ОЦ_ПВТ" id="{DD97604D-1D23-4099-B0C8-245FA2F134BD}" vid="{4CDBCC0B-D8B8-4361-B7A9-4D9A30F8D0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ОЦ_ПВТ</Template>
  <TotalTime>23091</TotalTime>
  <Words>2685</Words>
  <Application>Microsoft Office PowerPoint</Application>
  <PresentationFormat>On-screen Show (4:3)</PresentationFormat>
  <Paragraphs>316</Paragraphs>
  <Slides>33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Calibri</vt:lpstr>
      <vt:lpstr>Cambria</vt:lpstr>
      <vt:lpstr>Century Gothic</vt:lpstr>
      <vt:lpstr>Georgia</vt:lpstr>
      <vt:lpstr>Impact</vt:lpstr>
      <vt:lpstr>Wingdings</vt:lpstr>
      <vt:lpstr>ОЦ_ПВТ</vt:lpstr>
      <vt:lpstr>Специальные селекторы</vt:lpstr>
      <vt:lpstr>Комбинаторы   (Селектор сестринского элемента}</vt:lpstr>
      <vt:lpstr>Комбинаторы   (Селектор обобщенных родственных элементов}</vt:lpstr>
      <vt:lpstr>Комбинаторы   (Селектор дочернего элемента}</vt:lpstr>
      <vt:lpstr>Комбинаторы   (Селектор дочернего элемента}</vt:lpstr>
      <vt:lpstr>Комбинаторы   (Селекторы по атрибутам тега }</vt:lpstr>
      <vt:lpstr>Комбинаторы   (Селекторы по атрибутам тега }</vt:lpstr>
      <vt:lpstr>Комбинаторы   (Селекторы по атрибутам тега }</vt:lpstr>
      <vt:lpstr>Псевдоэлементы </vt:lpstr>
      <vt:lpstr>Псевдоэлементы </vt:lpstr>
      <vt:lpstr>Псевдоклассы гиперссылок </vt:lpstr>
      <vt:lpstr>Псевдоклассы гиперссылок </vt:lpstr>
      <vt:lpstr>Структурные псевдоклассы </vt:lpstr>
      <vt:lpstr>Структурные псевдоклассы </vt:lpstr>
      <vt:lpstr>Структурные псевдоклассы </vt:lpstr>
      <vt:lpstr>Структурные псевдоклассы </vt:lpstr>
      <vt:lpstr>Псевдоклассы  :not   и * </vt:lpstr>
      <vt:lpstr>Свободно позиционируемые контейнеры </vt:lpstr>
      <vt:lpstr>position </vt:lpstr>
      <vt:lpstr>z-index</vt:lpstr>
      <vt:lpstr>Расширения CSS </vt:lpstr>
      <vt:lpstr>Расширения CSS </vt:lpstr>
      <vt:lpstr>Многоцветные рамки </vt:lpstr>
      <vt:lpstr>Рамки со скругленными углами</vt:lpstr>
      <vt:lpstr>Многоколоночная верстка</vt:lpstr>
      <vt:lpstr>Преобразования CSS</vt:lpstr>
      <vt:lpstr>Преобразования CSS</vt:lpstr>
      <vt:lpstr>Преобразования CSS</vt:lpstr>
      <vt:lpstr>Преобразования CSS</vt:lpstr>
      <vt:lpstr>Преобразования CSS</vt:lpstr>
      <vt:lpstr>Тени повсюду</vt:lpstr>
      <vt:lpstr>Тени у боксов</vt:lpstr>
      <vt:lpstr>Ваши вопросы?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weare</dc:creator>
  <cp:lastModifiedBy>Windows User</cp:lastModifiedBy>
  <cp:revision>552</cp:revision>
  <dcterms:created xsi:type="dcterms:W3CDTF">2011-03-03T20:51:22Z</dcterms:created>
  <dcterms:modified xsi:type="dcterms:W3CDTF">2019-10-21T20:26:25Z</dcterms:modified>
</cp:coreProperties>
</file>