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8" r:id="rId8"/>
    <p:sldId id="266" r:id="rId9"/>
    <p:sldId id="263" r:id="rId10"/>
    <p:sldId id="264" r:id="rId11"/>
    <p:sldId id="265" r:id="rId12"/>
    <p:sldId id="267" r:id="rId13"/>
    <p:sldId id="269" r:id="rId14"/>
    <p:sldId id="271" r:id="rId15"/>
    <p:sldId id="284" r:id="rId16"/>
    <p:sldId id="270" r:id="rId17"/>
    <p:sldId id="280" r:id="rId18"/>
    <p:sldId id="282" r:id="rId19"/>
    <p:sldId id="281" r:id="rId20"/>
    <p:sldId id="283" r:id="rId21"/>
    <p:sldId id="279" r:id="rId22"/>
    <p:sldId id="285" r:id="rId23"/>
    <p:sldId id="286" r:id="rId24"/>
    <p:sldId id="287" r:id="rId25"/>
    <p:sldId id="273" r:id="rId26"/>
    <p:sldId id="290" r:id="rId27"/>
    <p:sldId id="288" r:id="rId28"/>
    <p:sldId id="276" r:id="rId29"/>
    <p:sldId id="274"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7160" autoAdjust="0"/>
  </p:normalViewPr>
  <p:slideViewPr>
    <p:cSldViewPr>
      <p:cViewPr varScale="1">
        <p:scale>
          <a:sx n="86" d="100"/>
          <a:sy n="86" d="100"/>
        </p:scale>
        <p:origin x="-169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041CF4-6EA5-4FE3-AA21-12602F19E038}" type="datetimeFigureOut">
              <a:rPr lang="en-GB" smtClean="0"/>
              <a:t>06/02/2017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042FB-F060-4A98-B2C1-5D3EC278AC2A}" type="slidenum">
              <a:rPr lang="en-GB" smtClean="0"/>
              <a:t>‹#›</a:t>
            </a:fld>
            <a:endParaRPr lang="en-GB"/>
          </a:p>
        </p:txBody>
      </p:sp>
    </p:spTree>
    <p:extLst>
      <p:ext uri="{BB962C8B-B14F-4D97-AF65-F5344CB8AC3E}">
        <p14:creationId xmlns:p14="http://schemas.microsoft.com/office/powerpoint/2010/main" val="245756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Very general introduction</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3</a:t>
            </a:fld>
            <a:endParaRPr lang="en-GB"/>
          </a:p>
        </p:txBody>
      </p:sp>
    </p:spTree>
    <p:extLst>
      <p:ext uri="{BB962C8B-B14F-4D97-AF65-F5344CB8AC3E}">
        <p14:creationId xmlns:p14="http://schemas.microsoft.com/office/powerpoint/2010/main" val="1706912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 in one of my own plots of NOAA MCF.</a:t>
            </a:r>
          </a:p>
          <a:p>
            <a:endParaRPr lang="en-GB" dirty="0" smtClean="0"/>
          </a:p>
          <a:p>
            <a:r>
              <a:rPr lang="en-GB" dirty="0" smtClean="0"/>
              <a:t>Also ozone-depleting,</a:t>
            </a:r>
            <a:r>
              <a:rPr lang="en-GB" baseline="0" dirty="0" smtClean="0"/>
              <a:t> so banned in the Montreal protocol. </a:t>
            </a:r>
            <a:r>
              <a:rPr lang="en-GB" dirty="0" smtClean="0"/>
              <a:t>So for a while</a:t>
            </a:r>
            <a:r>
              <a:rPr lang="en-GB" baseline="0" dirty="0" smtClean="0"/>
              <a:t> you have these huge gradients in MCF, only caused by OH (because emissions are low and other sinks are second-order). The global distribution quickly became quite uniform. This all results in a certain period where OH is well-constrained.</a:t>
            </a:r>
          </a:p>
          <a:p>
            <a:endParaRPr lang="en-GB" baseline="0" dirty="0" smtClean="0"/>
          </a:p>
          <a:p>
            <a:r>
              <a:rPr lang="en-GB" baseline="0" dirty="0" smtClean="0"/>
              <a:t>But it’s ending .. The measurement errors are actually still quite small, but you have other problems. For one emissions become important again, because though small, gradients are now also small + all emissions that still occur now are undocumented. </a:t>
            </a:r>
          </a:p>
        </p:txBody>
      </p:sp>
      <p:sp>
        <p:nvSpPr>
          <p:cNvPr id="4" name="Slide Number Placeholder 3"/>
          <p:cNvSpPr>
            <a:spLocks noGrp="1"/>
          </p:cNvSpPr>
          <p:nvPr>
            <p:ph type="sldNum" sz="quarter" idx="10"/>
          </p:nvPr>
        </p:nvSpPr>
        <p:spPr/>
        <p:txBody>
          <a:bodyPr/>
          <a:lstStyle/>
          <a:p>
            <a:fld id="{624042FB-F060-4A98-B2C1-5D3EC278AC2A}" type="slidenum">
              <a:rPr lang="en-GB" smtClean="0"/>
              <a:t>13</a:t>
            </a:fld>
            <a:endParaRPr lang="en-GB"/>
          </a:p>
        </p:txBody>
      </p:sp>
    </p:spTree>
    <p:extLst>
      <p:ext uri="{BB962C8B-B14F-4D97-AF65-F5344CB8AC3E}">
        <p14:creationId xmlns:p14="http://schemas.microsoft.com/office/powerpoint/2010/main" val="332743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basically this is my problem. What does MCF tell us about OH? How does the accuracy of what it is telling us decay? What other tracers are there that can replace MCF?</a:t>
            </a:r>
          </a:p>
        </p:txBody>
      </p:sp>
      <p:sp>
        <p:nvSpPr>
          <p:cNvPr id="4" name="Slide Number Placeholder 3"/>
          <p:cNvSpPr>
            <a:spLocks noGrp="1"/>
          </p:cNvSpPr>
          <p:nvPr>
            <p:ph type="sldNum" sz="quarter" idx="10"/>
          </p:nvPr>
        </p:nvSpPr>
        <p:spPr/>
        <p:txBody>
          <a:bodyPr/>
          <a:lstStyle/>
          <a:p>
            <a:fld id="{624042FB-F060-4A98-B2C1-5D3EC278AC2A}" type="slidenum">
              <a:rPr lang="en-GB" smtClean="0"/>
              <a:t>14</a:t>
            </a:fld>
            <a:endParaRPr lang="en-GB"/>
          </a:p>
        </p:txBody>
      </p:sp>
    </p:spTree>
    <p:extLst>
      <p:ext uri="{BB962C8B-B14F-4D97-AF65-F5344CB8AC3E}">
        <p14:creationId xmlns:p14="http://schemas.microsoft.com/office/powerpoint/2010/main" val="669961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one more issue with MCF. I said previously that we know the production</a:t>
            </a:r>
            <a:r>
              <a:rPr lang="en-GB" baseline="0" dirty="0" smtClean="0"/>
              <a:t> well. Point is, we need to know the emissions well too. And different applications have different release rates of MCF, which lead to the design of different emission categories. So in our approach we add the uncertainty where it actually is and we allow the emissions to shift between categories, keeping the overall production constant.</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16</a:t>
            </a:fld>
            <a:endParaRPr lang="en-GB"/>
          </a:p>
        </p:txBody>
      </p:sp>
    </p:spTree>
    <p:extLst>
      <p:ext uri="{BB962C8B-B14F-4D97-AF65-F5344CB8AC3E}">
        <p14:creationId xmlns:p14="http://schemas.microsoft.com/office/powerpoint/2010/main" val="2546489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 will present now includes methyl chloroform (naturally),</a:t>
            </a:r>
            <a:r>
              <a:rPr lang="en-GB" baseline="0" dirty="0" smtClean="0"/>
              <a:t> but also methane and methane isotopes. </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17</a:t>
            </a:fld>
            <a:endParaRPr lang="en-GB"/>
          </a:p>
        </p:txBody>
      </p:sp>
    </p:spTree>
    <p:extLst>
      <p:ext uri="{BB962C8B-B14F-4D97-AF65-F5344CB8AC3E}">
        <p14:creationId xmlns:p14="http://schemas.microsoft.com/office/powerpoint/2010/main" val="1039328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now I said isotopes, so now I need to explain isotopes.</a:t>
            </a:r>
          </a:p>
          <a:p>
            <a:endParaRPr lang="en-GB" dirty="0" smtClean="0"/>
          </a:p>
          <a:p>
            <a:r>
              <a:rPr lang="en-GB" dirty="0" smtClean="0"/>
              <a:t>They are used in atmospheric</a:t>
            </a:r>
            <a:r>
              <a:rPr lang="en-GB" baseline="0" dirty="0" smtClean="0"/>
              <a:t> studies to say something about (changes in) source composition</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18</a:t>
            </a:fld>
            <a:endParaRPr lang="en-GB"/>
          </a:p>
        </p:txBody>
      </p:sp>
    </p:spTree>
    <p:extLst>
      <p:ext uri="{BB962C8B-B14F-4D97-AF65-F5344CB8AC3E}">
        <p14:creationId xmlns:p14="http://schemas.microsoft.com/office/powerpoint/2010/main" val="155561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Methane is where most of the relevance of studying</a:t>
            </a:r>
            <a:r>
              <a:rPr lang="en-GB" baseline="0" dirty="0" smtClean="0"/>
              <a:t> of OH comes from: If I derive OH concentrations the first place to apply it would be to methane anyway.</a:t>
            </a:r>
          </a:p>
          <a:p>
            <a:r>
              <a:rPr lang="en-GB" baseline="0" dirty="0" smtClean="0"/>
              <a:t>Additionally, it has the interesting growth rate variations, and a running issue is what the contribution of OH is.</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19</a:t>
            </a:fld>
            <a:endParaRPr lang="en-GB"/>
          </a:p>
        </p:txBody>
      </p:sp>
    </p:spTree>
    <p:extLst>
      <p:ext uri="{BB962C8B-B14F-4D97-AF65-F5344CB8AC3E}">
        <p14:creationId xmlns:p14="http://schemas.microsoft.com/office/powerpoint/2010/main" val="1068461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in the past year quite some papers (in</a:t>
            </a:r>
            <a:r>
              <a:rPr lang="en-GB" baseline="0" dirty="0" smtClean="0"/>
              <a:t> not the least journals)</a:t>
            </a:r>
            <a:r>
              <a:rPr lang="en-GB" dirty="0" smtClean="0"/>
              <a:t> </a:t>
            </a:r>
            <a:r>
              <a:rPr lang="en-GB" smtClean="0"/>
              <a:t>were published,</a:t>
            </a:r>
            <a:r>
              <a:rPr lang="en-GB" baseline="0" smtClean="0"/>
              <a:t> </a:t>
            </a:r>
            <a:r>
              <a:rPr lang="en-GB" baseline="0" dirty="0" smtClean="0"/>
              <a:t>combining the two, for reasons that are very clear when you look at the plots: the isotopic composition of the total CH4 source must have changed, so the importance of sources shifted. First indications are that it shifted from fossil fuels to biogenic, but there are many explanations for the signal: the only real conclusion is that something changed. Not the focus of this talk anyway. </a:t>
            </a:r>
          </a:p>
          <a:p>
            <a:endParaRPr lang="en-GB" baseline="0" dirty="0" smtClean="0"/>
          </a:p>
          <a:p>
            <a:r>
              <a:rPr lang="en-GB" baseline="0" dirty="0" smtClean="0"/>
              <a:t>However, one side-note in all papers is that the influence of OH is uncertain. And if I include it in the model I can easily answer the question.</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20</a:t>
            </a:fld>
            <a:endParaRPr lang="en-GB"/>
          </a:p>
        </p:txBody>
      </p:sp>
    </p:spTree>
    <p:extLst>
      <p:ext uri="{BB962C8B-B14F-4D97-AF65-F5344CB8AC3E}">
        <p14:creationId xmlns:p14="http://schemas.microsoft.com/office/powerpoint/2010/main" val="3123192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a:t>
            </a:r>
            <a:r>
              <a:rPr lang="en-GB" baseline="0" dirty="0" smtClean="0"/>
              <a:t> show the normal results, of both NOAA and AGAGE.</a:t>
            </a:r>
          </a:p>
          <a:p>
            <a:r>
              <a:rPr lang="en-GB" dirty="0" smtClean="0"/>
              <a:t>Then</a:t>
            </a:r>
            <a:r>
              <a:rPr lang="en-GB" baseline="0" dirty="0" smtClean="0"/>
              <a:t> show what happens when you don’t optimize CH4: </a:t>
            </a:r>
            <a:r>
              <a:rPr lang="en-GB" baseline="0" dirty="0" err="1" smtClean="0"/>
              <a:t>ie</a:t>
            </a:r>
            <a:r>
              <a:rPr lang="en-GB" baseline="0" dirty="0" smtClean="0"/>
              <a:t> almost no effect on OH (much freedom in emissions); still kind of a CH4 plateau</a:t>
            </a:r>
          </a:p>
          <a:p>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21</a:t>
            </a:fld>
            <a:endParaRPr lang="en-GB"/>
          </a:p>
        </p:txBody>
      </p:sp>
    </p:spTree>
    <p:extLst>
      <p:ext uri="{BB962C8B-B14F-4D97-AF65-F5344CB8AC3E}">
        <p14:creationId xmlns:p14="http://schemas.microsoft.com/office/powerpoint/2010/main" val="2563716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clear that the relative changes in methyl chloroform</a:t>
            </a:r>
            <a:r>
              <a:rPr lang="en-GB" baseline="0" dirty="0" smtClean="0"/>
              <a:t> are quite large. However, this mostly comes from the combination of my method (emission shift) and rapidly decreasing emissions. So, assuming that the way I model this makes sense (and it does), this is actually nicely inherently consistent, due to the nature of my approach. </a:t>
            </a:r>
          </a:p>
          <a:p>
            <a:endParaRPr lang="en-GB" baseline="0" dirty="0" smtClean="0"/>
          </a:p>
          <a:p>
            <a:r>
              <a:rPr lang="en-GB" baseline="0" dirty="0" smtClean="0"/>
              <a:t>Also, sum of changes is zero!</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22</a:t>
            </a:fld>
            <a:endParaRPr lang="en-GB"/>
          </a:p>
        </p:txBody>
      </p:sp>
    </p:spTree>
    <p:extLst>
      <p:ext uri="{BB962C8B-B14F-4D97-AF65-F5344CB8AC3E}">
        <p14:creationId xmlns:p14="http://schemas.microsoft.com/office/powerpoint/2010/main" val="3861070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OH variations:</a:t>
            </a:r>
            <a:r>
              <a:rPr lang="en-GB" baseline="0" dirty="0" smtClean="0"/>
              <a:t> No rapid </a:t>
            </a:r>
            <a:r>
              <a:rPr lang="en-GB" baseline="0" dirty="0" err="1" smtClean="0"/>
              <a:t>interannual</a:t>
            </a:r>
            <a:r>
              <a:rPr lang="en-GB" baseline="0" dirty="0" smtClean="0"/>
              <a:t> variations (note: I did not include a temporal correlation), but some variations on larger timescales. Also, no long-term trend.</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23</a:t>
            </a:fld>
            <a:endParaRPr lang="en-GB"/>
          </a:p>
        </p:txBody>
      </p:sp>
    </p:spTree>
    <p:extLst>
      <p:ext uri="{BB962C8B-B14F-4D97-AF65-F5344CB8AC3E}">
        <p14:creationId xmlns:p14="http://schemas.microsoft.com/office/powerpoint/2010/main" val="251733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Formation pathways</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4</a:t>
            </a:fld>
            <a:endParaRPr lang="en-GB"/>
          </a:p>
        </p:txBody>
      </p:sp>
    </p:spTree>
    <p:extLst>
      <p:ext uri="{BB962C8B-B14F-4D97-AF65-F5344CB8AC3E}">
        <p14:creationId xmlns:p14="http://schemas.microsoft.com/office/powerpoint/2010/main" val="2794704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then</a:t>
            </a:r>
            <a:r>
              <a:rPr lang="en-GB" baseline="0" dirty="0" smtClean="0"/>
              <a:t> we can compare this OH to the methane growth rate. The obvious thing is the plateau coinciding with high OH, but the match between the two is a lot higher than a first glance reveals. </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24</a:t>
            </a:fld>
            <a:endParaRPr lang="en-GB"/>
          </a:p>
        </p:txBody>
      </p:sp>
    </p:spTree>
    <p:extLst>
      <p:ext uri="{BB962C8B-B14F-4D97-AF65-F5344CB8AC3E}">
        <p14:creationId xmlns:p14="http://schemas.microsoft.com/office/powerpoint/2010/main" val="786729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 correlation plot the relation</a:t>
            </a:r>
            <a:r>
              <a:rPr lang="en-GB" baseline="0" dirty="0" smtClean="0"/>
              <a:t> is even more clear and better quantified. But maybe this is because of my simple method?</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25</a:t>
            </a:fld>
            <a:endParaRPr lang="en-GB"/>
          </a:p>
        </p:txBody>
      </p:sp>
    </p:spTree>
    <p:extLst>
      <p:ext uri="{BB962C8B-B14F-4D97-AF65-F5344CB8AC3E}">
        <p14:creationId xmlns:p14="http://schemas.microsoft.com/office/powerpoint/2010/main" val="2777125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a:t>
            </a:r>
            <a:r>
              <a:rPr lang="en-GB" baseline="0" dirty="0" smtClean="0"/>
              <a:t> it is also found when only MCF is optimized, meaning that MCF gives me OH variations that very well explain the CH4 plateau.</a:t>
            </a:r>
          </a:p>
          <a:p>
            <a:endParaRPr lang="en-GB" baseline="0" dirty="0" smtClean="0"/>
          </a:p>
          <a:p>
            <a:r>
              <a:rPr lang="en-GB" baseline="0" dirty="0" smtClean="0"/>
              <a:t>The correlation is higher than that between CH4 emissions and CH4 growth rate, meaning that OH, which is apparently largely prescribed by MCF, better explains short-term CH4 growth rate than short-term CH4 emission variations. The long-term trend is of course set by CH4 emissions.</a:t>
            </a:r>
          </a:p>
          <a:p>
            <a:endParaRPr lang="en-GB" baseline="0" dirty="0" smtClean="0"/>
          </a:p>
          <a:p>
            <a:r>
              <a:rPr lang="en-GB" baseline="0" dirty="0" smtClean="0"/>
              <a:t>So perfect result</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26</a:t>
            </a:fld>
            <a:endParaRPr lang="en-GB"/>
          </a:p>
        </p:txBody>
      </p:sp>
    </p:spTree>
    <p:extLst>
      <p:ext uri="{BB962C8B-B14F-4D97-AF65-F5344CB8AC3E}">
        <p14:creationId xmlns:p14="http://schemas.microsoft.com/office/powerpoint/2010/main" val="2626248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two datasets</a:t>
            </a:r>
            <a:r>
              <a:rPr lang="en-GB" baseline="0" dirty="0" smtClean="0"/>
              <a:t> do show quite different OH. But the correlation remains.</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27</a:t>
            </a:fld>
            <a:endParaRPr lang="en-GB"/>
          </a:p>
        </p:txBody>
      </p:sp>
    </p:spTree>
    <p:extLst>
      <p:ext uri="{BB962C8B-B14F-4D97-AF65-F5344CB8AC3E}">
        <p14:creationId xmlns:p14="http://schemas.microsoft.com/office/powerpoint/2010/main" val="2387525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28</a:t>
            </a:fld>
            <a:endParaRPr lang="en-GB"/>
          </a:p>
        </p:txBody>
      </p:sp>
    </p:spTree>
    <p:extLst>
      <p:ext uri="{BB962C8B-B14F-4D97-AF65-F5344CB8AC3E}">
        <p14:creationId xmlns:p14="http://schemas.microsoft.com/office/powerpoint/2010/main" val="4222949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a:t>
            </a:r>
            <a:r>
              <a:rPr lang="en-GB" baseline="0" dirty="0" smtClean="0"/>
              <a:t> interesting discussion points that Maarten and I have been talking about.</a:t>
            </a:r>
            <a:endParaRPr lang="en-GB" dirty="0" smtClean="0"/>
          </a:p>
          <a:p>
            <a:endParaRPr lang="en-GB" dirty="0" smtClean="0"/>
          </a:p>
          <a:p>
            <a:r>
              <a:rPr lang="en-GB" dirty="0" smtClean="0"/>
              <a:t>MCF </a:t>
            </a:r>
            <a:r>
              <a:rPr lang="en-GB" dirty="0" smtClean="0"/>
              <a:t>emissions: Uncertainties (</a:t>
            </a:r>
            <a:r>
              <a:rPr lang="en-GB" dirty="0" err="1" smtClean="0"/>
              <a:t>eg</a:t>
            </a:r>
            <a:r>
              <a:rPr lang="en-GB" dirty="0" smtClean="0"/>
              <a:t> no data after 2008</a:t>
            </a:r>
            <a:r>
              <a:rPr lang="en-GB" baseline="0" dirty="0" smtClean="0"/>
              <a:t> (or earlier even?)) &amp; nature of uncertainties (</a:t>
            </a:r>
            <a:r>
              <a:rPr lang="en-GB" baseline="0" dirty="0" err="1" smtClean="0"/>
              <a:t>ie</a:t>
            </a:r>
            <a:r>
              <a:rPr lang="en-GB" baseline="0" dirty="0" smtClean="0"/>
              <a:t> is the emission shift still appropriate in the end)</a:t>
            </a:r>
          </a:p>
          <a:p>
            <a:endParaRPr lang="en-GB" baseline="0" dirty="0" smtClean="0"/>
          </a:p>
          <a:p>
            <a:r>
              <a:rPr lang="en-GB" baseline="0" dirty="0" smtClean="0"/>
              <a:t>Correlation: What does it mean exactly? How much of it is OH -&gt; CH4 and how much CH4 -&gt; OH? Is this info somewhere in my model? (I think not) And maybe a bit too in-depth but: How best to quantify the importance of OH for CH4?</a:t>
            </a:r>
            <a:endParaRPr lang="en-GB" baseline="0" dirty="0" smtClean="0"/>
          </a:p>
        </p:txBody>
      </p:sp>
      <p:sp>
        <p:nvSpPr>
          <p:cNvPr id="4" name="Slide Number Placeholder 3"/>
          <p:cNvSpPr>
            <a:spLocks noGrp="1"/>
          </p:cNvSpPr>
          <p:nvPr>
            <p:ph type="sldNum" sz="quarter" idx="10"/>
          </p:nvPr>
        </p:nvSpPr>
        <p:spPr/>
        <p:txBody>
          <a:bodyPr/>
          <a:lstStyle/>
          <a:p>
            <a:fld id="{624042FB-F060-4A98-B2C1-5D3EC278AC2A}" type="slidenum">
              <a:rPr lang="en-GB" smtClean="0"/>
              <a:t>29</a:t>
            </a:fld>
            <a:endParaRPr lang="en-GB"/>
          </a:p>
        </p:txBody>
      </p:sp>
    </p:spTree>
    <p:extLst>
      <p:ext uri="{BB962C8B-B14F-4D97-AF65-F5344CB8AC3E}">
        <p14:creationId xmlns:p14="http://schemas.microsoft.com/office/powerpoint/2010/main" val="325015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Removal</a:t>
            </a:r>
            <a:r>
              <a:rPr lang="en-GB" baseline="0" dirty="0" smtClean="0"/>
              <a:t> pathways</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5</a:t>
            </a:fld>
            <a:endParaRPr lang="en-GB"/>
          </a:p>
        </p:txBody>
      </p:sp>
    </p:spTree>
    <p:extLst>
      <p:ext uri="{BB962C8B-B14F-4D97-AF65-F5344CB8AC3E}">
        <p14:creationId xmlns:p14="http://schemas.microsoft.com/office/powerpoint/2010/main" val="172311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rest: Very, very much. A lot of it is cycling between H,</a:t>
            </a:r>
            <a:r>
              <a:rPr lang="en-GB" baseline="0" dirty="0" smtClean="0"/>
              <a:t> OH, HO2. Not really important to know it all, but basically it’s very complex</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6</a:t>
            </a:fld>
            <a:endParaRPr lang="en-GB"/>
          </a:p>
        </p:txBody>
      </p:sp>
    </p:spTree>
    <p:extLst>
      <p:ext uri="{BB962C8B-B14F-4D97-AF65-F5344CB8AC3E}">
        <p14:creationId xmlns:p14="http://schemas.microsoft.com/office/powerpoint/2010/main" val="1750422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 chemistry ,</a:t>
            </a:r>
            <a:r>
              <a:rPr lang="en-GB" baseline="0" dirty="0" smtClean="0"/>
              <a:t> short lifetime: Interactive chemistry is not really feasible. </a:t>
            </a:r>
          </a:p>
          <a:p>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8</a:t>
            </a:fld>
            <a:endParaRPr lang="en-GB"/>
          </a:p>
        </p:txBody>
      </p:sp>
    </p:spTree>
    <p:extLst>
      <p:ext uri="{BB962C8B-B14F-4D97-AF65-F5344CB8AC3E}">
        <p14:creationId xmlns:p14="http://schemas.microsoft.com/office/powerpoint/2010/main" val="4908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spatial and temporal coverage</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9</a:t>
            </a:fld>
            <a:endParaRPr lang="en-GB"/>
          </a:p>
        </p:txBody>
      </p:sp>
    </p:spTree>
    <p:extLst>
      <p:ext uri="{BB962C8B-B14F-4D97-AF65-F5344CB8AC3E}">
        <p14:creationId xmlns:p14="http://schemas.microsoft.com/office/powerpoint/2010/main" val="37601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a:t>
            </a:r>
            <a:r>
              <a:rPr lang="en-GB" baseline="0" dirty="0" smtClean="0"/>
              <a:t> emission information available. This is probably the most difficult requirement.</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10</a:t>
            </a:fld>
            <a:endParaRPr lang="en-GB"/>
          </a:p>
        </p:txBody>
      </p:sp>
    </p:spTree>
    <p:extLst>
      <p:ext uri="{BB962C8B-B14F-4D97-AF65-F5344CB8AC3E}">
        <p14:creationId xmlns:p14="http://schemas.microsoft.com/office/powerpoint/2010/main" val="221605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a:t>
            </a:r>
            <a:r>
              <a:rPr lang="en-GB" baseline="0" dirty="0" smtClean="0"/>
              <a:t> other has to be well-known too, but will always add uncertainty</a:t>
            </a:r>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11</a:t>
            </a:fld>
            <a:endParaRPr lang="en-GB"/>
          </a:p>
        </p:txBody>
      </p:sp>
    </p:spTree>
    <p:extLst>
      <p:ext uri="{BB962C8B-B14F-4D97-AF65-F5344CB8AC3E}">
        <p14:creationId xmlns:p14="http://schemas.microsoft.com/office/powerpoint/2010/main" val="346650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4042FB-F060-4A98-B2C1-5D3EC278AC2A}" type="slidenum">
              <a:rPr lang="en-GB" smtClean="0"/>
              <a:t>12</a:t>
            </a:fld>
            <a:endParaRPr lang="en-GB"/>
          </a:p>
        </p:txBody>
      </p:sp>
    </p:spTree>
    <p:extLst>
      <p:ext uri="{BB962C8B-B14F-4D97-AF65-F5344CB8AC3E}">
        <p14:creationId xmlns:p14="http://schemas.microsoft.com/office/powerpoint/2010/main" val="24615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B7E3CD5-7FB0-4E44-9125-A82974A48B34}" type="datetimeFigureOut">
              <a:rPr lang="en-GB" smtClean="0"/>
              <a:t>06/02/2017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79266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7E3CD5-7FB0-4E44-9125-A82974A48B34}" type="datetimeFigureOut">
              <a:rPr lang="en-GB" smtClean="0"/>
              <a:t>06/02/2017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126370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7E3CD5-7FB0-4E44-9125-A82974A48B34}" type="datetimeFigureOut">
              <a:rPr lang="en-GB" smtClean="0"/>
              <a:t>06/02/2017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222151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7E3CD5-7FB0-4E44-9125-A82974A48B34}" type="datetimeFigureOut">
              <a:rPr lang="en-GB" smtClean="0"/>
              <a:t>06/02/2017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86867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E3CD5-7FB0-4E44-9125-A82974A48B34}" type="datetimeFigureOut">
              <a:rPr lang="en-GB" smtClean="0"/>
              <a:t>06/02/2017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96996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B7E3CD5-7FB0-4E44-9125-A82974A48B34}" type="datetimeFigureOut">
              <a:rPr lang="en-GB" smtClean="0"/>
              <a:t>06/02/2017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46185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B7E3CD5-7FB0-4E44-9125-A82974A48B34}" type="datetimeFigureOut">
              <a:rPr lang="en-GB" smtClean="0"/>
              <a:t>06/02/2017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81004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B7E3CD5-7FB0-4E44-9125-A82974A48B34}" type="datetimeFigureOut">
              <a:rPr lang="en-GB" smtClean="0"/>
              <a:t>06/02/2017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67851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E3CD5-7FB0-4E44-9125-A82974A48B34}" type="datetimeFigureOut">
              <a:rPr lang="en-GB" smtClean="0"/>
              <a:t>06/02/2017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333121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E3CD5-7FB0-4E44-9125-A82974A48B34}" type="datetimeFigureOut">
              <a:rPr lang="en-GB" smtClean="0"/>
              <a:t>06/02/2017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370026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E3CD5-7FB0-4E44-9125-A82974A48B34}" type="datetimeFigureOut">
              <a:rPr lang="en-GB" smtClean="0"/>
              <a:t>06/02/2017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C8FDC7-A9AB-42B3-BA3D-DD256663F882}" type="slidenum">
              <a:rPr lang="en-GB" smtClean="0"/>
              <a:t>‹#›</a:t>
            </a:fld>
            <a:endParaRPr lang="en-GB"/>
          </a:p>
        </p:txBody>
      </p:sp>
    </p:spTree>
    <p:extLst>
      <p:ext uri="{BB962C8B-B14F-4D97-AF65-F5344CB8AC3E}">
        <p14:creationId xmlns:p14="http://schemas.microsoft.com/office/powerpoint/2010/main" val="158631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E3CD5-7FB0-4E44-9125-A82974A48B34}" type="datetimeFigureOut">
              <a:rPr lang="en-GB" smtClean="0"/>
              <a:t>06/02/2017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8FDC7-A9AB-42B3-BA3D-DD256663F882}" type="slidenum">
              <a:rPr lang="en-GB" smtClean="0"/>
              <a:t>‹#›</a:t>
            </a:fld>
            <a:endParaRPr lang="en-GB"/>
          </a:p>
        </p:txBody>
      </p:sp>
    </p:spTree>
    <p:extLst>
      <p:ext uri="{BB962C8B-B14F-4D97-AF65-F5344CB8AC3E}">
        <p14:creationId xmlns:p14="http://schemas.microsoft.com/office/powerpoint/2010/main" val="329718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Trends and variability in the atmospheric oxidative capacity</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33015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tracer approach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Lifetime of seconds, so derived indirectly from a tracer X</a:t>
                </a:r>
                <a:endParaRPr lang="en-GB" dirty="0"/>
              </a:p>
              <a:p>
                <a:pPr marL="0" indent="0">
                  <a:buNone/>
                </a:pPr>
                <a:r>
                  <a:rPr lang="en-GB" dirty="0" smtClean="0"/>
                  <a:t>		</a:t>
                </a:r>
                <a14:m>
                  <m:oMath xmlns:m="http://schemas.openxmlformats.org/officeDocument/2006/math">
                    <m:f>
                      <m:fPr>
                        <m:ctrlPr>
                          <a:rPr lang="en-GB" b="0" i="1" smtClean="0">
                            <a:latin typeface="Cambria Math"/>
                          </a:rPr>
                        </m:ctrlPr>
                      </m:fPr>
                      <m:num>
                        <m:r>
                          <a:rPr lang="en-GB" b="0" i="1" smtClean="0">
                            <a:latin typeface="Cambria Math"/>
                          </a:rPr>
                          <m:t>𝑑</m:t>
                        </m:r>
                        <m:d>
                          <m:dPr>
                            <m:begChr m:val="["/>
                            <m:endChr m:val="]"/>
                            <m:ctrlPr>
                              <a:rPr lang="en-GB" b="0" i="1" smtClean="0">
                                <a:latin typeface="Cambria Math"/>
                              </a:rPr>
                            </m:ctrlPr>
                          </m:dPr>
                          <m:e>
                            <m:r>
                              <a:rPr lang="en-GB" b="0" i="1" smtClean="0">
                                <a:latin typeface="Cambria Math"/>
                              </a:rPr>
                              <m:t>𝑋</m:t>
                            </m:r>
                          </m:e>
                        </m:d>
                      </m:num>
                      <m:den>
                        <m:r>
                          <a:rPr lang="en-GB" b="0" i="1" smtClean="0">
                            <a:latin typeface="Cambria Math"/>
                          </a:rPr>
                          <m:t>𝑑𝑡</m:t>
                        </m:r>
                      </m:den>
                    </m:f>
                    <m:r>
                      <a:rPr lang="en-GB" b="0" i="1" smtClean="0">
                        <a:latin typeface="Cambria Math"/>
                      </a:rPr>
                      <m:t>=</m:t>
                    </m:r>
                    <m:sSub>
                      <m:sSubPr>
                        <m:ctrlPr>
                          <a:rPr lang="en-GB" b="0" i="1" smtClean="0">
                            <a:solidFill>
                              <a:srgbClr val="FF0000"/>
                            </a:solidFill>
                            <a:latin typeface="Cambria Math"/>
                          </a:rPr>
                        </m:ctrlPr>
                      </m:sSubPr>
                      <m:e>
                        <m:r>
                          <a:rPr lang="en-GB" b="0" i="1" smtClean="0">
                            <a:solidFill>
                              <a:srgbClr val="FF0000"/>
                            </a:solidFill>
                            <a:latin typeface="Cambria Math"/>
                          </a:rPr>
                          <m:t>𝐸</m:t>
                        </m:r>
                      </m:e>
                      <m:sub>
                        <m:r>
                          <a:rPr lang="en-GB" b="0" i="1" smtClean="0">
                            <a:solidFill>
                              <a:srgbClr val="FF0000"/>
                            </a:solidFill>
                            <a:latin typeface="Cambria Math"/>
                          </a:rPr>
                          <m:t>𝑥</m:t>
                        </m:r>
                      </m:sub>
                    </m:sSub>
                    <m:r>
                      <a:rPr lang="en-GB" b="0" i="1" smtClean="0">
                        <a:latin typeface="Cambria Math"/>
                      </a:rPr>
                      <m:t>−</m:t>
                    </m:r>
                    <m:sSub>
                      <m:sSubPr>
                        <m:ctrlPr>
                          <a:rPr lang="en-GB" b="0" i="1" smtClean="0">
                            <a:latin typeface="Cambria Math"/>
                          </a:rPr>
                        </m:ctrlPr>
                      </m:sSubPr>
                      <m:e>
                        <m:r>
                          <a:rPr lang="en-GB" b="0" i="1" smtClean="0">
                            <a:latin typeface="Cambria Math"/>
                          </a:rPr>
                          <m:t>𝐿</m:t>
                        </m:r>
                      </m:e>
                      <m:sub>
                        <m:r>
                          <a:rPr lang="en-GB" b="0" i="1" smtClean="0">
                            <a:latin typeface="Cambria Math"/>
                          </a:rPr>
                          <m:t>𝑂𝐻</m:t>
                        </m:r>
                      </m:sub>
                    </m:sSub>
                    <m:r>
                      <a:rPr lang="en-GB" b="0" i="1" smtClean="0">
                        <a:latin typeface="Cambria Math"/>
                      </a:rPr>
                      <m:t>−</m:t>
                    </m:r>
                    <m:sSub>
                      <m:sSubPr>
                        <m:ctrlPr>
                          <a:rPr lang="en-GB" b="0" i="1" smtClean="0">
                            <a:latin typeface="Cambria Math"/>
                          </a:rPr>
                        </m:ctrlPr>
                      </m:sSubPr>
                      <m:e>
                        <m:r>
                          <a:rPr lang="en-GB" b="0" i="1" smtClean="0">
                            <a:latin typeface="Cambria Math"/>
                          </a:rPr>
                          <m:t>𝐿</m:t>
                        </m:r>
                      </m:e>
                      <m:sub>
                        <m:r>
                          <a:rPr lang="en-GB" b="0" i="1" smtClean="0">
                            <a:latin typeface="Cambria Math"/>
                          </a:rPr>
                          <m:t>𝑜𝑡h𝑒𝑟</m:t>
                        </m:r>
                      </m:sub>
                    </m:sSub>
                  </m:oMath>
                </a14:m>
                <a:endParaRPr lang="en-GB" dirty="0" smtClean="0"/>
              </a:p>
              <a:p>
                <a:r>
                  <a:rPr lang="en-GB" dirty="0"/>
                  <a:t>The perfect tracer...</a:t>
                </a:r>
                <a:endParaRPr lang="en-GB" dirty="0" smtClean="0"/>
              </a:p>
              <a:p>
                <a:pPr marL="457200" lvl="1" indent="0">
                  <a:buNone/>
                </a:pPr>
                <a:r>
                  <a:rPr lang="en-GB" dirty="0" smtClean="0"/>
                  <a:t>...has many measurements available</a:t>
                </a:r>
                <a:endParaRPr lang="en-GB" dirty="0">
                  <a:solidFill>
                    <a:srgbClr val="FF0000"/>
                  </a:solidFill>
                </a:endParaRPr>
              </a:p>
              <a:p>
                <a:pPr marL="457200" lvl="1" indent="0">
                  <a:buNone/>
                </a:pPr>
                <a:r>
                  <a:rPr lang="en-GB" dirty="0" smtClean="0">
                    <a:solidFill>
                      <a:srgbClr val="FF0000"/>
                    </a:solidFill>
                  </a:rPr>
                  <a:t>...has well-known emissions</a:t>
                </a:r>
                <a:endParaRPr lang="en-GB"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1852"/>
                </a:stretch>
              </a:blipFill>
            </p:spPr>
            <p:txBody>
              <a:bodyPr/>
              <a:lstStyle/>
              <a:p>
                <a:r>
                  <a:rPr lang="en-GB">
                    <a:noFill/>
                  </a:rPr>
                  <a:t> </a:t>
                </a:r>
              </a:p>
            </p:txBody>
          </p:sp>
        </mc:Fallback>
      </mc:AlternateContent>
    </p:spTree>
    <p:extLst>
      <p:ext uri="{BB962C8B-B14F-4D97-AF65-F5344CB8AC3E}">
        <p14:creationId xmlns:p14="http://schemas.microsoft.com/office/powerpoint/2010/main" val="373717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tracer approach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Lifetime of seconds, so derived indirectly from a tracer X</a:t>
                </a:r>
                <a:endParaRPr lang="en-GB" dirty="0"/>
              </a:p>
              <a:p>
                <a:pPr marL="0" indent="0">
                  <a:buNone/>
                </a:pPr>
                <a:r>
                  <a:rPr lang="en-GB" dirty="0" smtClean="0"/>
                  <a:t>		</a:t>
                </a:r>
                <a14:m>
                  <m:oMath xmlns:m="http://schemas.openxmlformats.org/officeDocument/2006/math">
                    <m:f>
                      <m:fPr>
                        <m:ctrlPr>
                          <a:rPr lang="en-GB" b="0" i="1" smtClean="0">
                            <a:latin typeface="Cambria Math"/>
                          </a:rPr>
                        </m:ctrlPr>
                      </m:fPr>
                      <m:num>
                        <m:r>
                          <a:rPr lang="en-GB" b="0" i="1" smtClean="0">
                            <a:latin typeface="Cambria Math"/>
                          </a:rPr>
                          <m:t>𝑑</m:t>
                        </m:r>
                        <m:d>
                          <m:dPr>
                            <m:begChr m:val="["/>
                            <m:endChr m:val="]"/>
                            <m:ctrlPr>
                              <a:rPr lang="en-GB" b="0" i="1" smtClean="0">
                                <a:latin typeface="Cambria Math"/>
                              </a:rPr>
                            </m:ctrlPr>
                          </m:dPr>
                          <m:e>
                            <m:r>
                              <a:rPr lang="en-GB" b="0" i="1" smtClean="0">
                                <a:latin typeface="Cambria Math"/>
                              </a:rPr>
                              <m:t>𝑋</m:t>
                            </m:r>
                          </m:e>
                        </m:d>
                      </m:num>
                      <m:den>
                        <m:r>
                          <a:rPr lang="en-GB" b="0" i="1" smtClean="0">
                            <a:latin typeface="Cambria Math"/>
                          </a:rPr>
                          <m:t>𝑑𝑡</m:t>
                        </m:r>
                      </m:den>
                    </m:f>
                    <m:r>
                      <a:rPr lang="en-GB" b="0" i="1" smtClean="0">
                        <a:latin typeface="Cambria Math"/>
                      </a:rPr>
                      <m:t>=</m:t>
                    </m:r>
                    <m:sSub>
                      <m:sSubPr>
                        <m:ctrlPr>
                          <a:rPr lang="en-GB" b="0" i="1" smtClean="0">
                            <a:latin typeface="Cambria Math"/>
                          </a:rPr>
                        </m:ctrlPr>
                      </m:sSubPr>
                      <m:e>
                        <m:r>
                          <a:rPr lang="en-GB" b="0" i="1" smtClean="0">
                            <a:latin typeface="Cambria Math"/>
                          </a:rPr>
                          <m:t>𝐸</m:t>
                        </m:r>
                      </m:e>
                      <m:sub>
                        <m:r>
                          <a:rPr lang="en-GB" b="0" i="1" smtClean="0">
                            <a:latin typeface="Cambria Math"/>
                          </a:rPr>
                          <m:t>𝑥</m:t>
                        </m:r>
                      </m:sub>
                    </m:sSub>
                    <m:r>
                      <a:rPr lang="en-GB" b="0" i="1" smtClean="0">
                        <a:latin typeface="Cambria Math"/>
                      </a:rPr>
                      <m:t>−</m:t>
                    </m:r>
                    <m:sSub>
                      <m:sSubPr>
                        <m:ctrlPr>
                          <a:rPr lang="en-GB" b="0" i="1" smtClean="0">
                            <a:latin typeface="Cambria Math"/>
                          </a:rPr>
                        </m:ctrlPr>
                      </m:sSubPr>
                      <m:e>
                        <m:r>
                          <a:rPr lang="en-GB" b="0" i="1" smtClean="0">
                            <a:latin typeface="Cambria Math"/>
                          </a:rPr>
                          <m:t>𝐿</m:t>
                        </m:r>
                      </m:e>
                      <m:sub>
                        <m:r>
                          <a:rPr lang="en-GB" b="0" i="1" smtClean="0">
                            <a:latin typeface="Cambria Math"/>
                          </a:rPr>
                          <m:t>𝑂𝐻</m:t>
                        </m:r>
                      </m:sub>
                    </m:sSub>
                    <m:r>
                      <a:rPr lang="en-GB" b="0" i="1" smtClean="0">
                        <a:latin typeface="Cambria Math"/>
                      </a:rPr>
                      <m:t>−</m:t>
                    </m:r>
                    <m:sSub>
                      <m:sSubPr>
                        <m:ctrlPr>
                          <a:rPr lang="en-GB" b="0" i="1" smtClean="0">
                            <a:solidFill>
                              <a:srgbClr val="FF0000"/>
                            </a:solidFill>
                            <a:latin typeface="Cambria Math"/>
                          </a:rPr>
                        </m:ctrlPr>
                      </m:sSubPr>
                      <m:e>
                        <m:r>
                          <a:rPr lang="en-GB" b="0" i="1" smtClean="0">
                            <a:solidFill>
                              <a:srgbClr val="FF0000"/>
                            </a:solidFill>
                            <a:latin typeface="Cambria Math"/>
                          </a:rPr>
                          <m:t>𝐿</m:t>
                        </m:r>
                      </m:e>
                      <m:sub>
                        <m:r>
                          <a:rPr lang="en-GB" b="0" i="1" smtClean="0">
                            <a:solidFill>
                              <a:srgbClr val="FF0000"/>
                            </a:solidFill>
                            <a:latin typeface="Cambria Math"/>
                          </a:rPr>
                          <m:t>𝑜𝑡h𝑒𝑟</m:t>
                        </m:r>
                      </m:sub>
                    </m:sSub>
                  </m:oMath>
                </a14:m>
                <a:endParaRPr lang="en-GB" dirty="0" smtClean="0"/>
              </a:p>
              <a:p>
                <a:r>
                  <a:rPr lang="en-GB" dirty="0" smtClean="0"/>
                  <a:t>The perfect tracer...</a:t>
                </a:r>
              </a:p>
              <a:p>
                <a:pPr marL="457200" lvl="1" indent="0">
                  <a:buNone/>
                </a:pPr>
                <a:r>
                  <a:rPr lang="en-GB" dirty="0" smtClean="0"/>
                  <a:t>...has many accurate measurements available</a:t>
                </a:r>
                <a:endParaRPr lang="en-GB" dirty="0"/>
              </a:p>
              <a:p>
                <a:pPr marL="457200" lvl="1" indent="0">
                  <a:buNone/>
                </a:pPr>
                <a:r>
                  <a:rPr lang="en-GB" dirty="0" smtClean="0"/>
                  <a:t>...has well-known emissions</a:t>
                </a:r>
                <a:endParaRPr lang="en-GB" dirty="0" smtClean="0">
                  <a:solidFill>
                    <a:srgbClr val="FF0000"/>
                  </a:solidFill>
                </a:endParaRPr>
              </a:p>
              <a:p>
                <a:pPr marL="457200" lvl="1" indent="0">
                  <a:buNone/>
                </a:pPr>
                <a:r>
                  <a:rPr lang="en-GB" dirty="0" smtClean="0">
                    <a:solidFill>
                      <a:srgbClr val="FF0000"/>
                    </a:solidFill>
                  </a:rPr>
                  <a:t>...is pre-dominantly removed by OH</a:t>
                </a:r>
                <a:endParaRPr lang="en-GB"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1852"/>
                </a:stretch>
              </a:blipFill>
            </p:spPr>
            <p:txBody>
              <a:bodyPr/>
              <a:lstStyle/>
              <a:p>
                <a:r>
                  <a:rPr lang="en-GB">
                    <a:noFill/>
                  </a:rPr>
                  <a:t> </a:t>
                </a:r>
              </a:p>
            </p:txBody>
          </p:sp>
        </mc:Fallback>
      </mc:AlternateContent>
    </p:spTree>
    <p:extLst>
      <p:ext uri="{BB962C8B-B14F-4D97-AF65-F5344CB8AC3E}">
        <p14:creationId xmlns:p14="http://schemas.microsoft.com/office/powerpoint/2010/main" val="162713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Methyl chloroform (CH</a:t>
            </a:r>
            <a:r>
              <a:rPr lang="en-GB" sz="3200" baseline="-25000" dirty="0" smtClean="0"/>
              <a:t>3</a:t>
            </a:r>
            <a:r>
              <a:rPr lang="en-GB" sz="3200" dirty="0" smtClean="0"/>
              <a:t>CCl</a:t>
            </a:r>
            <a:r>
              <a:rPr lang="en-GB" sz="3200" baseline="-25000" dirty="0" smtClean="0"/>
              <a:t>3</a:t>
            </a:r>
            <a:r>
              <a:rPr lang="en-GB" sz="3200" dirty="0" smtClean="0"/>
              <a:t>)</a:t>
            </a:r>
            <a:endParaRPr lang="en-GB" sz="3200" baseline="-25000" dirty="0"/>
          </a:p>
        </p:txBody>
      </p:sp>
      <p:sp>
        <p:nvSpPr>
          <p:cNvPr id="3" name="Content Placeholder 2"/>
          <p:cNvSpPr>
            <a:spLocks noGrp="1"/>
          </p:cNvSpPr>
          <p:nvPr>
            <p:ph idx="1"/>
          </p:nvPr>
        </p:nvSpPr>
        <p:spPr/>
        <p:txBody>
          <a:bodyPr/>
          <a:lstStyle/>
          <a:p>
            <a:endParaRPr lang="en-GB" sz="2400" dirty="0" smtClean="0"/>
          </a:p>
          <a:p>
            <a:r>
              <a:rPr lang="en-GB" sz="2400" dirty="0" smtClean="0"/>
              <a:t>Only anthropogenic emissions, with well-known production</a:t>
            </a:r>
          </a:p>
          <a:p>
            <a:endParaRPr lang="en-GB" sz="2400" dirty="0" smtClean="0"/>
          </a:p>
          <a:p>
            <a:r>
              <a:rPr lang="en-GB" sz="2400" dirty="0" smtClean="0"/>
              <a:t>Two measurement networks (NOAA and (A)GAGE)</a:t>
            </a:r>
            <a:endParaRPr lang="en-GB" sz="2400" dirty="0"/>
          </a:p>
          <a:p>
            <a:endParaRPr lang="en-GB" sz="2400" dirty="0"/>
          </a:p>
          <a:p>
            <a:r>
              <a:rPr lang="en-GB" sz="2400" dirty="0" smtClean="0"/>
              <a:t>Life-time of ~5 years (well-mixed</a:t>
            </a:r>
            <a:r>
              <a:rPr lang="en-GB" dirty="0" smtClean="0"/>
              <a:t>)</a:t>
            </a:r>
          </a:p>
          <a:p>
            <a:endParaRPr lang="en-GB" dirty="0"/>
          </a:p>
          <a:p>
            <a:endParaRPr lang="en-GB" dirty="0"/>
          </a:p>
        </p:txBody>
      </p:sp>
    </p:spTree>
    <p:extLst>
      <p:ext uri="{BB962C8B-B14F-4D97-AF65-F5344CB8AC3E}">
        <p14:creationId xmlns:p14="http://schemas.microsoft.com/office/powerpoint/2010/main" val="105058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M:\My Documents\Wageningen\TAVOC\Box model\Data selection\AGAGE_M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64732"/>
            <a:ext cx="7820943" cy="45622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GB" sz="3200" dirty="0" smtClean="0"/>
              <a:t>Phase-out in 1993-1997</a:t>
            </a:r>
            <a:endParaRPr lang="en-GB" sz="3200" dirty="0"/>
          </a:p>
        </p:txBody>
      </p:sp>
      <p:sp>
        <p:nvSpPr>
          <p:cNvPr id="4" name="TextBox 3"/>
          <p:cNvSpPr txBox="1"/>
          <p:nvPr/>
        </p:nvSpPr>
        <p:spPr>
          <a:xfrm>
            <a:off x="0" y="6211342"/>
            <a:ext cx="9144000" cy="400110"/>
          </a:xfrm>
          <a:prstGeom prst="rect">
            <a:avLst/>
          </a:prstGeom>
          <a:noFill/>
        </p:spPr>
        <p:txBody>
          <a:bodyPr wrap="square" rtlCol="0">
            <a:spAutoFit/>
          </a:bodyPr>
          <a:lstStyle/>
          <a:p>
            <a:pPr algn="ctr"/>
            <a:r>
              <a:rPr lang="en-GB" sz="2000" dirty="0" smtClean="0"/>
              <a:t>A very useful experiment, but ending (or ended)</a:t>
            </a:r>
            <a:endParaRPr lang="en-GB" sz="2000" dirty="0"/>
          </a:p>
        </p:txBody>
      </p:sp>
      <p:sp>
        <p:nvSpPr>
          <p:cNvPr id="3" name="TextBox 2"/>
          <p:cNvSpPr txBox="1"/>
          <p:nvPr/>
        </p:nvSpPr>
        <p:spPr>
          <a:xfrm>
            <a:off x="3114101" y="1480066"/>
            <a:ext cx="3733800" cy="369332"/>
          </a:xfrm>
          <a:prstGeom prst="rect">
            <a:avLst/>
          </a:prstGeom>
          <a:noFill/>
        </p:spPr>
        <p:txBody>
          <a:bodyPr wrap="square" rtlCol="0">
            <a:spAutoFit/>
          </a:bodyPr>
          <a:lstStyle/>
          <a:p>
            <a:r>
              <a:rPr lang="en-GB" dirty="0" smtClean="0"/>
              <a:t>Methyl chloroform (from (A)GAGE)</a:t>
            </a:r>
            <a:endParaRPr lang="en-GB" dirty="0"/>
          </a:p>
        </p:txBody>
      </p:sp>
    </p:spTree>
    <p:extLst>
      <p:ext uri="{BB962C8B-B14F-4D97-AF65-F5344CB8AC3E}">
        <p14:creationId xmlns:p14="http://schemas.microsoft.com/office/powerpoint/2010/main" val="395204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Project set-up</a:t>
            </a:r>
            <a:endParaRPr lang="en-GB" sz="3600" dirty="0"/>
          </a:p>
        </p:txBody>
      </p:sp>
      <p:sp>
        <p:nvSpPr>
          <p:cNvPr id="3" name="Content Placeholder 2"/>
          <p:cNvSpPr>
            <a:spLocks noGrp="1"/>
          </p:cNvSpPr>
          <p:nvPr>
            <p:ph idx="1"/>
          </p:nvPr>
        </p:nvSpPr>
        <p:spPr>
          <a:xfrm>
            <a:off x="1600200" y="1828800"/>
            <a:ext cx="6705600" cy="2438400"/>
          </a:xfrm>
        </p:spPr>
        <p:txBody>
          <a:bodyPr>
            <a:noAutofit/>
          </a:bodyPr>
          <a:lstStyle/>
          <a:p>
            <a:pPr marL="0" indent="0">
              <a:spcAft>
                <a:spcPts val="2400"/>
              </a:spcAft>
              <a:buNone/>
            </a:pPr>
            <a:r>
              <a:rPr lang="en-GB" sz="2800" dirty="0" smtClean="0"/>
              <a:t>A multi-tracer approach using 2 methods:</a:t>
            </a:r>
            <a:endParaRPr lang="en-GB" sz="2800" dirty="0"/>
          </a:p>
          <a:p>
            <a:pPr marL="914400" lvl="1" indent="-514350">
              <a:spcBef>
                <a:spcPts val="0"/>
              </a:spcBef>
              <a:spcAft>
                <a:spcPts val="600"/>
              </a:spcAft>
              <a:buAutoNum type="arabicPeriod"/>
            </a:pPr>
            <a:r>
              <a:rPr lang="en-GB" dirty="0" smtClean="0"/>
              <a:t>Global tropospheric box model</a:t>
            </a:r>
          </a:p>
          <a:p>
            <a:pPr marL="914400" lvl="1" indent="-514350">
              <a:spcBef>
                <a:spcPts val="0"/>
              </a:spcBef>
              <a:buAutoNum type="arabicPeriod"/>
            </a:pPr>
            <a:r>
              <a:rPr lang="en-GB" dirty="0" smtClean="0">
                <a:solidFill>
                  <a:schemeClr val="bg1">
                    <a:lumMod val="75000"/>
                  </a:schemeClr>
                </a:solidFill>
              </a:rPr>
              <a:t>Implementation in TM5</a:t>
            </a:r>
            <a:endParaRPr lang="en-GB" dirty="0">
              <a:solidFill>
                <a:schemeClr val="bg1">
                  <a:lumMod val="75000"/>
                </a:schemeClr>
              </a:solidFill>
            </a:endParaRPr>
          </a:p>
        </p:txBody>
      </p:sp>
    </p:spTree>
    <p:extLst>
      <p:ext uri="{BB962C8B-B14F-4D97-AF65-F5344CB8AC3E}">
        <p14:creationId xmlns:p14="http://schemas.microsoft.com/office/powerpoint/2010/main" val="268886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Inversion approach</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13507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Delayed emissions</a:t>
            </a:r>
            <a:endParaRPr lang="en-GB" dirty="0"/>
          </a:p>
        </p:txBody>
      </p:sp>
      <p:sp>
        <p:nvSpPr>
          <p:cNvPr id="3" name="Content Placeholder 2"/>
          <p:cNvSpPr>
            <a:spLocks noGrp="1"/>
          </p:cNvSpPr>
          <p:nvPr>
            <p:ph idx="1"/>
          </p:nvPr>
        </p:nvSpPr>
        <p:spPr/>
        <p:txBody>
          <a:bodyPr/>
          <a:lstStyle/>
          <a:p>
            <a:endParaRPr lang="en-GB"/>
          </a:p>
        </p:txBody>
      </p:sp>
      <p:pic>
        <p:nvPicPr>
          <p:cNvPr id="2050" name="Picture 2" descr="M:\My Documents\Wageningen\TAVOC\Box model\Igac\MCF\mcf_images\mcf_images.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192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56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GB" sz="3200" dirty="0" smtClean="0"/>
              <a:t>Current global box model includes:</a:t>
            </a:r>
            <a:endParaRPr lang="en-GB" sz="3200" dirty="0"/>
          </a:p>
        </p:txBody>
      </p:sp>
      <p:sp>
        <p:nvSpPr>
          <p:cNvPr id="3" name="Content Placeholder 2"/>
          <p:cNvSpPr>
            <a:spLocks noGrp="1"/>
          </p:cNvSpPr>
          <p:nvPr>
            <p:ph idx="1"/>
          </p:nvPr>
        </p:nvSpPr>
        <p:spPr>
          <a:xfrm>
            <a:off x="2895600" y="1981200"/>
            <a:ext cx="4191000" cy="1828800"/>
          </a:xfrm>
        </p:spPr>
        <p:txBody>
          <a:bodyPr>
            <a:normAutofit/>
          </a:bodyPr>
          <a:lstStyle/>
          <a:p>
            <a:pPr>
              <a:buFontTx/>
              <a:buChar char="-"/>
            </a:pPr>
            <a:r>
              <a:rPr lang="en-GB" sz="2800" dirty="0" smtClean="0"/>
              <a:t>MCF</a:t>
            </a:r>
            <a:endParaRPr lang="en-GB" sz="2800" dirty="0"/>
          </a:p>
          <a:p>
            <a:pPr>
              <a:buFontTx/>
              <a:buChar char="-"/>
            </a:pPr>
            <a:r>
              <a:rPr lang="en-GB" sz="2800" dirty="0" smtClean="0"/>
              <a:t>CH</a:t>
            </a:r>
            <a:r>
              <a:rPr lang="en-GB" sz="2800" baseline="-25000" dirty="0" smtClean="0"/>
              <a:t>4</a:t>
            </a:r>
            <a:endParaRPr lang="en-GB" sz="2800" baseline="-25000" dirty="0"/>
          </a:p>
          <a:p>
            <a:pPr>
              <a:buFontTx/>
              <a:buChar char="-"/>
            </a:pPr>
            <a:r>
              <a:rPr lang="en-GB" sz="2800" dirty="0" smtClean="0"/>
              <a:t>δ</a:t>
            </a:r>
            <a:r>
              <a:rPr lang="en-GB" sz="2800" baseline="30000" dirty="0" smtClean="0"/>
              <a:t>13</a:t>
            </a:r>
            <a:r>
              <a:rPr lang="en-GB" sz="2800" dirty="0" smtClean="0"/>
              <a:t>C in CH4</a:t>
            </a:r>
            <a:endParaRPr lang="en-GB" sz="2800" dirty="0"/>
          </a:p>
        </p:txBody>
      </p:sp>
      <p:sp>
        <p:nvSpPr>
          <p:cNvPr id="4" name="TextBox 3"/>
          <p:cNvSpPr txBox="1"/>
          <p:nvPr/>
        </p:nvSpPr>
        <p:spPr>
          <a:xfrm>
            <a:off x="2743200" y="4419600"/>
            <a:ext cx="2895600" cy="461665"/>
          </a:xfrm>
          <a:prstGeom prst="rect">
            <a:avLst/>
          </a:prstGeom>
          <a:noFill/>
        </p:spPr>
        <p:txBody>
          <a:bodyPr wrap="square" rtlCol="0">
            <a:spAutoFit/>
          </a:bodyPr>
          <a:lstStyle/>
          <a:p>
            <a:r>
              <a:rPr lang="en-GB" sz="2400" dirty="0" smtClean="0"/>
              <a:t>From 1992 - 2014</a:t>
            </a:r>
            <a:endParaRPr lang="en-GB" sz="2400" dirty="0"/>
          </a:p>
        </p:txBody>
      </p:sp>
    </p:spTree>
    <p:extLst>
      <p:ext uri="{BB962C8B-B14F-4D97-AF65-F5344CB8AC3E}">
        <p14:creationId xmlns:p14="http://schemas.microsoft.com/office/powerpoint/2010/main" val="21265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Isotopes</a:t>
            </a:r>
            <a:endParaRPr lang="en-GB" dirty="0"/>
          </a:p>
        </p:txBody>
      </p:sp>
      <p:sp>
        <p:nvSpPr>
          <p:cNvPr id="3" name="Content Placeholder 2"/>
          <p:cNvSpPr>
            <a:spLocks noGrp="1"/>
          </p:cNvSpPr>
          <p:nvPr>
            <p:ph idx="1"/>
          </p:nvPr>
        </p:nvSpPr>
        <p:spPr/>
        <p:txBody>
          <a:bodyPr>
            <a:normAutofit/>
          </a:bodyPr>
          <a:lstStyle/>
          <a:p>
            <a:r>
              <a:rPr lang="en-GB" sz="2800" dirty="0" smtClean="0"/>
              <a:t>Different number of neutrons, same number of protons</a:t>
            </a:r>
          </a:p>
          <a:p>
            <a:endParaRPr lang="en-GB" sz="2800" dirty="0"/>
          </a:p>
          <a:p>
            <a:r>
              <a:rPr lang="en-GB" sz="2800" dirty="0" smtClean="0"/>
              <a:t>Expressed in relative δ-value:</a:t>
            </a:r>
            <a:endParaRPr lang="en-GB" sz="2800" dirty="0"/>
          </a:p>
        </p:txBody>
      </p:sp>
      <p:sp>
        <p:nvSpPr>
          <p:cNvPr id="4" name="AutoShape 2" descr="{\mathrm  {\delta ^{{13}}C}}={\Biggl (}{\mathrm  {{\frac  {{\bigl (}{\frac  {^{{13}}C}{^{{12}}C}}{\bigr )}_{{sample}}}{{\bigl (}{\frac  {^{{13}}C}{^{{12}}C}}{\bigr )}_{{standard}}}}}}-1{\Biggr )}\ *1000\ ^{{o}}\!/\!_{{o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810000"/>
            <a:ext cx="4876800" cy="1201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2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Why CH</a:t>
            </a:r>
            <a:r>
              <a:rPr lang="en-GB" sz="3600" baseline="-25000" dirty="0" smtClean="0"/>
              <a:t>4</a:t>
            </a:r>
            <a:r>
              <a:rPr lang="en-GB" sz="3600" dirty="0" smtClean="0"/>
              <a:t> and δ</a:t>
            </a:r>
            <a:r>
              <a:rPr lang="en-GB" sz="3600" baseline="30000" dirty="0" smtClean="0"/>
              <a:t>13</a:t>
            </a:r>
            <a:r>
              <a:rPr lang="en-GB" sz="3600" dirty="0" smtClean="0"/>
              <a:t>C?</a:t>
            </a:r>
            <a:endParaRPr lang="en-GB"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7086600" cy="4577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248400" y="6060272"/>
            <a:ext cx="2743200" cy="400110"/>
          </a:xfrm>
          <a:prstGeom prst="rect">
            <a:avLst/>
          </a:prstGeom>
          <a:noFill/>
        </p:spPr>
        <p:txBody>
          <a:bodyPr wrap="square" rtlCol="0">
            <a:spAutoFit/>
          </a:bodyPr>
          <a:lstStyle/>
          <a:p>
            <a:r>
              <a:rPr lang="en-GB" sz="2000" dirty="0" smtClean="0"/>
              <a:t>Schaefer et al. (2016)</a:t>
            </a:r>
            <a:endParaRPr lang="en-GB" sz="2000" dirty="0"/>
          </a:p>
        </p:txBody>
      </p:sp>
    </p:spTree>
    <p:extLst>
      <p:ext uri="{BB962C8B-B14F-4D97-AF65-F5344CB8AC3E}">
        <p14:creationId xmlns:p14="http://schemas.microsoft.com/office/powerpoint/2010/main" val="29599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pPr>
              <a:buFontTx/>
              <a:buChar char="-"/>
            </a:pPr>
            <a:r>
              <a:rPr lang="en-GB" sz="2000" dirty="0" smtClean="0"/>
              <a:t>Introduction on OH chemistry</a:t>
            </a:r>
          </a:p>
          <a:p>
            <a:pPr>
              <a:buFontTx/>
              <a:buChar char="-"/>
            </a:pPr>
            <a:r>
              <a:rPr lang="en-GB" sz="2000" dirty="0" smtClean="0"/>
              <a:t>Difficulties and general approaches in deriving OH</a:t>
            </a:r>
          </a:p>
          <a:p>
            <a:pPr>
              <a:buFontTx/>
              <a:buChar char="-"/>
            </a:pPr>
            <a:r>
              <a:rPr lang="en-GB" sz="2000" dirty="0" smtClean="0"/>
              <a:t>Motivation for global box model approach</a:t>
            </a:r>
          </a:p>
          <a:p>
            <a:pPr>
              <a:buFontTx/>
              <a:buChar char="-"/>
            </a:pPr>
            <a:r>
              <a:rPr lang="en-GB" sz="2000" dirty="0" smtClean="0"/>
              <a:t>How does it work (conceptually)</a:t>
            </a:r>
          </a:p>
          <a:p>
            <a:pPr>
              <a:buFontTx/>
              <a:buChar char="-"/>
            </a:pPr>
            <a:r>
              <a:rPr lang="en-GB" sz="2000" dirty="0" smtClean="0"/>
              <a:t>Results</a:t>
            </a:r>
          </a:p>
          <a:p>
            <a:pPr>
              <a:buFontTx/>
              <a:buChar char="-"/>
            </a:pPr>
            <a:r>
              <a:rPr lang="en-GB" sz="2000" dirty="0" smtClean="0"/>
              <a:t>Implications</a:t>
            </a:r>
          </a:p>
          <a:p>
            <a:pPr>
              <a:buFontTx/>
              <a:buChar char="-"/>
            </a:pPr>
            <a:r>
              <a:rPr lang="en-GB" sz="2000" dirty="0" smtClean="0"/>
              <a:t>Discussion (uncertainties, future work)</a:t>
            </a:r>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263794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Why CH</a:t>
            </a:r>
            <a:r>
              <a:rPr lang="en-GB" sz="3600" baseline="-25000" dirty="0" smtClean="0"/>
              <a:t>4</a:t>
            </a:r>
            <a:r>
              <a:rPr lang="en-GB" sz="3600" dirty="0" smtClean="0"/>
              <a:t> and δ</a:t>
            </a:r>
            <a:r>
              <a:rPr lang="en-GB" sz="3600" baseline="30000" dirty="0" smtClean="0"/>
              <a:t>13</a:t>
            </a:r>
            <a:r>
              <a:rPr lang="en-GB" sz="3600" dirty="0" smtClean="0"/>
              <a:t>C?</a:t>
            </a:r>
            <a:endParaRPr lang="en-GB" sz="3600" dirty="0"/>
          </a:p>
        </p:txBody>
      </p:sp>
      <p:sp>
        <p:nvSpPr>
          <p:cNvPr id="3" name="Content Placeholder 2"/>
          <p:cNvSpPr>
            <a:spLocks noGrp="1"/>
          </p:cNvSpPr>
          <p:nvPr>
            <p:ph idx="1"/>
          </p:nvPr>
        </p:nvSpPr>
        <p:spPr>
          <a:xfrm>
            <a:off x="1513045" y="4572000"/>
            <a:ext cx="2601755" cy="533400"/>
          </a:xfrm>
        </p:spPr>
        <p:txBody>
          <a:bodyPr>
            <a:noAutofit/>
          </a:bodyPr>
          <a:lstStyle/>
          <a:p>
            <a:pPr marL="0" indent="0">
              <a:buNone/>
            </a:pPr>
            <a:r>
              <a:rPr lang="en-GB" sz="2000" dirty="0" smtClean="0"/>
              <a:t>Schaefer et al. (2016)</a:t>
            </a:r>
            <a:endParaRPr lang="en-GB"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9622" y="1981200"/>
            <a:ext cx="4643210" cy="3439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528591"/>
            <a:ext cx="436457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5867400"/>
            <a:ext cx="2476500" cy="646331"/>
          </a:xfrm>
          <a:prstGeom prst="rect">
            <a:avLst/>
          </a:prstGeom>
          <a:noFill/>
        </p:spPr>
        <p:txBody>
          <a:bodyPr wrap="square" rtlCol="0">
            <a:spAutoFit/>
          </a:bodyPr>
          <a:lstStyle/>
          <a:p>
            <a:r>
              <a:rPr lang="en-GB" dirty="0" err="1" smtClean="0"/>
              <a:t>Nisbet</a:t>
            </a:r>
            <a:r>
              <a:rPr lang="en-GB" dirty="0" smtClean="0"/>
              <a:t> et al. (2016)</a:t>
            </a:r>
          </a:p>
          <a:p>
            <a:r>
              <a:rPr lang="en-GB" dirty="0" err="1" smtClean="0"/>
              <a:t>Schwietzke</a:t>
            </a:r>
            <a:r>
              <a:rPr lang="en-GB" dirty="0" smtClean="0"/>
              <a:t> et al. (2016)</a:t>
            </a:r>
            <a:endParaRPr lang="en-GB" dirty="0"/>
          </a:p>
        </p:txBody>
      </p:sp>
    </p:spTree>
    <p:extLst>
      <p:ext uri="{BB962C8B-B14F-4D97-AF65-F5344CB8AC3E}">
        <p14:creationId xmlns:p14="http://schemas.microsoft.com/office/powerpoint/2010/main" val="224038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Results</a:t>
            </a:r>
            <a:endParaRPr lang="en-GB" sz="4000" dirty="0"/>
          </a:p>
        </p:txBody>
      </p:sp>
    </p:spTree>
    <p:extLst>
      <p:ext uri="{BB962C8B-B14F-4D97-AF65-F5344CB8AC3E}">
        <p14:creationId xmlns:p14="http://schemas.microsoft.com/office/powerpoint/2010/main" val="1181807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MCF emissions</a:t>
            </a:r>
            <a:endParaRPr lang="en-GB" dirty="0"/>
          </a:p>
        </p:txBody>
      </p:sp>
      <p:sp>
        <p:nvSpPr>
          <p:cNvPr id="3" name="Content Placeholder 2"/>
          <p:cNvSpPr>
            <a:spLocks noGrp="1"/>
          </p:cNvSpPr>
          <p:nvPr>
            <p:ph idx="1"/>
          </p:nvPr>
        </p:nvSpPr>
        <p:spPr/>
        <p:txBody>
          <a:bodyPr/>
          <a:lstStyle/>
          <a:p>
            <a:r>
              <a:rPr lang="en-GB" dirty="0" smtClean="0"/>
              <a:t>Plot of relative shifts</a:t>
            </a:r>
          </a:p>
          <a:p>
            <a:endParaRPr lang="en-GB" dirty="0"/>
          </a:p>
          <a:p>
            <a:r>
              <a:rPr lang="en-GB" dirty="0" smtClean="0"/>
              <a:t>Plot of absolute changes</a:t>
            </a:r>
            <a:endParaRPr lang="en-GB" dirty="0"/>
          </a:p>
        </p:txBody>
      </p:sp>
    </p:spTree>
    <p:extLst>
      <p:ext uri="{BB962C8B-B14F-4D97-AF65-F5344CB8AC3E}">
        <p14:creationId xmlns:p14="http://schemas.microsoft.com/office/powerpoint/2010/main" val="1298200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OH</a:t>
            </a:r>
            <a:endParaRPr lang="en-GB" dirty="0"/>
          </a:p>
        </p:txBody>
      </p:sp>
    </p:spTree>
    <p:extLst>
      <p:ext uri="{BB962C8B-B14F-4D97-AF65-F5344CB8AC3E}">
        <p14:creationId xmlns:p14="http://schemas.microsoft.com/office/powerpoint/2010/main" val="960102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OH &amp; Methane</a:t>
            </a:r>
            <a:endParaRPr lang="en-GB" dirty="0"/>
          </a:p>
        </p:txBody>
      </p:sp>
    </p:spTree>
    <p:extLst>
      <p:ext uri="{BB962C8B-B14F-4D97-AF65-F5344CB8AC3E}">
        <p14:creationId xmlns:p14="http://schemas.microsoft.com/office/powerpoint/2010/main" val="1685064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Correlation OH </a:t>
            </a:r>
            <a:r>
              <a:rPr lang="en-GB" sz="4000" dirty="0" smtClean="0"/>
              <a:t>vs CH</a:t>
            </a:r>
            <a:r>
              <a:rPr lang="en-GB" sz="4000" baseline="-25000" dirty="0" smtClean="0"/>
              <a:t>4</a:t>
            </a:r>
            <a:r>
              <a:rPr lang="en-GB" sz="4000" dirty="0" smtClean="0"/>
              <a:t> growth rate</a:t>
            </a:r>
            <a:endParaRPr lang="en-GB" sz="4000" dirty="0"/>
          </a:p>
        </p:txBody>
      </p:sp>
    </p:spTree>
    <p:extLst>
      <p:ext uri="{BB962C8B-B14F-4D97-AF65-F5344CB8AC3E}">
        <p14:creationId xmlns:p14="http://schemas.microsoft.com/office/powerpoint/2010/main" val="803646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Also when methane is not optimized</a:t>
            </a:r>
            <a:endParaRPr lang="en-GB" dirty="0"/>
          </a:p>
        </p:txBody>
      </p:sp>
    </p:spTree>
    <p:extLst>
      <p:ext uri="{BB962C8B-B14F-4D97-AF65-F5344CB8AC3E}">
        <p14:creationId xmlns:p14="http://schemas.microsoft.com/office/powerpoint/2010/main" val="3468161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AGAGE vs NOAA</a:t>
            </a:r>
            <a:endParaRPr lang="en-GB" sz="4000" dirty="0"/>
          </a:p>
        </p:txBody>
      </p:sp>
      <p:sp>
        <p:nvSpPr>
          <p:cNvPr id="3" name="Content Placeholder 2"/>
          <p:cNvSpPr>
            <a:spLocks noGrp="1"/>
          </p:cNvSpPr>
          <p:nvPr>
            <p:ph idx="1"/>
          </p:nvPr>
        </p:nvSpPr>
        <p:spPr/>
        <p:txBody>
          <a:bodyPr/>
          <a:lstStyle/>
          <a:p>
            <a:r>
              <a:rPr lang="en-GB" dirty="0" smtClean="0"/>
              <a:t>OH plot</a:t>
            </a:r>
            <a:endParaRPr lang="en-GB" dirty="0"/>
          </a:p>
        </p:txBody>
      </p:sp>
    </p:spTree>
    <p:extLst>
      <p:ext uri="{BB962C8B-B14F-4D97-AF65-F5344CB8AC3E}">
        <p14:creationId xmlns:p14="http://schemas.microsoft.com/office/powerpoint/2010/main" val="396926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(preliminary) Conclusions</a:t>
            </a:r>
            <a:endParaRPr lang="en-GB" sz="3600" dirty="0"/>
          </a:p>
        </p:txBody>
      </p:sp>
      <p:sp>
        <p:nvSpPr>
          <p:cNvPr id="3" name="Content Placeholder 2"/>
          <p:cNvSpPr>
            <a:spLocks noGrp="1"/>
          </p:cNvSpPr>
          <p:nvPr>
            <p:ph idx="1"/>
          </p:nvPr>
        </p:nvSpPr>
        <p:spPr>
          <a:xfrm>
            <a:off x="457200" y="1905000"/>
            <a:ext cx="8229600" cy="4525963"/>
          </a:xfrm>
        </p:spPr>
        <p:txBody>
          <a:bodyPr/>
          <a:lstStyle/>
          <a:p>
            <a:r>
              <a:rPr lang="en-GB" sz="2400" dirty="0" smtClean="0"/>
              <a:t>Same</a:t>
            </a:r>
            <a:endParaRPr lang="en-GB" sz="2400" dirty="0" smtClean="0"/>
          </a:p>
          <a:p>
            <a:endParaRPr lang="en-GB" baseline="30000" dirty="0"/>
          </a:p>
          <a:p>
            <a:endParaRPr lang="en-GB" baseline="30000" dirty="0" smtClean="0"/>
          </a:p>
          <a:p>
            <a:endParaRPr lang="en-GB" baseline="30000" dirty="0" smtClean="0"/>
          </a:p>
          <a:p>
            <a:endParaRPr lang="en-GB" baseline="-25000" dirty="0"/>
          </a:p>
          <a:p>
            <a:endParaRPr lang="en-GB" baseline="-25000" dirty="0"/>
          </a:p>
        </p:txBody>
      </p:sp>
    </p:spTree>
    <p:extLst>
      <p:ext uri="{BB962C8B-B14F-4D97-AF65-F5344CB8AC3E}">
        <p14:creationId xmlns:p14="http://schemas.microsoft.com/office/powerpoint/2010/main" val="2294376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Discussion</a:t>
            </a:r>
            <a:endParaRPr lang="en-GB" sz="4800" dirty="0"/>
          </a:p>
        </p:txBody>
      </p:sp>
      <p:sp>
        <p:nvSpPr>
          <p:cNvPr id="3" name="Content Placeholder 2"/>
          <p:cNvSpPr>
            <a:spLocks noGrp="1"/>
          </p:cNvSpPr>
          <p:nvPr>
            <p:ph idx="1"/>
          </p:nvPr>
        </p:nvSpPr>
        <p:spPr/>
        <p:txBody>
          <a:bodyPr>
            <a:normAutofit/>
          </a:bodyPr>
          <a:lstStyle/>
          <a:p>
            <a:r>
              <a:rPr lang="en-GB" sz="2400" dirty="0" smtClean="0"/>
              <a:t>Uncertainty in MCF emissions</a:t>
            </a:r>
            <a:endParaRPr lang="en-GB" sz="2400" dirty="0" smtClean="0"/>
          </a:p>
          <a:p>
            <a:endParaRPr lang="en-GB" sz="2400" dirty="0"/>
          </a:p>
          <a:p>
            <a:r>
              <a:rPr lang="en-GB" sz="2400" dirty="0" smtClean="0"/>
              <a:t>Correlation CH</a:t>
            </a:r>
            <a:r>
              <a:rPr lang="en-GB" sz="2400" baseline="-25000" dirty="0" smtClean="0"/>
              <a:t>4</a:t>
            </a:r>
            <a:r>
              <a:rPr lang="en-GB" sz="2400" dirty="0" smtClean="0"/>
              <a:t> growth &lt;-&gt; OH</a:t>
            </a:r>
          </a:p>
          <a:p>
            <a:endParaRPr lang="en-GB" sz="2400" dirty="0"/>
          </a:p>
          <a:p>
            <a:endParaRPr lang="en-GB" sz="2400" dirty="0"/>
          </a:p>
        </p:txBody>
      </p:sp>
    </p:spTree>
    <p:extLst>
      <p:ext uri="{BB962C8B-B14F-4D97-AF65-F5344CB8AC3E}">
        <p14:creationId xmlns:p14="http://schemas.microsoft.com/office/powerpoint/2010/main" val="381506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role of OH</a:t>
            </a:r>
            <a:endParaRPr lang="en-GB" dirty="0"/>
          </a:p>
        </p:txBody>
      </p:sp>
      <p:sp>
        <p:nvSpPr>
          <p:cNvPr id="3" name="Content Placeholder 2"/>
          <p:cNvSpPr>
            <a:spLocks noGrp="1"/>
          </p:cNvSpPr>
          <p:nvPr>
            <p:ph idx="1"/>
          </p:nvPr>
        </p:nvSpPr>
        <p:spPr>
          <a:xfrm>
            <a:off x="457200" y="2514600"/>
            <a:ext cx="8229600" cy="4525963"/>
          </a:xfrm>
        </p:spPr>
        <p:txBody>
          <a:bodyPr/>
          <a:lstStyle/>
          <a:p>
            <a:pPr marL="0" indent="0" algn="ctr">
              <a:buNone/>
            </a:pPr>
            <a:r>
              <a:rPr lang="en-GB" dirty="0" smtClean="0"/>
              <a:t>“The cleansing agent of the atmosphere”</a:t>
            </a:r>
          </a:p>
          <a:p>
            <a:pPr marL="0" indent="0" algn="ctr">
              <a:buNone/>
            </a:pPr>
            <a:endParaRPr lang="en-GB" dirty="0" smtClean="0"/>
          </a:p>
          <a:p>
            <a:pPr marL="0" indent="0" algn="ctr">
              <a:buNone/>
            </a:pPr>
            <a:r>
              <a:rPr lang="en-GB" sz="2800" dirty="0" smtClean="0"/>
              <a:t>Cracks CH</a:t>
            </a:r>
            <a:r>
              <a:rPr lang="en-GB" sz="2800" baseline="-25000" dirty="0" smtClean="0"/>
              <a:t>4</a:t>
            </a:r>
            <a:r>
              <a:rPr lang="en-GB" sz="2800" dirty="0" smtClean="0"/>
              <a:t>, NO, CO and more</a:t>
            </a:r>
            <a:endParaRPr lang="en-GB" sz="2800" baseline="-25000" dirty="0" smtClean="0"/>
          </a:p>
        </p:txBody>
      </p:sp>
    </p:spTree>
    <p:extLst>
      <p:ext uri="{BB962C8B-B14F-4D97-AF65-F5344CB8AC3E}">
        <p14:creationId xmlns:p14="http://schemas.microsoft.com/office/powerpoint/2010/main" val="3930218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Maybe supplementary figures: sensitivities etc.</a:t>
            </a:r>
            <a:endParaRPr lang="en-GB" sz="3600"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22895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OH formation</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35134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OH destruction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59740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rest</a:t>
            </a:r>
            <a:endParaRPr lang="en-GB" dirty="0"/>
          </a:p>
        </p:txBody>
      </p:sp>
      <p:sp>
        <p:nvSpPr>
          <p:cNvPr id="3" name="Content Placeholder 2"/>
          <p:cNvSpPr>
            <a:spLocks noGrp="1"/>
          </p:cNvSpPr>
          <p:nvPr>
            <p:ph idx="1"/>
          </p:nvPr>
        </p:nvSpPr>
        <p:spPr/>
        <p:txBody>
          <a:bodyPr/>
          <a:lstStyle/>
          <a:p>
            <a:endParaRPr lang="en-GB"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209800"/>
            <a:ext cx="3133725"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231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objective</a:t>
            </a:r>
            <a:endParaRPr lang="en-GB" dirty="0"/>
          </a:p>
        </p:txBody>
      </p:sp>
      <p:sp>
        <p:nvSpPr>
          <p:cNvPr id="3" name="Content Placeholder 2"/>
          <p:cNvSpPr>
            <a:spLocks noGrp="1"/>
          </p:cNvSpPr>
          <p:nvPr>
            <p:ph idx="1"/>
          </p:nvPr>
        </p:nvSpPr>
        <p:spPr/>
        <p:txBody>
          <a:bodyPr/>
          <a:lstStyle/>
          <a:p>
            <a:r>
              <a:rPr lang="en-GB" dirty="0" smtClean="0"/>
              <a:t>same</a:t>
            </a:r>
            <a:endParaRPr lang="en-GB" dirty="0"/>
          </a:p>
        </p:txBody>
      </p:sp>
    </p:spTree>
    <p:extLst>
      <p:ext uri="{BB962C8B-B14F-4D97-AF65-F5344CB8AC3E}">
        <p14:creationId xmlns:p14="http://schemas.microsoft.com/office/powerpoint/2010/main" val="232092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tracer approach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Lifetime of seconds, so derived indirectly from a tracer X</a:t>
                </a:r>
                <a:endParaRPr lang="en-GB" dirty="0"/>
              </a:p>
              <a:p>
                <a:pPr marL="0" indent="0">
                  <a:buNone/>
                </a:pPr>
                <a:r>
                  <a:rPr lang="en-GB" dirty="0" smtClean="0"/>
                  <a:t>		</a:t>
                </a:r>
                <a14:m>
                  <m:oMath xmlns:m="http://schemas.openxmlformats.org/officeDocument/2006/math">
                    <m:f>
                      <m:fPr>
                        <m:ctrlPr>
                          <a:rPr lang="en-GB" b="0" i="1" smtClean="0">
                            <a:latin typeface="Cambria Math"/>
                          </a:rPr>
                        </m:ctrlPr>
                      </m:fPr>
                      <m:num>
                        <m:r>
                          <a:rPr lang="en-GB" b="0" i="1" smtClean="0">
                            <a:latin typeface="Cambria Math"/>
                          </a:rPr>
                          <m:t>𝑑</m:t>
                        </m:r>
                        <m:d>
                          <m:dPr>
                            <m:begChr m:val="["/>
                            <m:endChr m:val="]"/>
                            <m:ctrlPr>
                              <a:rPr lang="en-GB" b="0" i="1" smtClean="0">
                                <a:latin typeface="Cambria Math"/>
                              </a:rPr>
                            </m:ctrlPr>
                          </m:dPr>
                          <m:e>
                            <m:r>
                              <a:rPr lang="en-GB" b="0" i="1" smtClean="0">
                                <a:latin typeface="Cambria Math"/>
                              </a:rPr>
                              <m:t>𝑋</m:t>
                            </m:r>
                          </m:e>
                        </m:d>
                      </m:num>
                      <m:den>
                        <m:r>
                          <a:rPr lang="en-GB" b="0" i="1" smtClean="0">
                            <a:latin typeface="Cambria Math"/>
                          </a:rPr>
                          <m:t>𝑑𝑡</m:t>
                        </m:r>
                      </m:den>
                    </m:f>
                    <m:r>
                      <a:rPr lang="en-GB" b="0" i="1" smtClean="0">
                        <a:latin typeface="Cambria Math"/>
                      </a:rPr>
                      <m:t>=</m:t>
                    </m:r>
                    <m:sSub>
                      <m:sSubPr>
                        <m:ctrlPr>
                          <a:rPr lang="en-GB" b="0" i="1" smtClean="0">
                            <a:latin typeface="Cambria Math"/>
                          </a:rPr>
                        </m:ctrlPr>
                      </m:sSubPr>
                      <m:e>
                        <m:r>
                          <a:rPr lang="en-GB" b="0" i="1" smtClean="0">
                            <a:latin typeface="Cambria Math"/>
                          </a:rPr>
                          <m:t>𝐸</m:t>
                        </m:r>
                      </m:e>
                      <m:sub>
                        <m:r>
                          <a:rPr lang="en-GB" b="0" i="1" smtClean="0">
                            <a:latin typeface="Cambria Math"/>
                          </a:rPr>
                          <m:t>𝑥</m:t>
                        </m:r>
                      </m:sub>
                    </m:sSub>
                    <m:r>
                      <a:rPr lang="en-GB" b="0" i="1" smtClean="0">
                        <a:latin typeface="Cambria Math"/>
                      </a:rPr>
                      <m:t>−</m:t>
                    </m:r>
                    <m:sSub>
                      <m:sSubPr>
                        <m:ctrlPr>
                          <a:rPr lang="en-GB" b="0" i="1" smtClean="0">
                            <a:latin typeface="Cambria Math"/>
                          </a:rPr>
                        </m:ctrlPr>
                      </m:sSubPr>
                      <m:e>
                        <m:r>
                          <a:rPr lang="en-GB" b="0" i="1" smtClean="0">
                            <a:latin typeface="Cambria Math"/>
                          </a:rPr>
                          <m:t>𝐿</m:t>
                        </m:r>
                      </m:e>
                      <m:sub>
                        <m:r>
                          <a:rPr lang="en-GB" b="0" i="1" smtClean="0">
                            <a:latin typeface="Cambria Math"/>
                          </a:rPr>
                          <m:t>𝑂𝐻</m:t>
                        </m:r>
                      </m:sub>
                    </m:sSub>
                    <m:r>
                      <a:rPr lang="en-GB" b="0" i="1" smtClean="0">
                        <a:latin typeface="Cambria Math"/>
                      </a:rPr>
                      <m:t>−</m:t>
                    </m:r>
                    <m:sSub>
                      <m:sSubPr>
                        <m:ctrlPr>
                          <a:rPr lang="en-GB" b="0" i="1" smtClean="0">
                            <a:latin typeface="Cambria Math"/>
                          </a:rPr>
                        </m:ctrlPr>
                      </m:sSubPr>
                      <m:e>
                        <m:r>
                          <a:rPr lang="en-GB" b="0" i="1" smtClean="0">
                            <a:latin typeface="Cambria Math"/>
                          </a:rPr>
                          <m:t>𝐿</m:t>
                        </m:r>
                      </m:e>
                      <m:sub>
                        <m:r>
                          <a:rPr lang="en-GB" b="0" i="1" smtClean="0">
                            <a:latin typeface="Cambria Math"/>
                          </a:rPr>
                          <m:t>𝑜𝑡h𝑒𝑟</m:t>
                        </m:r>
                      </m:sub>
                    </m:sSub>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1852"/>
                </a:stretch>
              </a:blipFill>
            </p:spPr>
            <p:txBody>
              <a:bodyPr/>
              <a:lstStyle/>
              <a:p>
                <a:r>
                  <a:rPr lang="en-GB">
                    <a:noFill/>
                  </a:rPr>
                  <a:t> </a:t>
                </a:r>
              </a:p>
            </p:txBody>
          </p:sp>
        </mc:Fallback>
      </mc:AlternateContent>
    </p:spTree>
    <p:extLst>
      <p:ext uri="{BB962C8B-B14F-4D97-AF65-F5344CB8AC3E}">
        <p14:creationId xmlns:p14="http://schemas.microsoft.com/office/powerpoint/2010/main" val="174940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tracer approach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Lifetime of seconds, so derived indirectly from a tracer X</a:t>
                </a:r>
                <a:endParaRPr lang="en-GB" dirty="0"/>
              </a:p>
              <a:p>
                <a:pPr marL="0" indent="0">
                  <a:buNone/>
                </a:pPr>
                <a:r>
                  <a:rPr lang="en-GB" dirty="0" smtClean="0"/>
                  <a:t>		</a:t>
                </a:r>
                <a14:m>
                  <m:oMath xmlns:m="http://schemas.openxmlformats.org/officeDocument/2006/math">
                    <m:f>
                      <m:fPr>
                        <m:ctrlPr>
                          <a:rPr lang="en-GB" b="0" i="1" smtClean="0">
                            <a:solidFill>
                              <a:srgbClr val="FF0000"/>
                            </a:solidFill>
                            <a:latin typeface="Cambria Math"/>
                          </a:rPr>
                        </m:ctrlPr>
                      </m:fPr>
                      <m:num>
                        <m:r>
                          <a:rPr lang="en-GB" b="0" i="1" smtClean="0">
                            <a:solidFill>
                              <a:srgbClr val="FF0000"/>
                            </a:solidFill>
                            <a:latin typeface="Cambria Math"/>
                          </a:rPr>
                          <m:t>𝑑</m:t>
                        </m:r>
                        <m:d>
                          <m:dPr>
                            <m:begChr m:val="["/>
                            <m:endChr m:val="]"/>
                            <m:ctrlPr>
                              <a:rPr lang="en-GB" b="0" i="1" smtClean="0">
                                <a:solidFill>
                                  <a:srgbClr val="FF0000"/>
                                </a:solidFill>
                                <a:latin typeface="Cambria Math"/>
                              </a:rPr>
                            </m:ctrlPr>
                          </m:dPr>
                          <m:e>
                            <m:r>
                              <a:rPr lang="en-GB" b="0" i="1" smtClean="0">
                                <a:solidFill>
                                  <a:srgbClr val="FF0000"/>
                                </a:solidFill>
                                <a:latin typeface="Cambria Math"/>
                              </a:rPr>
                              <m:t>𝑋</m:t>
                            </m:r>
                          </m:e>
                        </m:d>
                      </m:num>
                      <m:den>
                        <m:r>
                          <a:rPr lang="en-GB" b="0" i="1" smtClean="0">
                            <a:solidFill>
                              <a:srgbClr val="FF0000"/>
                            </a:solidFill>
                            <a:latin typeface="Cambria Math"/>
                          </a:rPr>
                          <m:t>𝑑𝑡</m:t>
                        </m:r>
                      </m:den>
                    </m:f>
                    <m:r>
                      <a:rPr lang="en-GB" b="0" i="1" smtClean="0">
                        <a:latin typeface="Cambria Math"/>
                      </a:rPr>
                      <m:t>=</m:t>
                    </m:r>
                    <m:sSub>
                      <m:sSubPr>
                        <m:ctrlPr>
                          <a:rPr lang="en-GB" b="0" i="1" smtClean="0">
                            <a:latin typeface="Cambria Math"/>
                          </a:rPr>
                        </m:ctrlPr>
                      </m:sSubPr>
                      <m:e>
                        <m:r>
                          <a:rPr lang="en-GB" b="0" i="1" smtClean="0">
                            <a:latin typeface="Cambria Math"/>
                          </a:rPr>
                          <m:t>𝐸</m:t>
                        </m:r>
                      </m:e>
                      <m:sub>
                        <m:r>
                          <a:rPr lang="en-GB" b="0" i="1" smtClean="0">
                            <a:latin typeface="Cambria Math"/>
                          </a:rPr>
                          <m:t>𝑥</m:t>
                        </m:r>
                      </m:sub>
                    </m:sSub>
                    <m:r>
                      <a:rPr lang="en-GB" b="0" i="1" smtClean="0">
                        <a:latin typeface="Cambria Math"/>
                      </a:rPr>
                      <m:t>−</m:t>
                    </m:r>
                    <m:sSub>
                      <m:sSubPr>
                        <m:ctrlPr>
                          <a:rPr lang="en-GB" b="0" i="1" smtClean="0">
                            <a:latin typeface="Cambria Math"/>
                          </a:rPr>
                        </m:ctrlPr>
                      </m:sSubPr>
                      <m:e>
                        <m:r>
                          <a:rPr lang="en-GB" b="0" i="1" smtClean="0">
                            <a:latin typeface="Cambria Math"/>
                          </a:rPr>
                          <m:t>𝐿</m:t>
                        </m:r>
                      </m:e>
                      <m:sub>
                        <m:r>
                          <a:rPr lang="en-GB" b="0" i="1" smtClean="0">
                            <a:latin typeface="Cambria Math"/>
                          </a:rPr>
                          <m:t>𝑂𝐻</m:t>
                        </m:r>
                      </m:sub>
                    </m:sSub>
                    <m:r>
                      <a:rPr lang="en-GB" b="0" i="1" smtClean="0">
                        <a:latin typeface="Cambria Math"/>
                      </a:rPr>
                      <m:t>−</m:t>
                    </m:r>
                    <m:sSub>
                      <m:sSubPr>
                        <m:ctrlPr>
                          <a:rPr lang="en-GB" b="0" i="1" smtClean="0">
                            <a:latin typeface="Cambria Math"/>
                          </a:rPr>
                        </m:ctrlPr>
                      </m:sSubPr>
                      <m:e>
                        <m:r>
                          <a:rPr lang="en-GB" b="0" i="1" smtClean="0">
                            <a:latin typeface="Cambria Math"/>
                          </a:rPr>
                          <m:t>𝐿</m:t>
                        </m:r>
                      </m:e>
                      <m:sub>
                        <m:r>
                          <a:rPr lang="en-GB" b="0" i="1" smtClean="0">
                            <a:latin typeface="Cambria Math"/>
                          </a:rPr>
                          <m:t>𝑜𝑡h𝑒𝑟</m:t>
                        </m:r>
                      </m:sub>
                    </m:sSub>
                  </m:oMath>
                </a14:m>
                <a:endParaRPr lang="en-GB" dirty="0" smtClean="0"/>
              </a:p>
              <a:p>
                <a:r>
                  <a:rPr lang="en-GB" dirty="0"/>
                  <a:t>The perfect tracer...</a:t>
                </a:r>
                <a:endParaRPr lang="en-GB" dirty="0" smtClean="0"/>
              </a:p>
              <a:p>
                <a:pPr marL="457200" lvl="1" indent="0">
                  <a:buNone/>
                </a:pPr>
                <a:r>
                  <a:rPr lang="en-GB" dirty="0" smtClean="0"/>
                  <a:t>...</a:t>
                </a:r>
                <a:r>
                  <a:rPr lang="en-GB" dirty="0" smtClean="0">
                    <a:solidFill>
                      <a:srgbClr val="FF0000"/>
                    </a:solidFill>
                  </a:rPr>
                  <a:t>has many measurements available</a:t>
                </a:r>
                <a:endParaRPr lang="en-GB"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1852"/>
                </a:stretch>
              </a:blipFill>
            </p:spPr>
            <p:txBody>
              <a:bodyPr/>
              <a:lstStyle/>
              <a:p>
                <a:r>
                  <a:rPr lang="en-GB">
                    <a:noFill/>
                  </a:rPr>
                  <a:t> </a:t>
                </a:r>
              </a:p>
            </p:txBody>
          </p:sp>
        </mc:Fallback>
      </mc:AlternateContent>
    </p:spTree>
    <p:extLst>
      <p:ext uri="{BB962C8B-B14F-4D97-AF65-F5344CB8AC3E}">
        <p14:creationId xmlns:p14="http://schemas.microsoft.com/office/powerpoint/2010/main" val="2573237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1282</Words>
  <Application>Microsoft Office PowerPoint</Application>
  <PresentationFormat>On-screen Show (4:3)</PresentationFormat>
  <Paragraphs>159</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Trends and variability in the atmospheric oxidative capacity</vt:lpstr>
      <vt:lpstr>Outline</vt:lpstr>
      <vt:lpstr>The role of OH</vt:lpstr>
      <vt:lpstr>OH formation</vt:lpstr>
      <vt:lpstr>OH destruction</vt:lpstr>
      <vt:lpstr>The rest</vt:lpstr>
      <vt:lpstr>Research objective</vt:lpstr>
      <vt:lpstr>The tracer approach</vt:lpstr>
      <vt:lpstr>The tracer approach</vt:lpstr>
      <vt:lpstr>The tracer approach</vt:lpstr>
      <vt:lpstr>The tracer approach</vt:lpstr>
      <vt:lpstr>Methyl chloroform (CH3CCl3)</vt:lpstr>
      <vt:lpstr>Phase-out in 1993-1997</vt:lpstr>
      <vt:lpstr>Project set-up</vt:lpstr>
      <vt:lpstr>Inversion approach</vt:lpstr>
      <vt:lpstr>Delayed emissions</vt:lpstr>
      <vt:lpstr>Current global box model includes:</vt:lpstr>
      <vt:lpstr>Isotopes</vt:lpstr>
      <vt:lpstr>Why CH4 and δ13C?</vt:lpstr>
      <vt:lpstr>Why CH4 and δ13C?</vt:lpstr>
      <vt:lpstr>Results</vt:lpstr>
      <vt:lpstr>MCF emissions</vt:lpstr>
      <vt:lpstr>OH</vt:lpstr>
      <vt:lpstr>OH &amp; Methane</vt:lpstr>
      <vt:lpstr>Correlation OH vs CH4 growth rate</vt:lpstr>
      <vt:lpstr>Also when methane is not optimized</vt:lpstr>
      <vt:lpstr>AGAGE vs NOAA</vt:lpstr>
      <vt:lpstr>(preliminary) Conclusions</vt:lpstr>
      <vt:lpstr>Discussion</vt:lpstr>
      <vt:lpstr>Maybe supplementary figures: sensitivities etc.</vt:lpstr>
    </vt:vector>
  </TitlesOfParts>
  <Company>Wageningen 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Naus, Stijn</dc:creator>
  <cp:lastModifiedBy>Naus, Stijn</cp:lastModifiedBy>
  <cp:revision>29</cp:revision>
  <dcterms:created xsi:type="dcterms:W3CDTF">2017-01-23T14:12:23Z</dcterms:created>
  <dcterms:modified xsi:type="dcterms:W3CDTF">2017-02-06T10:49:12Z</dcterms:modified>
</cp:coreProperties>
</file>