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5" r:id="rId10"/>
    <p:sldId id="274" r:id="rId11"/>
    <p:sldId id="277" r:id="rId12"/>
    <p:sldId id="278" r:id="rId13"/>
    <p:sldId id="271" r:id="rId14"/>
    <p:sldId id="270" r:id="rId15"/>
    <p:sldId id="269" r:id="rId16"/>
    <p:sldId id="267" r:id="rId17"/>
    <p:sldId id="266" r:id="rId18"/>
    <p:sldId id="280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90BC-8968-474E-A012-15E5791141D2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2CE5-D60D-4740-BF42-99DF6B23095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9.jpeg"/><Relationship Id="rId12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33.jpeg"/><Relationship Id="rId5" Type="http://schemas.openxmlformats.org/officeDocument/2006/relationships/image" Target="../media/image8.png"/><Relationship Id="rId10" Type="http://schemas.openxmlformats.org/officeDocument/2006/relationships/image" Target="../media/image24.jpeg"/><Relationship Id="rId4" Type="http://schemas.openxmlformats.org/officeDocument/2006/relationships/image" Target="../media/image17.jpe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.jpeg"/><Relationship Id="rId7" Type="http://schemas.openxmlformats.org/officeDocument/2006/relationships/image" Target="../media/image3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jpeg"/><Relationship Id="rId7" Type="http://schemas.openxmlformats.org/officeDocument/2006/relationships/image" Target="../media/image4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28.png"/><Relationship Id="rId3" Type="http://schemas.openxmlformats.org/officeDocument/2006/relationships/image" Target="../media/image9.jpeg"/><Relationship Id="rId7" Type="http://schemas.openxmlformats.org/officeDocument/2006/relationships/image" Target="../media/image24.jpeg"/><Relationship Id="rId12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6.jpeg"/><Relationship Id="rId5" Type="http://schemas.openxmlformats.org/officeDocument/2006/relationships/image" Target="../media/image8.png"/><Relationship Id="rId10" Type="http://schemas.openxmlformats.org/officeDocument/2006/relationships/image" Target="../media/image3.jpe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2.jpeg"/><Relationship Id="rId5" Type="http://schemas.openxmlformats.org/officeDocument/2006/relationships/image" Target="../media/image8.pn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Подложка заголовк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0166" y="278605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928934"/>
            <a:ext cx="74295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Электронные услуги ЗАГС</a:t>
            </a:r>
          </a:p>
          <a:p>
            <a:endParaRPr lang="ru-RU" sz="3200" b="1" dirty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Прошлое, настоящее, будущее</a:t>
            </a:r>
          </a:p>
          <a:p>
            <a:endParaRPr lang="ru-RU" sz="3200" b="1" dirty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Е.В. Бойченко, директор по НИОКР</a:t>
            </a:r>
          </a:p>
          <a:p>
            <a:endParaRPr lang="ru-RU" sz="2800" b="1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алец вверх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785926"/>
            <a:ext cx="803677" cy="642942"/>
          </a:xfrm>
          <a:prstGeom prst="rect">
            <a:avLst/>
          </a:prstGeom>
        </p:spPr>
      </p:pic>
      <p:pic>
        <p:nvPicPr>
          <p:cNvPr id="3" name="Рисунок 2" descr="Палец вниз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4143380"/>
            <a:ext cx="714380" cy="642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7290" y="1714488"/>
            <a:ext cx="7500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Распоряжение Министерства юстиции РФ от 12.11.2014 года № 1783-р «Об утверждении описания форматов сведений и формата электронного сервиса предоставления информации об актах гражданского состояния, необходимой для оказания государственных услуг, требующих межведомственного взаимодействия»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Пассивность органов государственной власти при разработке и тестировании сервиса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364" y="285728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Четвертый этап. Успехи и проблемы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357166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Электронные услуги. Пятый этап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ведомственная информационная система_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4500570"/>
            <a:ext cx="1643074" cy="1643074"/>
          </a:xfrm>
          <a:prstGeom prst="rect">
            <a:avLst/>
          </a:prstGeom>
        </p:spPr>
      </p:pic>
      <p:pic>
        <p:nvPicPr>
          <p:cNvPr id="5" name="Рисунок 4" descr="женщина за компьютером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04" y="4786322"/>
            <a:ext cx="1644186" cy="1150930"/>
          </a:xfrm>
          <a:prstGeom prst="rect">
            <a:avLst/>
          </a:prstGeom>
        </p:spPr>
      </p:pic>
      <p:grpSp>
        <p:nvGrpSpPr>
          <p:cNvPr id="6" name="Группа 8"/>
          <p:cNvGrpSpPr/>
          <p:nvPr/>
        </p:nvGrpSpPr>
        <p:grpSpPr>
          <a:xfrm>
            <a:off x="3000364" y="2857496"/>
            <a:ext cx="2713372" cy="1428760"/>
            <a:chOff x="3000364" y="2857497"/>
            <a:chExt cx="2713372" cy="1428760"/>
          </a:xfrm>
        </p:grpSpPr>
        <p:pic>
          <p:nvPicPr>
            <p:cNvPr id="7" name="Рисунок 6" descr="Сеть передачи данных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364" y="2857497"/>
              <a:ext cx="2713372" cy="14287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14744" y="342900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ФСМЭВ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Прямоугольник с одним вырезанным углом 9"/>
          <p:cNvSpPr/>
          <p:nvPr/>
        </p:nvSpPr>
        <p:spPr>
          <a:xfrm>
            <a:off x="0" y="1000108"/>
            <a:ext cx="3071834" cy="2500330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 descr="Большой монитор 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8" y="2857496"/>
            <a:ext cx="3428992" cy="30718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2264" y="600076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www.gosuslugi.ru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Рисунок 15" descr="ЕПГУ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7884" y="3000372"/>
            <a:ext cx="3143272" cy="25351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5720" y="6143644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Ведомственная АИС ЗАГС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Рисунок 21" descr="двухсторонняя стрелк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360007">
            <a:off x="1449639" y="3983754"/>
            <a:ext cx="1635687" cy="610366"/>
          </a:xfrm>
          <a:prstGeom prst="rect">
            <a:avLst/>
          </a:prstGeom>
        </p:spPr>
      </p:pic>
      <p:pic>
        <p:nvPicPr>
          <p:cNvPr id="23" name="Рисунок 22" descr="двухсторонняя стрелк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178526">
            <a:off x="4162176" y="4569537"/>
            <a:ext cx="1758831" cy="347856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6500826" y="1142984"/>
            <a:ext cx="2500298" cy="1476407"/>
            <a:chOff x="6643702" y="1071546"/>
            <a:chExt cx="2500298" cy="1476407"/>
          </a:xfrm>
        </p:grpSpPr>
        <p:pic>
          <p:nvPicPr>
            <p:cNvPr id="18" name="Рисунок 17" descr="женщина за компьютером_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43702" y="1500174"/>
              <a:ext cx="1571668" cy="1047779"/>
            </a:xfrm>
            <a:prstGeom prst="rect">
              <a:avLst/>
            </a:prstGeom>
          </p:spPr>
        </p:pic>
        <p:pic>
          <p:nvPicPr>
            <p:cNvPr id="19" name="Рисунок 18" descr="ведомственная информационная система 2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6776" y="1500174"/>
              <a:ext cx="857224" cy="96453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43702" y="1071546"/>
              <a:ext cx="250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/>
                <a:t>МФЦ</a:t>
              </a:r>
              <a:endParaRPr lang="ru-RU" b="1" dirty="0"/>
            </a:p>
          </p:txBody>
        </p:sp>
      </p:grpSp>
      <p:pic>
        <p:nvPicPr>
          <p:cNvPr id="24" name="Рисунок 23" descr="двухсторонняя стрелк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105911">
            <a:off x="4550013" y="2333211"/>
            <a:ext cx="1997713" cy="347856"/>
          </a:xfrm>
          <a:prstGeom prst="rect">
            <a:avLst/>
          </a:prstGeom>
        </p:spPr>
      </p:pic>
      <p:pic>
        <p:nvPicPr>
          <p:cNvPr id="25" name="Рисунок 24" descr="электронная подпись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86446" y="5857892"/>
            <a:ext cx="785818" cy="581505"/>
          </a:xfrm>
          <a:prstGeom prst="rect">
            <a:avLst/>
          </a:prstGeom>
        </p:spPr>
      </p:pic>
      <p:pic>
        <p:nvPicPr>
          <p:cNvPr id="26" name="Рисунок 25" descr="электронная подпись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00628" y="5857892"/>
            <a:ext cx="785818" cy="581505"/>
          </a:xfrm>
          <a:prstGeom prst="rect">
            <a:avLst/>
          </a:prstGeom>
        </p:spPr>
      </p:pic>
      <p:pic>
        <p:nvPicPr>
          <p:cNvPr id="27" name="Рисунок 26" descr="электронная подпись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72264" y="1571612"/>
            <a:ext cx="785818" cy="5815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1000108"/>
            <a:ext cx="30003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Работа в двух личных </a:t>
            </a:r>
          </a:p>
          <a:p>
            <a:r>
              <a:rPr lang="ru-RU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кабинетах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Использование простой и усиленной квалифицированной ЭП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Обеспечение возможности подачи заявления одним лицом очно, вторым через ЕПГУ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Электронные платежи и обработка информации ГИС ГМП</a:t>
            </a:r>
          </a:p>
          <a:p>
            <a:pPr>
              <a:buFont typeface="Arial" pitchFamily="34" charset="0"/>
              <a:buChar char="•"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9" name="Рисунок 28" descr="Счастливая семья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71868" y="1071546"/>
            <a:ext cx="1902354" cy="143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488" y="0"/>
            <a:ext cx="6286512" cy="1000108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Передача записи акта в форме электронного документа в орган ЗАГС другого региона</a:t>
            </a:r>
            <a:endParaRPr lang="ru-RU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index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5072074"/>
            <a:ext cx="1143008" cy="1143008"/>
          </a:xfrm>
        </p:spPr>
      </p:pic>
      <p:pic>
        <p:nvPicPr>
          <p:cNvPr id="11" name="Рисунок 10" descr="strel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04" y="4000504"/>
            <a:ext cx="1643074" cy="1643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282" y="6215082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Franklin Gothic Heavy" pitchFamily="34" charset="0"/>
              </a:rPr>
              <a:t>Ведомственная АИС ЗАГС </a:t>
            </a:r>
            <a:endParaRPr lang="ru-RU" sz="1400" dirty="0">
              <a:latin typeface="Franklin Gothic Heavy" pitchFamily="34" charset="0"/>
            </a:endParaRPr>
          </a:p>
        </p:txBody>
      </p:sp>
      <p:grpSp>
        <p:nvGrpSpPr>
          <p:cNvPr id="3" name="Группа 39"/>
          <p:cNvGrpSpPr/>
          <p:nvPr/>
        </p:nvGrpSpPr>
        <p:grpSpPr>
          <a:xfrm>
            <a:off x="1071538" y="3357562"/>
            <a:ext cx="1219200" cy="1219200"/>
            <a:chOff x="1071538" y="3286124"/>
            <a:chExt cx="1219200" cy="1219200"/>
          </a:xfrm>
        </p:grpSpPr>
        <p:pic>
          <p:nvPicPr>
            <p:cNvPr id="15" name="Рисунок 14" descr="document_xml_3305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38" y="3286124"/>
              <a:ext cx="1219200" cy="12192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85852" y="3357562"/>
              <a:ext cx="857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Запись АГС</a:t>
              </a:r>
              <a:endParaRPr lang="ru-RU" sz="1400" dirty="0"/>
            </a:p>
          </p:txBody>
        </p:sp>
      </p:grpSp>
      <p:pic>
        <p:nvPicPr>
          <p:cNvPr id="18" name="Рисунок 17" descr="strel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600000">
            <a:off x="4666069" y="4248240"/>
            <a:ext cx="1727467" cy="1732766"/>
          </a:xfrm>
          <a:prstGeom prst="rect">
            <a:avLst/>
          </a:prstGeom>
        </p:spPr>
      </p:pic>
      <p:pic>
        <p:nvPicPr>
          <p:cNvPr id="20" name="Рисунок 19" descr="ведомственная информационная система 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4973" y="4862050"/>
            <a:ext cx="1205385" cy="14750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63221" y="6216210"/>
            <a:ext cx="26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Franklin Gothic Heavy" pitchFamily="34" charset="0"/>
              </a:rPr>
              <a:t>Ведомственная АИС ЗАГС</a:t>
            </a:r>
            <a:r>
              <a:rPr lang="ru-RU" dirty="0" smtClean="0">
                <a:latin typeface="Franklin Gothic Heavy" pitchFamily="34" charset="0"/>
              </a:rPr>
              <a:t> </a:t>
            </a:r>
            <a:endParaRPr lang="ru-RU" dirty="0">
              <a:latin typeface="Franklin Gothic Heavy" pitchFamily="34" charset="0"/>
            </a:endParaRPr>
          </a:p>
        </p:txBody>
      </p:sp>
      <p:grpSp>
        <p:nvGrpSpPr>
          <p:cNvPr id="4" name="Группа 38"/>
          <p:cNvGrpSpPr/>
          <p:nvPr/>
        </p:nvGrpSpPr>
        <p:grpSpPr>
          <a:xfrm>
            <a:off x="6006381" y="3361290"/>
            <a:ext cx="1207244" cy="1281822"/>
            <a:chOff x="6000760" y="3357562"/>
            <a:chExt cx="1219200" cy="1219200"/>
          </a:xfrm>
        </p:grpSpPr>
        <p:pic>
          <p:nvPicPr>
            <p:cNvPr id="22" name="Рисунок 21" descr="document_xml_3305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760" y="3357562"/>
              <a:ext cx="1219200" cy="1219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143636" y="3429001"/>
              <a:ext cx="1000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Запись АГС</a:t>
              </a:r>
              <a:endParaRPr lang="ru-RU" sz="1400" dirty="0"/>
            </a:p>
          </p:txBody>
        </p:sp>
      </p:grpSp>
      <p:pic>
        <p:nvPicPr>
          <p:cNvPr id="24" name="Рисунок 23" descr="Свидетельство о рождении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9913" y="3506336"/>
            <a:ext cx="1333491" cy="2027895"/>
          </a:xfrm>
          <a:prstGeom prst="rect">
            <a:avLst/>
          </a:prstGeom>
        </p:spPr>
      </p:pic>
      <p:grpSp>
        <p:nvGrpSpPr>
          <p:cNvPr id="6" name="Группа 49"/>
          <p:cNvGrpSpPr/>
          <p:nvPr/>
        </p:nvGrpSpPr>
        <p:grpSpPr>
          <a:xfrm>
            <a:off x="4750575" y="1290858"/>
            <a:ext cx="4244245" cy="1718264"/>
            <a:chOff x="4750575" y="1290858"/>
            <a:chExt cx="4244245" cy="1718264"/>
          </a:xfrm>
        </p:grpSpPr>
        <p:grpSp>
          <p:nvGrpSpPr>
            <p:cNvPr id="7" name="Группа 41"/>
            <p:cNvGrpSpPr/>
            <p:nvPr/>
          </p:nvGrpSpPr>
          <p:grpSpPr>
            <a:xfrm>
              <a:off x="4750575" y="1365965"/>
              <a:ext cx="1605448" cy="1643157"/>
              <a:chOff x="4714876" y="1357298"/>
              <a:chExt cx="1621348" cy="1562883"/>
            </a:xfrm>
          </p:grpSpPr>
          <p:pic>
            <p:nvPicPr>
              <p:cNvPr id="25" name="Рисунок 24" descr="iСчастливый чиновник за компьютером.jpe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14876" y="1357298"/>
                <a:ext cx="1621348" cy="121444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857752" y="2643182"/>
                <a:ext cx="13573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Сотрудник ЗАГС</a:t>
                </a:r>
                <a:endParaRPr lang="ru-RU" sz="1200" dirty="0"/>
              </a:p>
            </p:txBody>
          </p:sp>
        </p:grpSp>
        <p:grpSp>
          <p:nvGrpSpPr>
            <p:cNvPr id="8" name="Группа 42"/>
            <p:cNvGrpSpPr/>
            <p:nvPr/>
          </p:nvGrpSpPr>
          <p:grpSpPr>
            <a:xfrm>
              <a:off x="7014172" y="1290858"/>
              <a:ext cx="1980648" cy="1643157"/>
              <a:chOff x="7000892" y="1285860"/>
              <a:chExt cx="2000264" cy="1562883"/>
            </a:xfrm>
          </p:grpSpPr>
          <p:pic>
            <p:nvPicPr>
              <p:cNvPr id="26" name="Рисунок 25" descr="images.jpe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15206" y="1285860"/>
                <a:ext cx="1571636" cy="1143008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000892" y="2571744"/>
                <a:ext cx="2000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Счастливый гражданин</a:t>
                </a:r>
                <a:endParaRPr lang="ru-RU" sz="1200" dirty="0"/>
              </a:p>
            </p:txBody>
          </p:sp>
        </p:grpSp>
      </p:grpSp>
      <p:grpSp>
        <p:nvGrpSpPr>
          <p:cNvPr id="9" name="Группа 40"/>
          <p:cNvGrpSpPr/>
          <p:nvPr/>
        </p:nvGrpSpPr>
        <p:grpSpPr>
          <a:xfrm>
            <a:off x="428596" y="1643050"/>
            <a:ext cx="2143140" cy="928694"/>
            <a:chOff x="428596" y="1643050"/>
            <a:chExt cx="2143140" cy="928694"/>
          </a:xfrm>
        </p:grpSpPr>
        <p:sp>
          <p:nvSpPr>
            <p:cNvPr id="36" name="Овал 35"/>
            <p:cNvSpPr/>
            <p:nvPr/>
          </p:nvSpPr>
          <p:spPr>
            <a:xfrm>
              <a:off x="428596" y="1643050"/>
              <a:ext cx="2143140" cy="9286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910" y="1714488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/>
                <a:t>Сейчас</a:t>
              </a:r>
            </a:p>
            <a:p>
              <a:pPr algn="ctr"/>
              <a:r>
                <a:rPr lang="ru-RU" sz="1600" dirty="0" smtClean="0"/>
                <a:t>До 6 месяцев</a:t>
              </a:r>
              <a:endParaRPr lang="ru-RU" sz="1600" dirty="0"/>
            </a:p>
          </p:txBody>
        </p:sp>
      </p:grpSp>
      <p:grpSp>
        <p:nvGrpSpPr>
          <p:cNvPr id="10" name="Группа 51"/>
          <p:cNvGrpSpPr/>
          <p:nvPr/>
        </p:nvGrpSpPr>
        <p:grpSpPr>
          <a:xfrm>
            <a:off x="3000364" y="2857496"/>
            <a:ext cx="2857520" cy="1785950"/>
            <a:chOff x="3000364" y="2857497"/>
            <a:chExt cx="2713372" cy="1428760"/>
          </a:xfrm>
        </p:grpSpPr>
        <p:pic>
          <p:nvPicPr>
            <p:cNvPr id="53" name="Рисунок 52" descr="Сеть передачи данных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0364" y="2857497"/>
              <a:ext cx="2713372" cy="142876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714744" y="342900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ФСМЭВ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0"/>
            <a:ext cx="621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Требования к форматам сведений, вносимых в записи актов гражданского состояния, которые составлены в форме электронных документов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Группа 39"/>
          <p:cNvGrpSpPr/>
          <p:nvPr/>
        </p:nvGrpSpPr>
        <p:grpSpPr>
          <a:xfrm>
            <a:off x="214282" y="2714620"/>
            <a:ext cx="1219200" cy="1219200"/>
            <a:chOff x="1071538" y="3286124"/>
            <a:chExt cx="1219200" cy="1219200"/>
          </a:xfrm>
        </p:grpSpPr>
        <p:pic>
          <p:nvPicPr>
            <p:cNvPr id="4" name="Рисунок 3" descr="document_xml_330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3286124"/>
              <a:ext cx="1219200" cy="1219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85852" y="3357562"/>
              <a:ext cx="857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Запись АГС</a:t>
              </a:r>
              <a:endParaRPr lang="ru-RU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43108" y="1714488"/>
            <a:ext cx="642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Общие требования к записи акта гражданского состояния, составленной в форме электронного документа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Требования к структуре записи акта гражданского состояния, составленной в форме электронного документа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Требования к реквизитам записи акта гражданского состояния, составленной в форме электронного документа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Требования к внесению изменений, исправлений и сведений в запись акта гражданского состояния, составленной в форме электронного документа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214290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Пятый этап. Важно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восклицательные знак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2857496"/>
            <a:ext cx="785786" cy="89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2357430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Не потерять наработки четырех этапов</a:t>
            </a: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 короткие сроки утвердить «Требования к форматам сведений, вносимых в записи актов гражданского состояния, которые составлены в форме электронных документов»</a:t>
            </a: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Использовать опыт разработчиков, полученный при интеграции с ГИС ГМП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42860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Пятый этап. Проблемы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Палец вни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3071810"/>
            <a:ext cx="714380" cy="642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7290" y="2928934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Отсутствие полных ретроконвертированных данных в электронных архивах органов ЗАГС создает трудности по автоматизированному поиску первых экземпляров записей актов, находящихся в другом регионе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142852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ЗАО ИВЦ ИНСОФТ - разработчик электронных услуг органов ЗАГС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восклицательные знак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2857496"/>
            <a:ext cx="785786" cy="89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1538" y="1571613"/>
            <a:ext cx="79296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Провел работы по всем направлениям 4-х этапов электронных услуг ЗАГС в 38 регионах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Явился пионером внедрения электронных услуг ЗАГС на примере Нижегородской области и Санкт-Петербурга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Развивает комплексное решение МАИС ЗАГС с гибкой архитектурой и масштабируемостью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Выступил разработчиком – экспертом документа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«Требования к форматам сведений, вносимых в записи актов гражданского состояния, которые составлены в форме электронных документов»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Готов выполнить работы 5-го этапа в 2015 году</a:t>
            </a: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285728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Основные преимущества МАИС ЗАГС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восклицательные знак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2857496"/>
            <a:ext cx="785786" cy="89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1643050"/>
            <a:ext cx="7715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Работает на единой региональной базе данных в реальном масштабе времени в 15-ти субъектах РФ, в Санкт-Петербурге с 2002 года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Работает в смешанной архитектуре с единой региональной базой данных в 23-х субъектах РФ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Использует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Web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интерфейс, эффективно эксплуатируется при одновременной работе более 400 пользователей на единой региональной базе данных большого объема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Эффективно масштабируется до объемов базы данных 35 млн. записей актов гражданского состояния, в том числе 25 млн. записей, хранящих ретроконвертированные образы 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Большой монитор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1000108"/>
            <a:ext cx="3428992" cy="3071834"/>
          </a:xfrm>
          <a:prstGeom prst="rect">
            <a:avLst/>
          </a:prstGeom>
        </p:spPr>
      </p:pic>
      <p:pic>
        <p:nvPicPr>
          <p:cNvPr id="4" name="Рисунок 3" descr="ЕПГУ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3174" y="1142984"/>
            <a:ext cx="3143272" cy="2535166"/>
          </a:xfrm>
          <a:prstGeom prst="rect">
            <a:avLst/>
          </a:prstGeom>
        </p:spPr>
      </p:pic>
      <p:pic>
        <p:nvPicPr>
          <p:cNvPr id="5" name="Рисунок 4" descr="два кольц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488" y="1785926"/>
            <a:ext cx="2663569" cy="1850792"/>
          </a:xfrm>
          <a:prstGeom prst="rect">
            <a:avLst/>
          </a:prstGeom>
        </p:spPr>
      </p:pic>
      <p:pic>
        <p:nvPicPr>
          <p:cNvPr id="6" name="Рисунок 5" descr="Космонавт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44" y="4286256"/>
            <a:ext cx="2324091" cy="1743068"/>
          </a:xfrm>
          <a:prstGeom prst="rect">
            <a:avLst/>
          </a:prstGeom>
        </p:spPr>
      </p:pic>
      <p:pic>
        <p:nvPicPr>
          <p:cNvPr id="7" name="Рисунок 6" descr="аквалангистка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3317" y="4214818"/>
            <a:ext cx="2560683" cy="1928826"/>
          </a:xfrm>
          <a:prstGeom prst="rect">
            <a:avLst/>
          </a:prstGeom>
        </p:spPr>
      </p:pic>
      <p:pic>
        <p:nvPicPr>
          <p:cNvPr id="10" name="Рисунок 9" descr="document_xml_330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00364" y="4000504"/>
            <a:ext cx="2786082" cy="25717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6116" y="4286256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Свидетельство о браке в электронном виде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240" y="214290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Электронные услуги ЗАГС. Светлое будущее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3929066"/>
            <a:ext cx="69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Бойченко Елена Витальевна, директор по НИОКР,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ev@insoft.ru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85728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Этапы внедрения электронных услуг ЗАГС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500174"/>
            <a:ext cx="79296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1-й этап: 2010 – 2011 годы. Подача электронной заявки</a:t>
            </a:r>
          </a:p>
          <a:p>
            <a:pPr>
              <a:buFont typeface="Arial" pitchFamily="34" charset="0"/>
              <a:buChar char="•"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2-й этап: 2012 – 2014 годы. Интеграция с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www.gosuslugi.ru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3-й этап: 2013 – 2014 годы. Интеграция с МФЦ. 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Электронные заявления.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Региональные сервисы СМЭВ</a:t>
            </a:r>
          </a:p>
          <a:p>
            <a:pPr>
              <a:buFont typeface="Arial" pitchFamily="34" charset="0"/>
              <a:buChar char="•"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4-й этап: 2014 – 2015 годы. Унифицированный  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электронный сервис СМЭВ</a:t>
            </a:r>
          </a:p>
          <a:p>
            <a:pPr>
              <a:buFont typeface="Arial" pitchFamily="34" charset="0"/>
              <a:buChar char="•"/>
            </a:pP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5-й этап: 2015 – 2016 годы. Подача электронных запросов, 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 заявлений, работа с актовой 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записью в форме электронного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документа, электронные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                                               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платежи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8572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Электронные услуги. Первый этап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14282" y="4857760"/>
            <a:ext cx="2857520" cy="1522223"/>
            <a:chOff x="214282" y="4857760"/>
            <a:chExt cx="2857520" cy="1522223"/>
          </a:xfrm>
        </p:grpSpPr>
        <p:pic>
          <p:nvPicPr>
            <p:cNvPr id="3" name="Рисунок 2" descr="ведомственная информационная система_1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1143008" cy="114300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4282" y="6072206"/>
              <a:ext cx="2857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Ведомственная АИС ЗАГС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428992" y="1285860"/>
            <a:ext cx="2285984" cy="1173103"/>
            <a:chOff x="6858016" y="1142984"/>
            <a:chExt cx="2285984" cy="1173103"/>
          </a:xfrm>
        </p:grpSpPr>
        <p:pic>
          <p:nvPicPr>
            <p:cNvPr id="11" name="Рисунок 10" descr="удивленный человек_мужчина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16" y="1142984"/>
              <a:ext cx="1714512" cy="1143008"/>
            </a:xfrm>
            <a:prstGeom prst="rect">
              <a:avLst/>
            </a:prstGeom>
          </p:spPr>
        </p:pic>
        <p:pic>
          <p:nvPicPr>
            <p:cNvPr id="10" name="Рисунок 9" descr="удивленная женщина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5293" y="1142984"/>
              <a:ext cx="928707" cy="1173103"/>
            </a:xfrm>
            <a:prstGeom prst="rect">
              <a:avLst/>
            </a:prstGeom>
          </p:spPr>
        </p:pic>
      </p:grpSp>
      <p:grpSp>
        <p:nvGrpSpPr>
          <p:cNvPr id="14" name="Группа 13"/>
          <p:cNvGrpSpPr/>
          <p:nvPr/>
        </p:nvGrpSpPr>
        <p:grpSpPr>
          <a:xfrm>
            <a:off x="2214546" y="5214950"/>
            <a:ext cx="1783269" cy="816922"/>
            <a:chOff x="2214546" y="5214950"/>
            <a:chExt cx="1783269" cy="816922"/>
          </a:xfrm>
        </p:grpSpPr>
        <p:pic>
          <p:nvPicPr>
            <p:cNvPr id="7" name="Рисунок 6" descr="старый монитор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3240" y="5357826"/>
              <a:ext cx="854575" cy="674046"/>
            </a:xfrm>
            <a:prstGeom prst="rect">
              <a:avLst/>
            </a:prstGeom>
          </p:spPr>
        </p:pic>
        <p:pic>
          <p:nvPicPr>
            <p:cNvPr id="13" name="Рисунок 12" descr="озадаченная женщина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4546" y="5214950"/>
              <a:ext cx="928694" cy="785818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3143240" y="2857496"/>
            <a:ext cx="2577704" cy="1357322"/>
            <a:chOff x="2857488" y="2714620"/>
            <a:chExt cx="2577704" cy="1357322"/>
          </a:xfrm>
        </p:grpSpPr>
        <p:pic>
          <p:nvPicPr>
            <p:cNvPr id="15" name="Рисунок 14" descr="Сеть передачи данных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488" y="2714620"/>
              <a:ext cx="2577704" cy="135732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214678" y="3286124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Региональная СПД 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Прямоугольник с одним вырезанным углом 19"/>
          <p:cNvSpPr/>
          <p:nvPr/>
        </p:nvSpPr>
        <p:spPr>
          <a:xfrm>
            <a:off x="0" y="1071546"/>
            <a:ext cx="3214678" cy="2500330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071546"/>
            <a:ext cx="30718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Подача электронных заявок на регистрацию АГС и получение повторных документов</a:t>
            </a:r>
          </a:p>
          <a:p>
            <a:pPr>
              <a:buFont typeface="Arial" pitchFamily="34" charset="0"/>
              <a:buChar char="•"/>
            </a:pPr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Бронирование времени на регистрацию брака</a:t>
            </a:r>
          </a:p>
          <a:p>
            <a:pPr>
              <a:buFont typeface="Arial" pitchFamily="34" charset="0"/>
              <a:buChar char="•"/>
            </a:pPr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Запись на прием</a:t>
            </a:r>
          </a:p>
          <a:p>
            <a:pPr>
              <a:buFont typeface="Arial" pitchFamily="34" charset="0"/>
              <a:buChar char="•"/>
            </a:pPr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Информирование о ходе оказания услуги</a:t>
            </a:r>
          </a:p>
          <a:p>
            <a:pPr>
              <a:buFont typeface="Arial" pitchFamily="34" charset="0"/>
              <a:buChar char="•"/>
            </a:pPr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5500662" y="3929066"/>
            <a:ext cx="3643338" cy="2308041"/>
            <a:chOff x="5500662" y="3929066"/>
            <a:chExt cx="3643338" cy="2308041"/>
          </a:xfrm>
        </p:grpSpPr>
        <p:pic>
          <p:nvPicPr>
            <p:cNvPr id="27" name="Рисунок 26" descr="Стена из мониторов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0662" y="3929066"/>
              <a:ext cx="3643338" cy="207170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715008" y="5929330"/>
              <a:ext cx="3428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Портал госуслуг Санкт-Петербурга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0" name="Рисунок 29" descr="Портал госуслуг Санкт-Петербурга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6446" y="4071942"/>
              <a:ext cx="3143272" cy="135732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6072166" y="1071546"/>
            <a:ext cx="3071834" cy="2809236"/>
            <a:chOff x="6072166" y="1071546"/>
            <a:chExt cx="3071834" cy="2809236"/>
          </a:xfrm>
        </p:grpSpPr>
        <p:pic>
          <p:nvPicPr>
            <p:cNvPr id="24" name="Рисунок 23" descr="Большой монитор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2166" y="1071546"/>
              <a:ext cx="3071834" cy="221330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143636" y="3357562"/>
              <a:ext cx="285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Региональный портал ЗАГС Нижегородской области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Рисунок 31" descr="СПУН Нижегородской области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5074" y="1214422"/>
              <a:ext cx="2786082" cy="1381846"/>
            </a:xfrm>
            <a:prstGeom prst="rect">
              <a:avLst/>
            </a:prstGeom>
          </p:spPr>
        </p:pic>
      </p:grpSp>
      <p:pic>
        <p:nvPicPr>
          <p:cNvPr id="34" name="Рисунок 33" descr="двухсторонняя стрелк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9879007">
            <a:off x="1583469" y="4351120"/>
            <a:ext cx="1910476" cy="350006"/>
          </a:xfrm>
          <a:prstGeom prst="rect">
            <a:avLst/>
          </a:prstGeom>
        </p:spPr>
      </p:pic>
      <p:pic>
        <p:nvPicPr>
          <p:cNvPr id="35" name="Рисунок 34" descr="двухсторонняя стрелк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3371035">
            <a:off x="4135138" y="4471593"/>
            <a:ext cx="1608980" cy="330523"/>
          </a:xfrm>
          <a:prstGeom prst="rect">
            <a:avLst/>
          </a:prstGeom>
        </p:spPr>
      </p:pic>
      <p:pic>
        <p:nvPicPr>
          <p:cNvPr id="36" name="Рисунок 35" descr="двухсторонняя стрелк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9764354">
            <a:off x="5005897" y="2900175"/>
            <a:ext cx="1311121" cy="332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926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Первый этап. Успехи и проблемы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 descr="Палец вверх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714488"/>
            <a:ext cx="685801" cy="609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1571612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Активная позиция граждан: в отдельных регионах 20 процентов актов гражданского состояния регистрировалось на основе электронных заявок</a:t>
            </a:r>
            <a:endParaRPr lang="ru-RU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Палец вниз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4071942"/>
            <a:ext cx="714380" cy="649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28" y="3786190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Юридическая недоработка: в действующей редакции закона № 143-ФЗ от 15.11.1997 года «Об актах гражданского состояния» не было упоминания о возможности предоставления услуг в электронном виде органами ЗАГС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357166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Электронные услуги. Второй этап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Пожилая гражданк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1142984"/>
            <a:ext cx="2143140" cy="1428760"/>
          </a:xfrm>
          <a:prstGeom prst="rect">
            <a:avLst/>
          </a:prstGeom>
        </p:spPr>
      </p:pic>
      <p:pic>
        <p:nvPicPr>
          <p:cNvPr id="4" name="Рисунок 3" descr="ведомственная информационная система_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4500570"/>
            <a:ext cx="1643074" cy="1643074"/>
          </a:xfrm>
          <a:prstGeom prst="rect">
            <a:avLst/>
          </a:prstGeom>
        </p:spPr>
      </p:pic>
      <p:pic>
        <p:nvPicPr>
          <p:cNvPr id="5" name="Рисунок 4" descr="женщина за компьютером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604" y="4786322"/>
            <a:ext cx="1644186" cy="115093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000364" y="2857496"/>
            <a:ext cx="2713372" cy="1428760"/>
            <a:chOff x="3000364" y="2857497"/>
            <a:chExt cx="2713372" cy="1428760"/>
          </a:xfrm>
        </p:grpSpPr>
        <p:pic>
          <p:nvPicPr>
            <p:cNvPr id="7" name="Рисунок 6" descr="Сеть передачи данных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0364" y="2857497"/>
              <a:ext cx="2713372" cy="14287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14744" y="342900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Arial" pitchFamily="34" charset="0"/>
                  <a:cs typeface="Arial" pitchFamily="34" charset="0"/>
                </a:rPr>
                <a:t>Р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СМЭВ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Прямоугольник с одним вырезанным углом 9"/>
          <p:cNvSpPr/>
          <p:nvPr/>
        </p:nvSpPr>
        <p:spPr>
          <a:xfrm>
            <a:off x="0" y="1000108"/>
            <a:ext cx="3071834" cy="2500330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71546"/>
            <a:ext cx="30718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Подача электронных заявок на регистрацию АГС и получение повторных документов</a:t>
            </a:r>
          </a:p>
          <a:p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Бронирование времени на регистрацию брака</a:t>
            </a:r>
          </a:p>
          <a:p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Запись на прием</a:t>
            </a:r>
          </a:p>
          <a:p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Информирование о ходе оказания услуги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Рисунок 12" descr="Большой монитор 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8" y="2857496"/>
            <a:ext cx="3428992" cy="30718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2264" y="600076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www.gosuslugi.ru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Рисунок 15" descr="ЕПГУ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7884" y="3000372"/>
            <a:ext cx="3143272" cy="25351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5720" y="6143644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Ведомственная АИС ЗАГС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Рисунок 21" descr="двухсторонняя стрелк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0360007">
            <a:off x="1449639" y="3983754"/>
            <a:ext cx="1635687" cy="610366"/>
          </a:xfrm>
          <a:prstGeom prst="rect">
            <a:avLst/>
          </a:prstGeom>
        </p:spPr>
      </p:pic>
      <p:pic>
        <p:nvPicPr>
          <p:cNvPr id="23" name="Рисунок 22" descr="двухсторонняя стрелк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178526">
            <a:off x="4162176" y="4569537"/>
            <a:ext cx="1758831" cy="347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357166"/>
            <a:ext cx="6215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Второй этап. Успехи, особенности, проблемы</a:t>
            </a:r>
          </a:p>
          <a:p>
            <a:endParaRPr lang="ru-RU" dirty="0"/>
          </a:p>
        </p:txBody>
      </p:sp>
      <p:pic>
        <p:nvPicPr>
          <p:cNvPr id="3" name="Рисунок 2" descr="Палец вверх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785926"/>
            <a:ext cx="803677" cy="642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04" y="1785926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Услуги органов ЗАГС внедрены как компоненты электронного правительства и повсеместно используются гражданами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1Нейтральный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1" y="3143248"/>
            <a:ext cx="714380" cy="642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42" y="2857496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Отсутствие единого стандарта на услуги органов ЗАГС. Не стандартизирован перечень услуг, формы электронных заявлений, а также этапы предоставления государственной услуги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Палец вниз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4643446"/>
            <a:ext cx="714380" cy="714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14480" y="4500570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Отсутствие межрегионального юридически значимого электронного взаимодействия органов ЗАГС. 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Время оказания ряда переведенных в электронный вид  услуг объективно увеличивается до нескольких месяцев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285728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Электронные услуги.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Третий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этап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357818" y="4214818"/>
            <a:ext cx="3643338" cy="2308041"/>
            <a:chOff x="5500662" y="3929066"/>
            <a:chExt cx="3643338" cy="2308041"/>
          </a:xfrm>
        </p:grpSpPr>
        <p:pic>
          <p:nvPicPr>
            <p:cNvPr id="6" name="Рисунок 5" descr="Стена из мониторов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0662" y="3929066"/>
              <a:ext cx="3643338" cy="207170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15008" y="5929330"/>
              <a:ext cx="3428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Портал госуслуг Санкт-Петербурга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Рисунок 7" descr="Портал госуслуг Санкт-Петербурга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6446" y="4071942"/>
              <a:ext cx="3143272" cy="1357322"/>
            </a:xfrm>
            <a:prstGeom prst="rect">
              <a:avLst/>
            </a:prstGeom>
          </p:spPr>
        </p:pic>
      </p:grpSp>
      <p:sp>
        <p:nvSpPr>
          <p:cNvPr id="9" name="Прямоугольник с одним вырезанным углом 8"/>
          <p:cNvSpPr/>
          <p:nvPr/>
        </p:nvSpPr>
        <p:spPr>
          <a:xfrm>
            <a:off x="0" y="1000108"/>
            <a:ext cx="3571868" cy="207170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00108"/>
            <a:ext cx="34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Использование единых расписаний бронирования времени для МФЦ, портала и очного обслуживания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Использование платежных систем региональных банков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Подача электронных заявлений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Внедрение региональных сервисов СМЭВ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285984" y="3429000"/>
            <a:ext cx="2571768" cy="1428760"/>
            <a:chOff x="3000364" y="2857497"/>
            <a:chExt cx="2713372" cy="1428760"/>
          </a:xfrm>
        </p:grpSpPr>
        <p:pic>
          <p:nvPicPr>
            <p:cNvPr id="13" name="Рисунок 12" descr="Сеть передачи данных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364" y="2857497"/>
              <a:ext cx="2713372" cy="142876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714744" y="342900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Arial" pitchFamily="34" charset="0"/>
                  <a:cs typeface="Arial" pitchFamily="34" charset="0"/>
                </a:rPr>
                <a:t>Р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СМЭВ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6643702" y="1071546"/>
            <a:ext cx="2500298" cy="1476407"/>
            <a:chOff x="6643702" y="1071546"/>
            <a:chExt cx="2500298" cy="1476407"/>
          </a:xfrm>
        </p:grpSpPr>
        <p:pic>
          <p:nvPicPr>
            <p:cNvPr id="15" name="Рисунок 14" descr="женщина за компьютером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3702" y="1500174"/>
              <a:ext cx="1571668" cy="1047779"/>
            </a:xfrm>
            <a:prstGeom prst="rect">
              <a:avLst/>
            </a:prstGeom>
          </p:spPr>
        </p:pic>
        <p:pic>
          <p:nvPicPr>
            <p:cNvPr id="20" name="Рисунок 19" descr="ведомственная информационная система 2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76" y="1500174"/>
              <a:ext cx="857224" cy="96453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643702" y="1071546"/>
              <a:ext cx="250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/>
                <a:t>МФЦ</a:t>
              </a:r>
              <a:endParaRPr lang="ru-RU" b="1" dirty="0"/>
            </a:p>
          </p:txBody>
        </p:sp>
      </p:grpSp>
      <p:pic>
        <p:nvPicPr>
          <p:cNvPr id="22" name="Рисунок 21" descr="женщина с ребенком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43570" y="1071546"/>
            <a:ext cx="946302" cy="1518361"/>
          </a:xfrm>
          <a:prstGeom prst="rect">
            <a:avLst/>
          </a:prstGeom>
        </p:spPr>
      </p:pic>
      <p:pic>
        <p:nvPicPr>
          <p:cNvPr id="30" name="Рисунок 29" descr="двухсторонняя стрелк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774667">
            <a:off x="3898404" y="2905451"/>
            <a:ext cx="2082665" cy="418852"/>
          </a:xfrm>
          <a:prstGeom prst="rect">
            <a:avLst/>
          </a:prstGeom>
        </p:spPr>
      </p:pic>
      <p:pic>
        <p:nvPicPr>
          <p:cNvPr id="31" name="Рисунок 30" descr="двухсторонняя стрелк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3036580">
            <a:off x="4164522" y="4966273"/>
            <a:ext cx="1371878" cy="610366"/>
          </a:xfrm>
          <a:prstGeom prst="rect">
            <a:avLst/>
          </a:prstGeom>
        </p:spPr>
      </p:pic>
      <p:pic>
        <p:nvPicPr>
          <p:cNvPr id="32" name="Рисунок 31" descr="двухсторонняя стрелк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0908087">
            <a:off x="4552570" y="3629260"/>
            <a:ext cx="2745534" cy="417675"/>
          </a:xfrm>
          <a:prstGeom prst="rect">
            <a:avLst/>
          </a:prstGeom>
        </p:spPr>
      </p:pic>
      <p:grpSp>
        <p:nvGrpSpPr>
          <p:cNvPr id="41" name="Группа 40"/>
          <p:cNvGrpSpPr/>
          <p:nvPr/>
        </p:nvGrpSpPr>
        <p:grpSpPr>
          <a:xfrm>
            <a:off x="142844" y="5000636"/>
            <a:ext cx="2643206" cy="1522224"/>
            <a:chOff x="285720" y="4929198"/>
            <a:chExt cx="2643206" cy="1522224"/>
          </a:xfrm>
        </p:grpSpPr>
        <p:pic>
          <p:nvPicPr>
            <p:cNvPr id="3" name="Рисунок 2" descr="ведомственная информационная система_1.jpe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20" y="4929198"/>
              <a:ext cx="1214446" cy="1214446"/>
            </a:xfrm>
            <a:prstGeom prst="rect">
              <a:avLst/>
            </a:prstGeom>
          </p:spPr>
        </p:pic>
        <p:pic>
          <p:nvPicPr>
            <p:cNvPr id="4" name="Рисунок 3" descr="женщина за компьютером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flipH="1">
              <a:off x="1357290" y="5214950"/>
              <a:ext cx="1214446" cy="85011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85720" y="6143645"/>
              <a:ext cx="2643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Ведомственная АИС ЗАГС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4" name="Рисунок 33" descr="Органы социальной защиты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5206" y="3143248"/>
            <a:ext cx="1643074" cy="9639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72132" y="2786058"/>
            <a:ext cx="357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Органы социальной защиты населения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5429256" y="3143248"/>
            <a:ext cx="1357322" cy="1143008"/>
            <a:chOff x="5286380" y="3214686"/>
            <a:chExt cx="1214445" cy="1000132"/>
          </a:xfrm>
        </p:grpSpPr>
        <p:pic>
          <p:nvPicPr>
            <p:cNvPr id="37" name="Рисунок 36" descr="document_xml_3305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6380" y="3214686"/>
              <a:ext cx="1143008" cy="100013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357818" y="3357562"/>
              <a:ext cx="11430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/>
                <a:t>Р-сведения</a:t>
              </a:r>
              <a:endParaRPr lang="ru-RU" sz="1400" b="1" dirty="0"/>
            </a:p>
          </p:txBody>
        </p:sp>
      </p:grpSp>
      <p:pic>
        <p:nvPicPr>
          <p:cNvPr id="29" name="Рисунок 28" descr="двухсторонняя стрелк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0360007">
            <a:off x="1189855" y="4584398"/>
            <a:ext cx="1287571" cy="61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алец вверх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785926"/>
            <a:ext cx="803677" cy="642942"/>
          </a:xfrm>
          <a:prstGeom prst="rect">
            <a:avLst/>
          </a:prstGeom>
        </p:spPr>
      </p:pic>
      <p:pic>
        <p:nvPicPr>
          <p:cNvPr id="3" name="Рисунок 2" descr="Палец вниз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4357694"/>
            <a:ext cx="714380" cy="6429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86116" y="323612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Третий этап. Успехи, проблемы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571612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Создание единых расписаний бронирования времени и записи на прием для МФЦ, ПГУ и очного обслуживания</a:t>
            </a:r>
          </a:p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Внедрение сервисов автоматического поиска мест хранения первых экземпляров записи акта</a:t>
            </a:r>
          </a:p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Работа с двумя личными кабинетами, подписание электронных заявлений простой ЭП</a:t>
            </a:r>
          </a:p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Предоставление Р-сведений в органы соцзащиты населения, жилищные органы, службу судебных приставов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357694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Отсутствие единых стандартов работы с МФЦ как на технологическом, так и на организационном уровнях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42844" y="5000636"/>
            <a:ext cx="2643206" cy="1522224"/>
            <a:chOff x="285720" y="4929198"/>
            <a:chExt cx="2643206" cy="1522224"/>
          </a:xfrm>
        </p:grpSpPr>
        <p:pic>
          <p:nvPicPr>
            <p:cNvPr id="4" name="Рисунок 3" descr="ведомственная информационная система_1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0" y="4929198"/>
              <a:ext cx="1214446" cy="1214446"/>
            </a:xfrm>
            <a:prstGeom prst="rect">
              <a:avLst/>
            </a:prstGeom>
          </p:spPr>
        </p:pic>
        <p:pic>
          <p:nvPicPr>
            <p:cNvPr id="5" name="Рисунок 4" descr="женщина за компьютером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1357290" y="5214950"/>
              <a:ext cx="1214446" cy="8501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85720" y="6143645"/>
              <a:ext cx="2643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Ведомственная АИС ЗАГС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43240" y="35716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Электронные услуги. Четвертый этап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071802" y="2714620"/>
            <a:ext cx="2500330" cy="1785950"/>
            <a:chOff x="3000364" y="2857497"/>
            <a:chExt cx="2713372" cy="1428760"/>
          </a:xfrm>
        </p:grpSpPr>
        <p:pic>
          <p:nvPicPr>
            <p:cNvPr id="9" name="Рисунок 8" descr="Сеть передачи данных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364" y="2857497"/>
              <a:ext cx="2713372" cy="14287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14744" y="342900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ФСМЭВ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Рисунок 10" descr="двухсторонняя стрелк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360007">
            <a:off x="1101494" y="4437479"/>
            <a:ext cx="2416555" cy="61036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571604" y="4000504"/>
            <a:ext cx="1357322" cy="1143008"/>
            <a:chOff x="5286380" y="3214686"/>
            <a:chExt cx="1214445" cy="1000132"/>
          </a:xfrm>
        </p:grpSpPr>
        <p:pic>
          <p:nvPicPr>
            <p:cNvPr id="13" name="Рисунок 12" descr="document_xml_3305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6380" y="3214686"/>
              <a:ext cx="1143008" cy="10001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357818" y="3357562"/>
              <a:ext cx="1143007" cy="2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Ф</a:t>
              </a:r>
              <a:r>
                <a:rPr lang="ru-RU" sz="1400" b="1" dirty="0" smtClean="0"/>
                <a:t>-сведения</a:t>
              </a:r>
              <a:endParaRPr lang="ru-RU" sz="1400" b="1" dirty="0"/>
            </a:p>
          </p:txBody>
        </p:sp>
      </p:grpSp>
      <p:pic>
        <p:nvPicPr>
          <p:cNvPr id="15" name="Рисунок 14" descr="Пенсионный фонд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0892" y="1142984"/>
            <a:ext cx="2061972" cy="1289304"/>
          </a:xfrm>
          <a:prstGeom prst="rect">
            <a:avLst/>
          </a:prstGeom>
        </p:spPr>
      </p:pic>
      <p:pic>
        <p:nvPicPr>
          <p:cNvPr id="16" name="Рисунок 15" descr="федеральная миграционная служба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00898" y="2500307"/>
            <a:ext cx="2024075" cy="1214445"/>
          </a:xfrm>
          <a:prstGeom prst="rect">
            <a:avLst/>
          </a:prstGeom>
        </p:spPr>
      </p:pic>
      <p:pic>
        <p:nvPicPr>
          <p:cNvPr id="17" name="Рисунок 16" descr="lфедеральная таможенная служба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0892" y="3786190"/>
            <a:ext cx="1965122" cy="7887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5206" y="5072074"/>
            <a:ext cx="1643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6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Рисунок 18" descr="многоточие.jpe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flipH="1" flipV="1">
            <a:off x="7143767" y="4857758"/>
            <a:ext cx="1714510" cy="428630"/>
          </a:xfrm>
          <a:prstGeom prst="rect">
            <a:avLst/>
          </a:prstGeom>
        </p:spPr>
      </p:pic>
      <p:pic>
        <p:nvPicPr>
          <p:cNvPr id="20" name="Рисунок 19" descr="двухсторонняя стрелк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151948">
            <a:off x="5056915" y="4472166"/>
            <a:ext cx="2022062" cy="610366"/>
          </a:xfrm>
          <a:prstGeom prst="rect">
            <a:avLst/>
          </a:prstGeom>
        </p:spPr>
      </p:pic>
      <p:pic>
        <p:nvPicPr>
          <p:cNvPr id="21" name="Рисунок 20" descr="двухсторонняя стрелк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32593">
            <a:off x="5339374" y="3427239"/>
            <a:ext cx="1697413" cy="610366"/>
          </a:xfrm>
          <a:prstGeom prst="rect">
            <a:avLst/>
          </a:prstGeom>
        </p:spPr>
      </p:pic>
      <p:pic>
        <p:nvPicPr>
          <p:cNvPr id="22" name="Рисунок 21" descr="двухсторонняя стрелк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360007">
            <a:off x="4673394" y="2264161"/>
            <a:ext cx="2416555" cy="610366"/>
          </a:xfrm>
          <a:prstGeom prst="rect">
            <a:avLst/>
          </a:prstGeom>
        </p:spPr>
      </p:pic>
      <p:sp>
        <p:nvSpPr>
          <p:cNvPr id="23" name="Прямоугольник с одним вырезанным углом 22"/>
          <p:cNvSpPr/>
          <p:nvPr/>
        </p:nvSpPr>
        <p:spPr>
          <a:xfrm>
            <a:off x="0" y="1071546"/>
            <a:ext cx="3357554" cy="242889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42844" y="1285860"/>
            <a:ext cx="314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Варианты сведений</a:t>
            </a:r>
          </a:p>
          <a:p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 объеме справки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 объеме свидетельства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 объеме выписки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Сведения о наличии записи акта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890</Words>
  <Application>Microsoft Office PowerPoint</Application>
  <PresentationFormat>Экран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Передача записи акта в форме электронного документа в орган ЗАГС другого региона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ЗАО ИВЦ ИНСОФТ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ev</dc:creator>
  <cp:lastModifiedBy>ev</cp:lastModifiedBy>
  <cp:revision>303</cp:revision>
  <dcterms:created xsi:type="dcterms:W3CDTF">2015-04-09T14:38:26Z</dcterms:created>
  <dcterms:modified xsi:type="dcterms:W3CDTF">2015-04-11T14:13:29Z</dcterms:modified>
</cp:coreProperties>
</file>