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Die 5x5km emissies worden bijvoorbeeld gebruikt voor bijschatting Industrie, Consumenten en Scheepvaart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Aggregatie naar 1x1 km en 5x5km is gedaan om de rekensnelheid te bevorderen en hebben geen inhoudelijk consequenties voor de resultaten.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ERIUS template home RHS groen AERIUS.png" descr="AERIUS template home RHS groen AERI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/>
          <p:nvPr>
            <p:ph type="title"/>
          </p:nvPr>
        </p:nvSpPr>
        <p:spPr>
          <a:xfrm>
            <a:off x="8915400" y="1638300"/>
            <a:ext cx="3708400" cy="3302000"/>
          </a:xfrm>
          <a:prstGeom prst="rect">
            <a:avLst/>
          </a:prstGeom>
        </p:spPr>
        <p:txBody>
          <a:bodyPr anchor="b"/>
          <a:lstStyle>
            <a:lvl1pPr algn="ctr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RijksoverheidSansHeading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8915400" y="5029200"/>
            <a:ext cx="37084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6311763" y="9258300"/>
            <a:ext cx="368574" cy="381000"/>
          </a:xfrm>
          <a:prstGeom prst="rect">
            <a:avLst/>
          </a:prstGeom>
        </p:spPr>
        <p:txBody>
          <a:bodyPr wrap="none"/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opsomming AER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ERIUS template page RHS AERIUS.png" descr="AERIUS template page RHS AERI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Uitgangspunten AERIUS Monitor 2014, 17 juni 2014"/>
          <p:cNvSpPr txBox="1"/>
          <p:nvPr/>
        </p:nvSpPr>
        <p:spPr>
          <a:xfrm>
            <a:off x="7502400" y="9402445"/>
            <a:ext cx="5209084" cy="28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1400">
                <a:latin typeface="+mj-lt"/>
                <a:ea typeface="+mj-ea"/>
                <a:cs typeface="+mj-cs"/>
                <a:sym typeface="RijksoverheidSansText"/>
              </a:defRPr>
            </a:pPr>
            <a:r>
              <a:t>Uitgangspunten AERIUS Monitor 2014, 17 juni 2014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81000" y="1536700"/>
            <a:ext cx="12268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381000" y="2552700"/>
            <a:ext cx="12268200" cy="624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390423" y="9334500"/>
            <a:ext cx="273254" cy="279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DC2249"/>
          </a:solidFill>
          <a:uFillTx/>
          <a:latin typeface="+mj-lt"/>
          <a:ea typeface="+mj-ea"/>
          <a:cs typeface="+mj-cs"/>
          <a:sym typeface="RijksoverheidSansTex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DC2249"/>
          </a:solidFill>
          <a:uFillTx/>
          <a:latin typeface="+mj-lt"/>
          <a:ea typeface="+mj-ea"/>
          <a:cs typeface="+mj-cs"/>
          <a:sym typeface="RijksoverheidSansTex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DC2249"/>
          </a:solidFill>
          <a:uFillTx/>
          <a:latin typeface="+mj-lt"/>
          <a:ea typeface="+mj-ea"/>
          <a:cs typeface="+mj-cs"/>
          <a:sym typeface="RijksoverheidSansTex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DC2249"/>
          </a:solidFill>
          <a:uFillTx/>
          <a:latin typeface="+mj-lt"/>
          <a:ea typeface="+mj-ea"/>
          <a:cs typeface="+mj-cs"/>
          <a:sym typeface="RijksoverheidSansTex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DC2249"/>
          </a:solidFill>
          <a:uFillTx/>
          <a:latin typeface="+mj-lt"/>
          <a:ea typeface="+mj-ea"/>
          <a:cs typeface="+mj-cs"/>
          <a:sym typeface="RijksoverheidSansTex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DC2249"/>
          </a:solidFill>
          <a:uFillTx/>
          <a:latin typeface="+mj-lt"/>
          <a:ea typeface="+mj-ea"/>
          <a:cs typeface="+mj-cs"/>
          <a:sym typeface="RijksoverheidSansTex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DC2249"/>
          </a:solidFill>
          <a:uFillTx/>
          <a:latin typeface="+mj-lt"/>
          <a:ea typeface="+mj-ea"/>
          <a:cs typeface="+mj-cs"/>
          <a:sym typeface="RijksoverheidSansTex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DC2249"/>
          </a:solidFill>
          <a:uFillTx/>
          <a:latin typeface="+mj-lt"/>
          <a:ea typeface="+mj-ea"/>
          <a:cs typeface="+mj-cs"/>
          <a:sym typeface="RijksoverheidSansTex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DC2249"/>
          </a:solidFill>
          <a:uFillTx/>
          <a:latin typeface="+mj-lt"/>
          <a:ea typeface="+mj-ea"/>
          <a:cs typeface="+mj-cs"/>
          <a:sym typeface="RijksoverheidSansText"/>
        </a:defRPr>
      </a:lvl9pPr>
    </p:titleStyle>
    <p:bodyStyle>
      <a:lvl1pPr marL="508000" marR="0" indent="-190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Lucida Grande"/>
        <a:buChar char="‣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RijksoverheidSansText"/>
        </a:defRPr>
      </a:lvl1pPr>
      <a:lvl2pPr marL="952500" marR="0" indent="-190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Lucida Grande"/>
        <a:buChar char="‣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RijksoverheidSansText"/>
        </a:defRPr>
      </a:lvl2pPr>
      <a:lvl3pPr marL="1397000" marR="0" indent="-190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Lucida Grande"/>
        <a:buChar char="‣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RijksoverheidSansText"/>
        </a:defRPr>
      </a:lvl3pPr>
      <a:lvl4pPr marL="1841500" marR="0" indent="-190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Lucida Grande"/>
        <a:buChar char="‣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RijksoverheidSansText"/>
        </a:defRPr>
      </a:lvl4pPr>
      <a:lvl5pPr marL="2286000" marR="0" indent="-190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Lucida Grande"/>
        <a:buChar char="‣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RijksoverheidSansText"/>
        </a:defRPr>
      </a:lvl5pPr>
      <a:lvl6pPr marL="2641600" marR="0" indent="-190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Lucida Grande"/>
        <a:buChar char="‣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RijksoverheidSansText"/>
        </a:defRPr>
      </a:lvl6pPr>
      <a:lvl7pPr marL="2997200" marR="0" indent="-190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Lucida Grande"/>
        <a:buChar char="‣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RijksoverheidSansText"/>
        </a:defRPr>
      </a:lvl7pPr>
      <a:lvl8pPr marL="3352800" marR="0" indent="-190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Lucida Grande"/>
        <a:buChar char="‣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RijksoverheidSansText"/>
        </a:defRPr>
      </a:lvl8pPr>
      <a:lvl9pPr marL="3708400" marR="0" indent="-190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Lucida Grande"/>
        <a:buChar char="‣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RijksoverheidSans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sultaten…"/>
          <p:cNvSpPr txBox="1"/>
          <p:nvPr>
            <p:ph type="ctrTitle"/>
          </p:nvPr>
        </p:nvSpPr>
        <p:spPr>
          <a:xfrm>
            <a:off x="8915400" y="1981200"/>
            <a:ext cx="3708400" cy="3302000"/>
          </a:xfrm>
          <a:prstGeom prst="rect">
            <a:avLst/>
          </a:prstGeom>
        </p:spPr>
        <p:txBody>
          <a:bodyPr/>
          <a:lstStyle/>
          <a:p>
            <a:pPr>
              <a:defRPr b="1" i="1" sz="4000"/>
            </a:pPr>
            <a:r>
              <a:t>Resultaten</a:t>
            </a:r>
          </a:p>
          <a:p>
            <a:pPr>
              <a:defRPr b="1"/>
            </a:pPr>
            <a:r>
              <a:t>AERIUS</a:t>
            </a:r>
          </a:p>
          <a:p>
            <a:pPr/>
            <a:r>
              <a:t>Monitor</a:t>
            </a:r>
          </a:p>
        </p:txBody>
      </p:sp>
      <p:sp>
        <p:nvSpPr>
          <p:cNvPr id="43" name="Liesbeth Maltha-Nix…"/>
          <p:cNvSpPr txBox="1"/>
          <p:nvPr>
            <p:ph type="subTitle" sz="quarter" idx="1"/>
          </p:nvPr>
        </p:nvSpPr>
        <p:spPr>
          <a:xfrm>
            <a:off x="8915400" y="5664200"/>
            <a:ext cx="3708400" cy="307622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Liesbeth Maltha-Nix</a:t>
            </a:r>
          </a:p>
          <a:p>
            <a:pPr>
              <a:defRPr i="1"/>
            </a:pPr>
            <a:r>
              <a:t>Projectleider M14</a:t>
            </a:r>
          </a:p>
          <a:p>
            <a:pPr/>
          </a:p>
          <a:p>
            <a:pPr/>
            <a:r>
              <a:t>Mark Wilmot</a:t>
            </a:r>
          </a:p>
          <a:p>
            <a:pPr>
              <a:defRPr i="1"/>
            </a:pPr>
            <a:r>
              <a:t>Teamleider AERIUS</a:t>
            </a:r>
          </a:p>
          <a:p>
            <a:pPr/>
          </a:p>
          <a:p>
            <a:pPr/>
          </a:p>
          <a:p>
            <a:pPr/>
            <a:r>
              <a:t>17 juni 2014</a:t>
            </a:r>
          </a:p>
        </p:txBody>
      </p:sp>
      <p:pic>
        <p:nvPicPr>
          <p:cNvPr id="44" name="Rijkslogo-small.png" descr="Rijkslogo-sma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50" y="-127000"/>
            <a:ext cx="12992100" cy="28448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uimtelijke verfijning, vlakbronnen (1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Ruimtelijke verfijning, vlakbronnen (1/2)</a:t>
            </a:r>
          </a:p>
        </p:txBody>
      </p:sp>
      <p:sp>
        <p:nvSpPr>
          <p:cNvPr id="47" name="ER emissies…"/>
          <p:cNvSpPr txBox="1"/>
          <p:nvPr>
            <p:ph type="body" sz="half" idx="1"/>
          </p:nvPr>
        </p:nvSpPr>
        <p:spPr>
          <a:xfrm>
            <a:off x="5925046" y="2552700"/>
            <a:ext cx="6736854" cy="6248400"/>
          </a:xfrm>
          <a:prstGeom prst="rect">
            <a:avLst/>
          </a:prstGeom>
        </p:spPr>
        <p:txBody>
          <a:bodyPr/>
          <a:lstStyle/>
          <a:p>
            <a:pPr/>
            <a:r>
              <a:t>ER emissies</a:t>
            </a:r>
          </a:p>
          <a:p>
            <a:pPr lvl="1"/>
            <a:r>
              <a:t>GCN vlakbronnen van 5 km</a:t>
            </a:r>
            <a:r>
              <a:rPr baseline="31999"/>
              <a:t>2</a:t>
            </a:r>
            <a:r>
              <a:t> of 1 km</a:t>
            </a:r>
            <a:r>
              <a:rPr baseline="31999"/>
              <a:t>2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9" name="mapping_5000_false.png" descr="mapping_5000_fals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199" y="1994183"/>
            <a:ext cx="4953001" cy="7263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uimtelijke verfijning, vlakbronnen (2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Ruimtelijke verfijning, vlakbronnen (2/2)</a:t>
            </a:r>
          </a:p>
        </p:txBody>
      </p:sp>
      <p:sp>
        <p:nvSpPr>
          <p:cNvPr id="54" name="AERIUS ruimtelijke verfijning…"/>
          <p:cNvSpPr txBox="1"/>
          <p:nvPr>
            <p:ph type="body" sz="half" idx="1"/>
          </p:nvPr>
        </p:nvSpPr>
        <p:spPr>
          <a:xfrm>
            <a:off x="5924500" y="2552700"/>
            <a:ext cx="6724700" cy="6248400"/>
          </a:xfrm>
          <a:prstGeom prst="rect">
            <a:avLst/>
          </a:prstGeom>
        </p:spPr>
        <p:txBody>
          <a:bodyPr/>
          <a:lstStyle/>
          <a:p>
            <a:pPr/>
            <a:r>
              <a:t>AERIUS ruimtelijke verfijning</a:t>
            </a:r>
          </a:p>
          <a:p>
            <a:pPr lvl="1"/>
            <a:r>
              <a:t>Uitsluiten waar emissie lokaal niet logisch is</a:t>
            </a:r>
          </a:p>
          <a:p>
            <a:pPr lvl="1"/>
            <a:r>
              <a:t>Emissie herverdelen binnen dezelfde gridcel</a:t>
            </a:r>
          </a:p>
          <a:p>
            <a:pPr lvl="1"/>
            <a:r>
              <a:t>Indien niet mogelijk, dan GCN ongewijzigd toepassen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6" name="mapping_5000_true.png" descr="mapping_5000_tr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880" y="1995473"/>
            <a:ext cx="4951240" cy="726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uimtelijke verfijning, landbouw (1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Ruimtelijke verfijning, landbouw (1/2)</a:t>
            </a:r>
          </a:p>
        </p:txBody>
      </p:sp>
      <p:sp>
        <p:nvSpPr>
          <p:cNvPr id="59" name="Emissieregistratie ca. 190.000 individuele stallen…"/>
          <p:cNvSpPr txBox="1"/>
          <p:nvPr>
            <p:ph type="body" sz="half" idx="1"/>
          </p:nvPr>
        </p:nvSpPr>
        <p:spPr>
          <a:xfrm>
            <a:off x="6615834" y="2552700"/>
            <a:ext cx="6033366" cy="6248400"/>
          </a:xfrm>
          <a:prstGeom prst="rect">
            <a:avLst/>
          </a:prstGeom>
        </p:spPr>
        <p:txBody>
          <a:bodyPr/>
          <a:lstStyle/>
          <a:p>
            <a:pPr/>
            <a:r>
              <a:t>Emissieregistratie ca. 190.000 individuele stallen</a:t>
            </a:r>
          </a:p>
          <a:p>
            <a:pPr/>
            <a:r>
              <a:t>Worden direct als bron gebruikt in AERIUS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808" y="2452315"/>
            <a:ext cx="6347570" cy="634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uimtelijke verfijning, landbouw (2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Ruimtelijke verfijning, landbouw (2/2)</a:t>
            </a:r>
          </a:p>
        </p:txBody>
      </p:sp>
      <p:sp>
        <p:nvSpPr>
          <p:cNvPr id="64" name="Werkwijze GCN is dezelfde data, maar dan geaggregeerd op 1 km2"/>
          <p:cNvSpPr txBox="1"/>
          <p:nvPr>
            <p:ph type="body" sz="half" idx="1"/>
          </p:nvPr>
        </p:nvSpPr>
        <p:spPr>
          <a:xfrm>
            <a:off x="6620748" y="2552700"/>
            <a:ext cx="6028452" cy="6248400"/>
          </a:xfrm>
          <a:prstGeom prst="rect">
            <a:avLst/>
          </a:prstGeom>
        </p:spPr>
        <p:txBody>
          <a:bodyPr/>
          <a:lstStyle/>
          <a:p>
            <a:pPr/>
            <a:r>
              <a:t>Werkwijze GCN is dezelfde data, maar dan geaggregeerd op 1 km</a:t>
            </a:r>
            <a:r>
              <a:rPr baseline="31999"/>
              <a:t>2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" y="2451100"/>
            <a:ext cx="6350000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uimtelijke verfijning, scheepva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Ruimtelijke verfijning, scheepvaart</a:t>
            </a:r>
          </a:p>
        </p:txBody>
      </p:sp>
      <p:sp>
        <p:nvSpPr>
          <p:cNvPr id="71" name="In plaats van de 1 km2 GCN emissies worden de vaarlijnen uit de Emissieregistratie gebruikt…"/>
          <p:cNvSpPr txBox="1"/>
          <p:nvPr>
            <p:ph type="body" sz="half" idx="1"/>
          </p:nvPr>
        </p:nvSpPr>
        <p:spPr>
          <a:xfrm>
            <a:off x="6622721" y="2552700"/>
            <a:ext cx="6026479" cy="6248400"/>
          </a:xfrm>
          <a:prstGeom prst="rect">
            <a:avLst/>
          </a:prstGeom>
        </p:spPr>
        <p:txBody>
          <a:bodyPr/>
          <a:lstStyle/>
          <a:p>
            <a:pPr/>
            <a:r>
              <a:t>In plaats van de 1 km</a:t>
            </a:r>
            <a:r>
              <a:rPr baseline="31999"/>
              <a:t>2</a:t>
            </a:r>
            <a:r>
              <a:t> GCN emissies worden de vaarlijnen uit de Emissieregistratie gebruikt</a:t>
            </a:r>
          </a:p>
          <a:p>
            <a:pPr/>
            <a:r>
              <a:t>Dit levert met name dichtbij N2000 gebieden een verfijnder beeld op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567" y="2451100"/>
            <a:ext cx="6350001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uimtelijke verfijning, luchtva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Ruimtelijke verfijning, luchtvaart</a:t>
            </a:r>
          </a:p>
        </p:txBody>
      </p:sp>
      <p:sp>
        <p:nvSpPr>
          <p:cNvPr id="76" name="Huidige emissies zijn gebaseerd op werkelijke vluchtgegevens"/>
          <p:cNvSpPr txBox="1"/>
          <p:nvPr>
            <p:ph type="body" sz="half" idx="1"/>
          </p:nvPr>
        </p:nvSpPr>
        <p:spPr>
          <a:xfrm>
            <a:off x="6933092" y="2552700"/>
            <a:ext cx="5716108" cy="624840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Huidige emissies zijn gebaseerd op werkelijke vluchtgegevens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" name="aviation.png" descr="avi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931" y="2448302"/>
            <a:ext cx="6457197" cy="6457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4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ijksoverheidSansText"/>
        <a:ea typeface="RijksoverheidSansText"/>
        <a:cs typeface="RijksoverheidSansText"/>
      </a:majorFont>
      <a:minorFont>
        <a:latin typeface="RijksoverheidSansHeading"/>
        <a:ea typeface="RijksoverheidSansHeading"/>
        <a:cs typeface="RijksoverheidSansHeading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ijksoverheidSansText"/>
        <a:ea typeface="RijksoverheidSansText"/>
        <a:cs typeface="RijksoverheidSansText"/>
      </a:majorFont>
      <a:minorFont>
        <a:latin typeface="RijksoverheidSansHeading"/>
        <a:ea typeface="RijksoverheidSansHeading"/>
        <a:cs typeface="RijksoverheidSansHeading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