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74" r:id="rId3"/>
    <p:sldId id="354" r:id="rId4"/>
    <p:sldId id="355" r:id="rId5"/>
    <p:sldId id="357" r:id="rId6"/>
    <p:sldId id="356" r:id="rId7"/>
    <p:sldId id="363" r:id="rId8"/>
    <p:sldId id="362" r:id="rId9"/>
    <p:sldId id="361" r:id="rId10"/>
    <p:sldId id="360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533" autoAdjust="0"/>
  </p:normalViewPr>
  <p:slideViewPr>
    <p:cSldViewPr>
      <p:cViewPr varScale="1">
        <p:scale>
          <a:sx n="77" d="100"/>
          <a:sy n="77" d="100"/>
        </p:scale>
        <p:origin x="-108" y="-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en.wikipedia.org/wiki/Nobel_Prize_in_Physics" TargetMode="External"/><Relationship Id="rId7" Type="http://schemas.openxmlformats.org/officeDocument/2006/relationships/hyperlink" Target="https://en.wikipedia.org/wiki/Space_Shuttle_Challenger_disas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ogers_Commission_Report" TargetMode="External"/><Relationship Id="rId5" Type="http://schemas.openxmlformats.org/officeDocument/2006/relationships/hyperlink" Target="https://en.wikipedia.org/wiki/Manhattan_Project" TargetMode="External"/><Relationship Id="rId4" Type="http://schemas.openxmlformats.org/officeDocument/2006/relationships/hyperlink" Target="https://en.wikipedia.org/wiki/World_War_I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5612" y="457200"/>
            <a:ext cx="11201399" cy="14763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adventures of Professor Feynman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6612" y="2743200"/>
            <a:ext cx="8915400" cy="169230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Team </a:t>
            </a:r>
            <a:r>
              <a:rPr lang="en-US" b="1" dirty="0" smtClean="0"/>
              <a:t>Feynman</a:t>
            </a:r>
            <a:r>
              <a:rPr lang="en-US" dirty="0" smtClean="0"/>
              <a:t>: </a:t>
            </a:r>
            <a:endParaRPr lang="bg-BG" dirty="0" smtClean="0"/>
          </a:p>
          <a:p>
            <a:pPr algn="ctr"/>
            <a:r>
              <a:rPr lang="en-US" dirty="0" smtClean="0"/>
              <a:t>Alexander, </a:t>
            </a:r>
            <a:r>
              <a:rPr lang="en-US" dirty="0" err="1" smtClean="0"/>
              <a:t>Aneliya</a:t>
            </a:r>
            <a:r>
              <a:rPr lang="en-US" dirty="0" smtClean="0"/>
              <a:t>, </a:t>
            </a:r>
            <a:r>
              <a:rPr lang="en-US" dirty="0" err="1" smtClean="0"/>
              <a:t>Borislav</a:t>
            </a:r>
            <a:r>
              <a:rPr lang="bg-BG" dirty="0" smtClean="0"/>
              <a:t>, </a:t>
            </a:r>
            <a:endParaRPr lang="en-US" dirty="0" smtClean="0"/>
          </a:p>
          <a:p>
            <a:pPr algn="ctr"/>
            <a:r>
              <a:rPr lang="en-US" dirty="0" err="1" smtClean="0"/>
              <a:t>Kalina</a:t>
            </a:r>
            <a:r>
              <a:rPr lang="en-US" dirty="0" smtClean="0"/>
              <a:t>, </a:t>
            </a:r>
            <a:r>
              <a:rPr lang="en-US" dirty="0" err="1" smtClean="0"/>
              <a:t>Mariya</a:t>
            </a:r>
            <a:r>
              <a:rPr lang="en-US" dirty="0" smtClean="0"/>
              <a:t>, </a:t>
            </a:r>
            <a:r>
              <a:rPr lang="en-US" dirty="0" err="1" smtClean="0"/>
              <a:t>Neli</a:t>
            </a:r>
            <a:r>
              <a:rPr lang="en-US" dirty="0" smtClean="0"/>
              <a:t>, </a:t>
            </a:r>
          </a:p>
          <a:p>
            <a:pPr algn="ctr"/>
            <a:r>
              <a:rPr lang="en-US" dirty="0" err="1" smtClean="0"/>
              <a:t>Plamen</a:t>
            </a:r>
            <a:r>
              <a:rPr lang="en-US" dirty="0" smtClean="0"/>
              <a:t> , </a:t>
            </a:r>
            <a:r>
              <a:rPr lang="en-US" dirty="0" err="1" smtClean="0"/>
              <a:t>Stiliyan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6812" y="5334000"/>
            <a:ext cx="678180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https://github.com/Team-Feynman/The-Game</a:t>
            </a:r>
            <a:endParaRPr lang="bg-BG" dirty="0"/>
          </a:p>
        </p:txBody>
      </p:sp>
      <p:pic>
        <p:nvPicPr>
          <p:cNvPr id="1026" name="Picture 2" descr="I:\Neli\C_Sharp_kurs_2\igra0\Archive\feynmandribbbl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3412" y="2133600"/>
            <a:ext cx="2082800" cy="156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914400"/>
            <a:ext cx="11804822" cy="5807077"/>
          </a:xfrm>
        </p:spPr>
        <p:txBody>
          <a:bodyPr>
            <a:normAutofit lnSpcReduction="10000"/>
          </a:bodyPr>
          <a:lstStyle/>
          <a:p>
            <a:endParaRPr lang="bg-BG" dirty="0" smtClean="0"/>
          </a:p>
          <a:p>
            <a:r>
              <a:rPr lang="en-US" dirty="0" smtClean="0"/>
              <a:t>The goal of the project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400" dirty="0" smtClean="0"/>
          </a:p>
          <a:p>
            <a:r>
              <a:rPr lang="en-US" dirty="0" smtClean="0"/>
              <a:t>Background and game scenarios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 smtClean="0"/>
          </a:p>
          <a:p>
            <a:r>
              <a:rPr lang="en-US" dirty="0" smtClean="0"/>
              <a:t>Development tools and platform. </a:t>
            </a:r>
          </a:p>
          <a:p>
            <a:r>
              <a:rPr lang="en-US" dirty="0" smtClean="0"/>
              <a:t>What is realized till now</a:t>
            </a:r>
          </a:p>
          <a:p>
            <a:r>
              <a:rPr lang="en-US" dirty="0" smtClean="0"/>
              <a:t>Code examples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How we have worked</a:t>
            </a:r>
          </a:p>
          <a:p>
            <a:endParaRPr lang="en-US" dirty="0" smtClean="0"/>
          </a:p>
          <a:p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228600"/>
            <a:ext cx="11658600" cy="11107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goal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012" y="1327990"/>
            <a:ext cx="11804822" cy="43108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develop an interactive </a:t>
            </a:r>
            <a:r>
              <a:rPr lang="en-US" sz="3200" b="1" dirty="0" smtClean="0"/>
              <a:t>2D animated Role-Play Game (RPG). </a:t>
            </a:r>
            <a:r>
              <a:rPr lang="en-US" sz="3200" dirty="0" smtClean="0"/>
              <a:t> The game is based on several interesting stories, which are inspired from the real life achievements of Professor Richard Feynman. </a:t>
            </a:r>
          </a:p>
          <a:p>
            <a:pPr>
              <a:buNone/>
            </a:pPr>
            <a:endParaRPr lang="bg-BG" sz="3200" dirty="0" smtClean="0"/>
          </a:p>
          <a:p>
            <a:pPr lvl="1"/>
            <a:r>
              <a:rPr lang="en-US" sz="3000" b="1" u="sng" dirty="0" smtClean="0"/>
              <a:t>Advantages</a:t>
            </a:r>
            <a:r>
              <a:rPr lang="bg-BG" sz="3000" b="1" u="sng" dirty="0" smtClean="0"/>
              <a:t>:</a:t>
            </a:r>
            <a:r>
              <a:rPr lang="bg-BG" sz="3000" dirty="0" smtClean="0"/>
              <a:t>  </a:t>
            </a:r>
            <a:r>
              <a:rPr lang="en-US" sz="2800" dirty="0" smtClean="0"/>
              <a:t>This game is open and allows realization of many scenarios. When one scenario ends, the hero moves to the next level, where a new story starts. Thus the game could be continuously developed and extended. </a:t>
            </a:r>
            <a:endParaRPr lang="bg-BG" sz="28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228600"/>
            <a:ext cx="9577597" cy="11107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Background and game scenarios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4003" y="1371600"/>
            <a:ext cx="11804822" cy="626427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u="sng" dirty="0" smtClean="0"/>
              <a:t>Professor Richard Feynman </a:t>
            </a:r>
            <a:r>
              <a:rPr lang="en-US" sz="4000" dirty="0" smtClean="0"/>
              <a:t>(1918 – 1988) was an American </a:t>
            </a:r>
          </a:p>
          <a:p>
            <a:pPr>
              <a:buNone/>
            </a:pPr>
            <a:r>
              <a:rPr lang="en-US" sz="4000" dirty="0" smtClean="0"/>
              <a:t>theoretical physicist, who </a:t>
            </a:r>
            <a:r>
              <a:rPr lang="bg-BG" sz="4000" dirty="0" err="1" smtClean="0"/>
              <a:t>received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>
                <a:hlinkClick r:id="rId3" tooltip="Nobel Prize in Physics"/>
              </a:rPr>
              <a:t>Nobel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Prize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in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Physics</a:t>
            </a:r>
            <a:r>
              <a:rPr lang="bg-BG" sz="4000" dirty="0" smtClean="0"/>
              <a:t> </a:t>
            </a:r>
            <a:endParaRPr lang="en-US" sz="4000" dirty="0" smtClean="0"/>
          </a:p>
          <a:p>
            <a:pPr>
              <a:buNone/>
            </a:pPr>
            <a:r>
              <a:rPr lang="bg-BG" sz="4000" dirty="0" err="1" smtClean="0"/>
              <a:t>in</a:t>
            </a:r>
            <a:r>
              <a:rPr lang="bg-BG" sz="4000" dirty="0" smtClean="0"/>
              <a:t> 1965 </a:t>
            </a:r>
            <a:r>
              <a:rPr lang="bg-BG" sz="4000" dirty="0" err="1" smtClean="0"/>
              <a:t>for</a:t>
            </a:r>
            <a:r>
              <a:rPr lang="bg-BG" sz="4000" dirty="0" smtClean="0"/>
              <a:t> </a:t>
            </a:r>
            <a:r>
              <a:rPr lang="bg-BG" sz="4000" dirty="0" err="1" smtClean="0"/>
              <a:t>his</a:t>
            </a:r>
            <a:r>
              <a:rPr lang="bg-BG" sz="4000" dirty="0" smtClean="0"/>
              <a:t> </a:t>
            </a:r>
            <a:r>
              <a:rPr lang="bg-BG" sz="4000" dirty="0" err="1" smtClean="0"/>
              <a:t>contributions</a:t>
            </a:r>
            <a:r>
              <a:rPr lang="bg-BG" sz="4000" dirty="0" smtClean="0"/>
              <a:t> to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/>
              <a:t>development</a:t>
            </a:r>
            <a:r>
              <a:rPr lang="bg-BG" sz="4000" dirty="0" smtClean="0"/>
              <a:t> of </a:t>
            </a:r>
            <a:r>
              <a:rPr lang="bg-BG" sz="4000" dirty="0" err="1" smtClean="0"/>
              <a:t>quantum</a:t>
            </a:r>
            <a:r>
              <a:rPr lang="bg-BG" sz="4000" dirty="0" smtClean="0"/>
              <a:t> </a:t>
            </a:r>
            <a:r>
              <a:rPr lang="bg-BG" sz="4000" dirty="0" err="1" smtClean="0"/>
              <a:t>electrodynamics</a:t>
            </a:r>
            <a:r>
              <a:rPr lang="bg-BG" sz="4000" dirty="0" smtClean="0"/>
              <a:t> . </a:t>
            </a:r>
            <a:endParaRPr lang="en-US" sz="4000" dirty="0" smtClean="0"/>
          </a:p>
          <a:p>
            <a:r>
              <a:rPr lang="bg-BG" sz="4000" dirty="0" err="1" smtClean="0"/>
              <a:t>Before</a:t>
            </a:r>
            <a:r>
              <a:rPr lang="bg-BG" sz="4000" dirty="0" smtClean="0"/>
              <a:t> </a:t>
            </a:r>
            <a:r>
              <a:rPr lang="bg-BG" sz="4000" dirty="0" err="1" smtClean="0"/>
              <a:t>th</a:t>
            </a:r>
            <a:r>
              <a:rPr lang="en-US" sz="4000" dirty="0" smtClean="0"/>
              <a:t>at</a:t>
            </a:r>
            <a:r>
              <a:rPr lang="bg-BG" sz="4000" dirty="0" smtClean="0"/>
              <a:t>, </a:t>
            </a:r>
            <a:r>
              <a:rPr lang="bg-BG" sz="4000" dirty="0" err="1" smtClean="0"/>
              <a:t>during</a:t>
            </a:r>
            <a:r>
              <a:rPr lang="bg-BG" sz="4000" dirty="0" smtClean="0"/>
              <a:t> </a:t>
            </a:r>
            <a:r>
              <a:rPr lang="bg-BG" sz="4000" u="sng" dirty="0" smtClean="0">
                <a:hlinkClick r:id="rId4" tooltip="World War II"/>
              </a:rPr>
              <a:t>World </a:t>
            </a:r>
            <a:r>
              <a:rPr lang="bg-BG" sz="4000" u="sng" dirty="0" err="1" smtClean="0">
                <a:hlinkClick r:id="rId4" tooltip="World War II"/>
              </a:rPr>
              <a:t>War</a:t>
            </a:r>
            <a:r>
              <a:rPr lang="bg-BG" sz="4000" u="sng" dirty="0" smtClean="0">
                <a:hlinkClick r:id="rId4" tooltip="World War II"/>
              </a:rPr>
              <a:t> II</a:t>
            </a:r>
            <a:r>
              <a:rPr lang="bg-BG" sz="4000" dirty="0" smtClean="0"/>
              <a:t>, </a:t>
            </a:r>
            <a:r>
              <a:rPr lang="bg-BG" sz="4000" dirty="0" err="1" smtClean="0"/>
              <a:t>he</a:t>
            </a:r>
            <a:r>
              <a:rPr lang="bg-BG" sz="4000" dirty="0" smtClean="0"/>
              <a:t> </a:t>
            </a:r>
            <a:r>
              <a:rPr lang="bg-BG" sz="4000" dirty="0" err="1" smtClean="0"/>
              <a:t>assisted</a:t>
            </a:r>
            <a:r>
              <a:rPr lang="bg-BG" sz="4000" dirty="0" smtClean="0"/>
              <a:t> </a:t>
            </a:r>
            <a:r>
              <a:rPr lang="bg-BG" sz="4000" dirty="0" err="1" smtClean="0"/>
              <a:t>in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5" tooltip="Manhattan Project"/>
              </a:rPr>
              <a:t>development</a:t>
            </a:r>
            <a:r>
              <a:rPr lang="bg-BG" sz="4000" u="sng" dirty="0" smtClean="0">
                <a:hlinkClick r:id="rId5" tooltip="Manhattan Project"/>
              </a:rPr>
              <a:t> of </a:t>
            </a:r>
            <a:r>
              <a:rPr lang="bg-BG" sz="4000" u="sng" dirty="0" err="1" smtClean="0">
                <a:hlinkClick r:id="rId5" tooltip="Manhattan Project"/>
              </a:rPr>
              <a:t>the</a:t>
            </a:r>
            <a:r>
              <a:rPr lang="bg-BG" sz="4000" u="sng" dirty="0" smtClean="0">
                <a:hlinkClick r:id="rId5" tooltip="Manhattan Project"/>
              </a:rPr>
              <a:t> </a:t>
            </a:r>
            <a:r>
              <a:rPr lang="bg-BG" sz="4000" u="sng" dirty="0" err="1" smtClean="0">
                <a:hlinkClick r:id="rId5" tooltip="Manhattan Project"/>
              </a:rPr>
              <a:t>atomic</a:t>
            </a:r>
            <a:r>
              <a:rPr lang="bg-BG" sz="4000" u="sng" dirty="0" smtClean="0">
                <a:hlinkClick r:id="rId5" tooltip="Manhattan Project"/>
              </a:rPr>
              <a:t> </a:t>
            </a:r>
            <a:r>
              <a:rPr lang="bg-BG" sz="4000" u="sng" dirty="0" err="1" smtClean="0">
                <a:hlinkClick r:id="rId5" tooltip="Manhattan Project"/>
              </a:rPr>
              <a:t>bomb</a:t>
            </a:r>
            <a:r>
              <a:rPr lang="bg-BG" sz="4000" dirty="0" smtClean="0"/>
              <a:t> . </a:t>
            </a:r>
          </a:p>
          <a:p>
            <a:r>
              <a:rPr lang="bg-BG" sz="4000" dirty="0" err="1" smtClean="0"/>
              <a:t>In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1980s </a:t>
            </a:r>
            <a:r>
              <a:rPr lang="bg-BG" sz="4000" dirty="0" err="1" smtClean="0"/>
              <a:t>he</a:t>
            </a:r>
            <a:r>
              <a:rPr lang="bg-BG" sz="4000" dirty="0" smtClean="0"/>
              <a:t> </a:t>
            </a:r>
            <a:r>
              <a:rPr lang="bg-BG" sz="4000" dirty="0" err="1" smtClean="0"/>
              <a:t>was</a:t>
            </a:r>
            <a:r>
              <a:rPr lang="bg-BG" sz="4000" dirty="0" smtClean="0"/>
              <a:t> a </a:t>
            </a:r>
            <a:r>
              <a:rPr lang="bg-BG" sz="4000" dirty="0" err="1" smtClean="0"/>
              <a:t>member</a:t>
            </a:r>
            <a:r>
              <a:rPr lang="bg-BG" sz="4000" dirty="0" smtClean="0"/>
              <a:t> of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6" tooltip="Rogers Commission Report"/>
              </a:rPr>
              <a:t>Rogers</a:t>
            </a:r>
            <a:r>
              <a:rPr lang="bg-BG" sz="4000" u="sng" dirty="0" smtClean="0">
                <a:hlinkClick r:id="rId6" tooltip="Rogers Commission Report"/>
              </a:rPr>
              <a:t> </a:t>
            </a:r>
            <a:r>
              <a:rPr lang="bg-BG" sz="4000" u="sng" dirty="0" err="1" smtClean="0">
                <a:hlinkClick r:id="rId6" tooltip="Rogers Commission Report"/>
              </a:rPr>
              <a:t>Commission</a:t>
            </a:r>
            <a:r>
              <a:rPr lang="bg-BG" sz="4000" dirty="0" smtClean="0"/>
              <a:t>,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/>
              <a:t>panel</a:t>
            </a:r>
            <a:r>
              <a:rPr lang="bg-BG" sz="4000" dirty="0" smtClean="0"/>
              <a:t> </a:t>
            </a:r>
            <a:r>
              <a:rPr lang="bg-BG" sz="4000" dirty="0" err="1" smtClean="0"/>
              <a:t>that</a:t>
            </a:r>
            <a:r>
              <a:rPr lang="bg-BG" sz="4000" dirty="0" smtClean="0"/>
              <a:t> </a:t>
            </a:r>
            <a:r>
              <a:rPr lang="bg-BG" sz="4000" dirty="0" err="1" smtClean="0"/>
              <a:t>investigated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Space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Shuttle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Challenger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disaster</a:t>
            </a:r>
            <a:r>
              <a:rPr lang="bg-BG" sz="4000" dirty="0" smtClean="0"/>
              <a:t>.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r>
              <a:rPr lang="en-US" sz="4000" u="sng" dirty="0" smtClean="0"/>
              <a:t>Possible game scenarios</a:t>
            </a:r>
            <a:r>
              <a:rPr lang="en-US" sz="4000" dirty="0" smtClean="0"/>
              <a:t>:</a:t>
            </a:r>
            <a:endParaRPr lang="bg-BG" sz="4000" dirty="0" smtClean="0"/>
          </a:p>
          <a:p>
            <a:r>
              <a:rPr lang="en-US" sz="4000" b="1" dirty="0" smtClean="0"/>
              <a:t>Part1: Professor Feynman and the subatomic particles. </a:t>
            </a:r>
            <a:endParaRPr lang="bg-BG" sz="4000" dirty="0" smtClean="0"/>
          </a:p>
          <a:p>
            <a:r>
              <a:rPr lang="en-US" sz="4000" b="1" dirty="0" smtClean="0"/>
              <a:t>Part 2: Professor Feynman and the atomic bomb.</a:t>
            </a:r>
            <a:endParaRPr lang="bg-BG" sz="4000" dirty="0" smtClean="0"/>
          </a:p>
          <a:p>
            <a:r>
              <a:rPr lang="en-US" sz="4000" b="1" dirty="0" smtClean="0"/>
              <a:t>Part 3: Professor Feynman and the space shuttle Challenger.</a:t>
            </a:r>
            <a:endParaRPr lang="bg-BG" sz="4000" dirty="0" smtClean="0"/>
          </a:p>
          <a:p>
            <a:endParaRPr lang="bg-BG" dirty="0" smtClean="0"/>
          </a:p>
          <a:p>
            <a:pPr>
              <a:buNone/>
            </a:pPr>
            <a:r>
              <a:rPr lang="bg-BG" dirty="0" smtClean="0"/>
              <a:t>. 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I:\Neli\C_Sharp_kurs_2\igra0\Archive\Feynman_2553738b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2412" y="381000"/>
            <a:ext cx="2667000" cy="1664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tools and platform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Team collaboration  and development tools: </a:t>
            </a:r>
            <a:endParaRPr lang="bg-BG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b="1" dirty="0" err="1" smtClean="0"/>
              <a:t>GitHub</a:t>
            </a:r>
            <a:r>
              <a:rPr lang="en-US" b="1" dirty="0" smtClean="0"/>
              <a:t> repository</a:t>
            </a:r>
            <a:endParaRPr lang="bg-BG" dirty="0" smtClean="0"/>
          </a:p>
          <a:p>
            <a:pPr lvl="0"/>
            <a:r>
              <a:rPr lang="en-US" b="1" dirty="0" err="1" smtClean="0"/>
              <a:t>Trello</a:t>
            </a:r>
            <a:endParaRPr lang="bg-BG" dirty="0" smtClean="0"/>
          </a:p>
          <a:p>
            <a:pPr lvl="0"/>
            <a:r>
              <a:rPr lang="en-US" b="1" dirty="0" smtClean="0"/>
              <a:t>Skype – Team Feynman group</a:t>
            </a:r>
            <a:endParaRPr lang="bg-BG" dirty="0" smtClean="0"/>
          </a:p>
          <a:p>
            <a:pPr lvl="0"/>
            <a:r>
              <a:rPr lang="en-US" b="1" dirty="0" err="1" smtClean="0"/>
              <a:t>OneDrive</a:t>
            </a:r>
            <a:r>
              <a:rPr lang="en-US" b="1" dirty="0" smtClean="0"/>
              <a:t> temporary file storage</a:t>
            </a:r>
            <a:endParaRPr lang="bg-BG" dirty="0" smtClean="0"/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Platform: </a:t>
            </a:r>
            <a:r>
              <a:rPr lang="en-US" b="1" dirty="0" err="1" smtClean="0"/>
              <a:t>MonoGame</a:t>
            </a:r>
            <a:r>
              <a:rPr lang="en-US" b="1" dirty="0" smtClean="0"/>
              <a:t> 3.5 for Visual studio. 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realized till now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Title screen with 2 buttons (Play and Quite) on the background and 2 objects (bomb and test tube)</a:t>
            </a:r>
            <a:endParaRPr lang="bg-BG" dirty="0" smtClean="0"/>
          </a:p>
          <a:p>
            <a:pPr lvl="0"/>
            <a:r>
              <a:rPr lang="en-US" dirty="0" smtClean="0"/>
              <a:t>The second screen, where the Professor is walking on the map.</a:t>
            </a:r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dirty="0" smtClean="0"/>
              <a:t> 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bg-BG" dirty="0" smtClean="0"/>
          </a:p>
          <a:p>
            <a:pPr lvl="0"/>
            <a:r>
              <a:rPr lang="en-US" dirty="0" smtClean="0"/>
              <a:t>All possible collisions during the movement of the hero on the map are programmed in the code. </a:t>
            </a:r>
            <a:endParaRPr lang="bg-BG" dirty="0" smtClean="0"/>
          </a:p>
          <a:p>
            <a:pPr lvl="0"/>
            <a:r>
              <a:rPr lang="en-US" dirty="0" smtClean="0"/>
              <a:t>This game level is accompanied using suitable music.  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7" name="Picture 5" descr="I:\Neli\C_Sharp_kurs_2\igra0\IgraGitHub\Screens\SecondScre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9812" y="2743200"/>
            <a:ext cx="2743200" cy="1934960"/>
          </a:xfrm>
          <a:prstGeom prst="rect">
            <a:avLst/>
          </a:prstGeom>
          <a:noFill/>
        </p:spPr>
      </p:pic>
      <p:pic>
        <p:nvPicPr>
          <p:cNvPr id="3078" name="Picture 6" descr="I:\Neli\C_Sharp_kurs_2\igra0\IgraGitHub\Screens\InitialScre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853" y="2743200"/>
            <a:ext cx="2712699" cy="1905000"/>
          </a:xfrm>
          <a:prstGeom prst="rect">
            <a:avLst/>
          </a:prstGeom>
          <a:noFill/>
        </p:spPr>
      </p:pic>
      <p:pic>
        <p:nvPicPr>
          <p:cNvPr id="1026" name="Picture 2" descr="I:\Neli\C_Sharp_kurs_2\igra0\IgraTemp\The-Game\Screens\ThirdSc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5412" y="2743200"/>
            <a:ext cx="27432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examples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Game1.cs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762000"/>
            <a:ext cx="11804822" cy="5959477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The goal of this level is to increase the IQ value of the hero </a:t>
            </a:r>
          </a:p>
          <a:p>
            <a:pPr>
              <a:buNone/>
            </a:pPr>
            <a:r>
              <a:rPr lang="en-US" dirty="0" smtClean="0"/>
              <a:t>up to some boundary, needed for creating of the Feynman diagrams.</a:t>
            </a:r>
            <a:endParaRPr lang="bg-BG" dirty="0" smtClean="0"/>
          </a:p>
          <a:p>
            <a:pPr lvl="0"/>
            <a:r>
              <a:rPr lang="en-US" dirty="0" smtClean="0"/>
              <a:t>During his movements on the screen </a:t>
            </a:r>
          </a:p>
          <a:p>
            <a:pPr lvl="0">
              <a:buNone/>
            </a:pPr>
            <a:r>
              <a:rPr lang="en-US" dirty="0" smtClean="0"/>
              <a:t>     Professor Feynman 		collects some pieces 	         , which help him to create </a:t>
            </a:r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dirty="0" smtClean="0"/>
              <a:t>     his famous Feynman diagrams. </a:t>
            </a:r>
          </a:p>
          <a:p>
            <a:pPr lvl="0">
              <a:buNone/>
            </a:pPr>
            <a:endParaRPr lang="bg-BG" dirty="0" smtClean="0"/>
          </a:p>
          <a:p>
            <a:pPr lvl="0"/>
            <a:r>
              <a:rPr lang="en-US" dirty="0" smtClean="0"/>
              <a:t>Once he manages to collect something, his IQ value arises. </a:t>
            </a:r>
            <a:endParaRPr lang="bg-BG" dirty="0" smtClean="0"/>
          </a:p>
          <a:p>
            <a:pPr lvl="0"/>
            <a:r>
              <a:rPr lang="en-US" dirty="0" smtClean="0"/>
              <a:t>In the same time some obstacles appear – some books  	or equations or diagram falls from the top part of the screen. </a:t>
            </a:r>
            <a:endParaRPr lang="bg-BG" dirty="0" smtClean="0"/>
          </a:p>
          <a:p>
            <a:pPr lvl="0"/>
            <a:r>
              <a:rPr lang="en-US" dirty="0" smtClean="0"/>
              <a:t>Ones the Professor meets these obstacles, his IQ decreases with certain value. </a:t>
            </a:r>
            <a:endParaRPr lang="bg-BG" dirty="0" smtClean="0"/>
          </a:p>
          <a:p>
            <a:pPr lvl="0"/>
            <a:r>
              <a:rPr lang="en-US" dirty="0" smtClean="0"/>
              <a:t>At the end of this level, when the boundary IQ value is reached, the Professor Feynman gets a coin with Nobel face drawn on it.  </a:t>
            </a:r>
            <a:endParaRPr lang="bg-BG" dirty="0" smtClean="0"/>
          </a:p>
          <a:p>
            <a:pPr lvl="0"/>
            <a:r>
              <a:rPr lang="en-US" dirty="0" smtClean="0"/>
              <a:t>During all the time a suitable music for all events is playing.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101" name="Picture 5" descr="I:\Neli\C_Sharp_kurs_2\igra0\Archive\diagram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412" y="2514600"/>
            <a:ext cx="1193963" cy="896915"/>
          </a:xfrm>
          <a:prstGeom prst="rect">
            <a:avLst/>
          </a:prstGeom>
          <a:noFill/>
        </p:spPr>
      </p:pic>
      <p:pic>
        <p:nvPicPr>
          <p:cNvPr id="9" name="Picture 8" descr="STANDINGRIGH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7812" y="1676400"/>
            <a:ext cx="1143000" cy="1143000"/>
          </a:xfrm>
          <a:prstGeom prst="rect">
            <a:avLst/>
          </a:prstGeom>
        </p:spPr>
      </p:pic>
      <p:pic>
        <p:nvPicPr>
          <p:cNvPr id="10" name="Picture 9" descr="Icon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6812" y="1905000"/>
            <a:ext cx="609600" cy="609600"/>
          </a:xfrm>
          <a:prstGeom prst="rect">
            <a:avLst/>
          </a:prstGeom>
        </p:spPr>
      </p:pic>
      <p:pic>
        <p:nvPicPr>
          <p:cNvPr id="11" name="Picture 10" descr="Book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4012" y="3962400"/>
            <a:ext cx="812698" cy="812698"/>
          </a:xfrm>
          <a:prstGeom prst="rect">
            <a:avLst/>
          </a:prstGeom>
        </p:spPr>
      </p:pic>
      <p:pic>
        <p:nvPicPr>
          <p:cNvPr id="4102" name="Picture 6" descr="I:\Neli\C_Sharp_kurs_2\igra0\Archive\monetk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98812" y="5486400"/>
            <a:ext cx="5334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have worked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FF00"/>
                </a:solidFill>
              </a:rPr>
              <a:t>This was a real teamwork project. All of us </a:t>
            </a:r>
            <a:r>
              <a:rPr lang="en-US" sz="4800" b="1" dirty="0" smtClean="0">
                <a:solidFill>
                  <a:srgbClr val="FFFF00"/>
                </a:solidFill>
              </a:rPr>
              <a:t>have </a:t>
            </a:r>
            <a:r>
              <a:rPr lang="en-US" sz="4800" b="1" dirty="0" smtClean="0">
                <a:solidFill>
                  <a:srgbClr val="FFFF00"/>
                </a:solidFill>
              </a:rPr>
              <a:t>been working actively, but in different ways</a:t>
            </a:r>
          </a:p>
          <a:p>
            <a:r>
              <a:rPr lang="en-US" dirty="0" smtClean="0"/>
              <a:t>Alexander – actively participated in the team discussions and writing the game code</a:t>
            </a:r>
          </a:p>
          <a:p>
            <a:r>
              <a:rPr lang="en-US" dirty="0" err="1" smtClean="0"/>
              <a:t>Aneliya</a:t>
            </a:r>
            <a:r>
              <a:rPr lang="en-US" dirty="0" smtClean="0"/>
              <a:t> – created our group in Skype, gave the initial idea about the game, actively participated in the discussions, searching resources on the net and code writing.  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Borislav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Kalina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participated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once in the Skype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discussion</a:t>
            </a:r>
          </a:p>
          <a:p>
            <a:r>
              <a:rPr lang="en-US" dirty="0" err="1" smtClean="0"/>
              <a:t>Mariya</a:t>
            </a:r>
            <a:r>
              <a:rPr lang="en-US" dirty="0" smtClean="0"/>
              <a:t> </a:t>
            </a:r>
            <a:r>
              <a:rPr lang="en-US" dirty="0" smtClean="0"/>
              <a:t>– actively participated in all discussions, main contributor to the very important and time consuming  work on editing of almost all images used in the game.</a:t>
            </a:r>
          </a:p>
          <a:p>
            <a:r>
              <a:rPr lang="en-US" dirty="0" err="1" smtClean="0"/>
              <a:t>Neli</a:t>
            </a:r>
            <a:r>
              <a:rPr lang="en-US" dirty="0" smtClean="0"/>
              <a:t> – participated actively in team discussions, searching for images and other useful resources on the net, participated in describing project documentation. </a:t>
            </a:r>
          </a:p>
          <a:p>
            <a:r>
              <a:rPr lang="en-US" dirty="0" err="1" smtClean="0"/>
              <a:t>Plamen</a:t>
            </a:r>
            <a:r>
              <a:rPr lang="en-US" dirty="0" smtClean="0"/>
              <a:t>  - created the </a:t>
            </a:r>
            <a:r>
              <a:rPr lang="en-US" dirty="0" err="1" smtClean="0"/>
              <a:t>sceleton</a:t>
            </a:r>
            <a:r>
              <a:rPr lang="en-US" dirty="0" smtClean="0"/>
              <a:t> of the game code, gave the name of the game and main ideas about used platform, participated in team discussions, etc.  </a:t>
            </a:r>
          </a:p>
          <a:p>
            <a:r>
              <a:rPr lang="en-US" dirty="0" err="1" smtClean="0"/>
              <a:t>Stiliyan</a:t>
            </a:r>
            <a:r>
              <a:rPr lang="en-US" dirty="0" smtClean="0"/>
              <a:t>  - actively participated in </a:t>
            </a:r>
            <a:r>
              <a:rPr lang="en-US" dirty="0" smtClean="0"/>
              <a:t>building </a:t>
            </a:r>
            <a:r>
              <a:rPr lang="en-US" dirty="0" smtClean="0"/>
              <a:t>the </a:t>
            </a:r>
            <a:r>
              <a:rPr lang="en-US" dirty="0" err="1" smtClean="0"/>
              <a:t>sceleton</a:t>
            </a:r>
            <a:r>
              <a:rPr lang="en-US" dirty="0" smtClean="0"/>
              <a:t> of the game </a:t>
            </a:r>
            <a:r>
              <a:rPr lang="en-US" dirty="0" smtClean="0"/>
              <a:t>code,  code writing , team </a:t>
            </a:r>
            <a:r>
              <a:rPr lang="en-US" dirty="0" smtClean="0"/>
              <a:t>discussions, etc. </a:t>
            </a:r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753</Words>
  <Application>Microsoft Office PowerPoint</Application>
  <PresentationFormat>Custom</PresentationFormat>
  <Paragraphs>116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SoftUni 16x9</vt:lpstr>
      <vt:lpstr>The adventures of Professor Feynman</vt:lpstr>
      <vt:lpstr>Table of contents</vt:lpstr>
      <vt:lpstr>The goal</vt:lpstr>
      <vt:lpstr>Background and game scenarios </vt:lpstr>
      <vt:lpstr>Development tools and platform</vt:lpstr>
      <vt:lpstr>What is realized till now</vt:lpstr>
      <vt:lpstr>Code examples</vt:lpstr>
      <vt:lpstr>Future work</vt:lpstr>
      <vt:lpstr>How we have worked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2016-06-14T23:20:25Z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