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Golos Text"/>
      <p:regular r:id="rId11"/>
      <p:bold r:id="rId12"/>
    </p:embeddedFont>
    <p:embeddedFont>
      <p:font typeface="Golos Text Medium"/>
      <p:regular r:id="rId13"/>
      <p:bold r:id="rId14"/>
    </p:embeddedFont>
    <p:embeddedFont>
      <p:font typeface="Bebas Neue"/>
      <p:regular r:id="rId15"/>
    </p:embeddedFont>
    <p:embeddedFont>
      <p:font typeface="Gantari"/>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GolosText-regular.fntdata"/><Relationship Id="rId10" Type="http://schemas.openxmlformats.org/officeDocument/2006/relationships/slide" Target="slides/slide6.xml"/><Relationship Id="rId13" Type="http://schemas.openxmlformats.org/officeDocument/2006/relationships/font" Target="fonts/GolosTextMedium-regular.fntdata"/><Relationship Id="rId12" Type="http://schemas.openxmlformats.org/officeDocument/2006/relationships/font" Target="fonts/GolosTex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ebasNeue-regular.fntdata"/><Relationship Id="rId14" Type="http://schemas.openxmlformats.org/officeDocument/2006/relationships/font" Target="fonts/GolosTextMedium-bold.fntdata"/><Relationship Id="rId17" Type="http://schemas.openxmlformats.org/officeDocument/2006/relationships/font" Target="fonts/Gantari-bold.fntdata"/><Relationship Id="rId16" Type="http://schemas.openxmlformats.org/officeDocument/2006/relationships/font" Target="fonts/Gantari-regular.fntdata"/><Relationship Id="rId5" Type="http://schemas.openxmlformats.org/officeDocument/2006/relationships/slide" Target="slides/slide1.xml"/><Relationship Id="rId19" Type="http://schemas.openxmlformats.org/officeDocument/2006/relationships/font" Target="fonts/Gantari-boldItalic.fntdata"/><Relationship Id="rId6" Type="http://schemas.openxmlformats.org/officeDocument/2006/relationships/slide" Target="slides/slide2.xml"/><Relationship Id="rId18" Type="http://schemas.openxmlformats.org/officeDocument/2006/relationships/font" Target="fonts/Gantari-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a8e28482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a8e28482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071d9c8f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071d9c8f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6071d9c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6071d9c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6071d9c8f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6071d9c8f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6071d9c8f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6071d9c8f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071d9c8f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071d9c8f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715100" y="714150"/>
            <a:ext cx="4652400" cy="1857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0" sz="480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8"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p:nvPr>
            <p:ph hasCustomPrompt="1" type="title"/>
          </p:nvPr>
        </p:nvSpPr>
        <p:spPr>
          <a:xfrm>
            <a:off x="715100" y="1547208"/>
            <a:ext cx="13356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b="0" sz="200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p:nvPr>
            <p:ph idx="1" type="subTitle"/>
          </p:nvPr>
        </p:nvSpPr>
        <p:spPr>
          <a:xfrm>
            <a:off x="2050814" y="1547208"/>
            <a:ext cx="63783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 name="Google Shape;52;p13"/>
          <p:cNvSpPr txBox="1"/>
          <p:nvPr>
            <p:ph idx="2" type="title"/>
          </p:nvPr>
        </p:nvSpPr>
        <p:spPr>
          <a:xfrm>
            <a:off x="715100" y="535000"/>
            <a:ext cx="77139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a:buNone/>
              <a:defRPr b="0"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b="1" sz="3200">
                <a:solidFill>
                  <a:schemeClr val="dk1"/>
                </a:solidFill>
                <a:latin typeface="Golos Text"/>
                <a:ea typeface="Golos Text"/>
                <a:cs typeface="Golos Text"/>
                <a:sym typeface="Golos Text"/>
              </a:defRPr>
            </a:lvl9pPr>
          </a:lstStyle>
          <a:p/>
        </p:txBody>
      </p:sp>
      <p:sp>
        <p:nvSpPr>
          <p:cNvPr id="53" name="Google Shape;53;p13"/>
          <p:cNvSpPr txBox="1"/>
          <p:nvPr>
            <p:ph hasCustomPrompt="1" idx="3" type="title"/>
          </p:nvPr>
        </p:nvSpPr>
        <p:spPr>
          <a:xfrm>
            <a:off x="715100" y="2224908"/>
            <a:ext cx="13356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b="0" sz="200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idx="4" type="subTitle"/>
          </p:nvPr>
        </p:nvSpPr>
        <p:spPr>
          <a:xfrm>
            <a:off x="2050814" y="2224908"/>
            <a:ext cx="63783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5" name="Google Shape;55;p13"/>
          <p:cNvSpPr txBox="1"/>
          <p:nvPr>
            <p:ph hasCustomPrompt="1" idx="5" type="title"/>
          </p:nvPr>
        </p:nvSpPr>
        <p:spPr>
          <a:xfrm>
            <a:off x="715100" y="2902608"/>
            <a:ext cx="13356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b="0" sz="200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6" type="subTitle"/>
          </p:nvPr>
        </p:nvSpPr>
        <p:spPr>
          <a:xfrm>
            <a:off x="2050814" y="2902608"/>
            <a:ext cx="63783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 name="Google Shape;57;p13"/>
          <p:cNvSpPr txBox="1"/>
          <p:nvPr>
            <p:ph hasCustomPrompt="1" idx="7" type="title"/>
          </p:nvPr>
        </p:nvSpPr>
        <p:spPr>
          <a:xfrm>
            <a:off x="715100" y="3580308"/>
            <a:ext cx="13356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b="0" sz="200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8" type="subTitle"/>
          </p:nvPr>
        </p:nvSpPr>
        <p:spPr>
          <a:xfrm>
            <a:off x="2050814" y="3580308"/>
            <a:ext cx="6378300" cy="52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9" name="Shape 59"/>
        <p:cNvGrpSpPr/>
        <p:nvPr/>
      </p:nvGrpSpPr>
      <p:grpSpPr>
        <a:xfrm>
          <a:off x="0" y="0"/>
          <a:ext cx="0" cy="0"/>
          <a:chOff x="0" y="0"/>
          <a:chExt cx="0" cy="0"/>
        </a:xfrm>
      </p:grpSpPr>
      <p:pic>
        <p:nvPicPr>
          <p:cNvPr id="60" name="Google Shape;60;p1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1" name="Google Shape;61;p14"/>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62" name="Google Shape;62;p14"/>
          <p:cNvSpPr txBox="1"/>
          <p:nvPr>
            <p:ph idx="1" type="body"/>
          </p:nvPr>
        </p:nvSpPr>
        <p:spPr>
          <a:xfrm>
            <a:off x="715100" y="1242450"/>
            <a:ext cx="7713900" cy="3366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indent="-317500" lvl="1" marL="9144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63" name="Shape 63"/>
        <p:cNvGrpSpPr/>
        <p:nvPr/>
      </p:nvGrpSpPr>
      <p:grpSpPr>
        <a:xfrm>
          <a:off x="0" y="0"/>
          <a:ext cx="0" cy="0"/>
          <a:chOff x="0" y="0"/>
          <a:chExt cx="0" cy="0"/>
        </a:xfrm>
      </p:grpSpPr>
      <p:pic>
        <p:nvPicPr>
          <p:cNvPr id="64" name="Google Shape;64;p15"/>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5" name="Google Shape;65;p15"/>
          <p:cNvSpPr txBox="1"/>
          <p:nvPr>
            <p:ph type="ctrTitle"/>
          </p:nvPr>
        </p:nvSpPr>
        <p:spPr>
          <a:xfrm>
            <a:off x="715100" y="641725"/>
            <a:ext cx="3856800" cy="10590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 type="subTitle"/>
          </p:nvPr>
        </p:nvSpPr>
        <p:spPr>
          <a:xfrm>
            <a:off x="715100" y="1548250"/>
            <a:ext cx="3856800" cy="142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7" name="Google Shape;67;p15"/>
          <p:cNvSpPr txBox="1"/>
          <p:nvPr/>
        </p:nvSpPr>
        <p:spPr>
          <a:xfrm>
            <a:off x="715100" y="3449850"/>
            <a:ext cx="3856800" cy="56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000">
                <a:solidFill>
                  <a:schemeClr val="dk1"/>
                </a:solidFill>
                <a:latin typeface="Gantari"/>
                <a:ea typeface="Gantari"/>
                <a:cs typeface="Gantari"/>
                <a:sym typeface="Gantari"/>
              </a:rPr>
              <a:t>CREDITS:</a:t>
            </a:r>
            <a:r>
              <a:rPr lang="en" sz="1000">
                <a:solidFill>
                  <a:schemeClr val="dk1"/>
                </a:solidFill>
                <a:latin typeface="Gantari"/>
                <a:ea typeface="Gantari"/>
                <a:cs typeface="Gantari"/>
                <a:sym typeface="Gantari"/>
              </a:rPr>
              <a:t> This presentation template was created by </a:t>
            </a:r>
            <a:r>
              <a:rPr b="1" lang="en" sz="1000">
                <a:solidFill>
                  <a:schemeClr val="dk1"/>
                </a:solidFill>
                <a:latin typeface="Gantari"/>
                <a:ea typeface="Gantari"/>
                <a:cs typeface="Gantari"/>
                <a:sym typeface="Gantari"/>
              </a:rPr>
              <a:t>Slidesgo</a:t>
            </a:r>
            <a:r>
              <a:rPr lang="en" sz="1000">
                <a:solidFill>
                  <a:schemeClr val="dk1"/>
                </a:solidFill>
                <a:latin typeface="Gantari"/>
                <a:ea typeface="Gantari"/>
                <a:cs typeface="Gantari"/>
                <a:sym typeface="Gantari"/>
              </a:rPr>
              <a:t> and includes icons by </a:t>
            </a:r>
            <a:r>
              <a:rPr b="1" lang="en" sz="1000">
                <a:solidFill>
                  <a:schemeClr val="dk1"/>
                </a:solidFill>
                <a:latin typeface="Gantari"/>
                <a:ea typeface="Gantari"/>
                <a:cs typeface="Gantari"/>
                <a:sym typeface="Gantari"/>
              </a:rPr>
              <a:t>Flaticon</a:t>
            </a:r>
            <a:r>
              <a:rPr lang="en" sz="1000">
                <a:solidFill>
                  <a:schemeClr val="dk1"/>
                </a:solidFill>
                <a:latin typeface="Gantari"/>
                <a:ea typeface="Gantari"/>
                <a:cs typeface="Gantari"/>
                <a:sym typeface="Gantari"/>
              </a:rPr>
              <a:t>, infographics &amp; images by </a:t>
            </a:r>
            <a:r>
              <a:rPr b="1" lang="en" sz="1000">
                <a:solidFill>
                  <a:schemeClr val="dk1"/>
                </a:solidFill>
                <a:latin typeface="Gantari"/>
                <a:ea typeface="Gantari"/>
                <a:cs typeface="Gantari"/>
                <a:sym typeface="Gantari"/>
              </a:rPr>
              <a:t>Freepik</a:t>
            </a:r>
            <a:r>
              <a:rPr lang="en" sz="1000">
                <a:solidFill>
                  <a:schemeClr val="dk1"/>
                </a:solidFill>
                <a:latin typeface="Gantari"/>
                <a:ea typeface="Gantari"/>
                <a:cs typeface="Gantari"/>
                <a:sym typeface="Gantari"/>
              </a:rPr>
              <a:t> and content by</a:t>
            </a:r>
            <a:r>
              <a:rPr lang="en" sz="1000">
                <a:solidFill>
                  <a:schemeClr val="dk1"/>
                </a:solidFill>
                <a:latin typeface="Gantari"/>
                <a:ea typeface="Gantari"/>
                <a:cs typeface="Gantari"/>
                <a:sym typeface="Gantari"/>
              </a:rPr>
              <a:t> </a:t>
            </a:r>
            <a:r>
              <a:rPr b="1" lang="en" sz="1000">
                <a:solidFill>
                  <a:schemeClr val="dk1"/>
                </a:solidFill>
                <a:latin typeface="Gantari"/>
                <a:ea typeface="Gantari"/>
                <a:cs typeface="Gantari"/>
                <a:sym typeface="Gantari"/>
              </a:rPr>
              <a:t>Eliana Delacour</a:t>
            </a:r>
            <a:endParaRPr b="1" sz="1000">
              <a:solidFill>
                <a:schemeClr val="dk1"/>
              </a:solidFill>
              <a:latin typeface="Gantari"/>
              <a:ea typeface="Gantari"/>
              <a:cs typeface="Gantari"/>
              <a:sym typeface="Ganta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8"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0"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p:nvPr>
            <p:ph type="title"/>
          </p:nvPr>
        </p:nvSpPr>
        <p:spPr>
          <a:xfrm>
            <a:off x="715100" y="1925850"/>
            <a:ext cx="7713900" cy="1835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b="0" sz="470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5100" y="701850"/>
            <a:ext cx="2035200" cy="1071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0" sz="5000">
                <a:solidFill>
                  <a:schemeClr val="accent3"/>
                </a:solidFill>
                <a:latin typeface="Golos Text Medium"/>
                <a:ea typeface="Golos Text Medium"/>
                <a:cs typeface="Golos Text Medium"/>
                <a:sym typeface="Golos Text Medium"/>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p:nvPr>
            <p:ph type="title"/>
          </p:nvPr>
        </p:nvSpPr>
        <p:spPr>
          <a:xfrm>
            <a:off x="715100" y="535000"/>
            <a:ext cx="40131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18" name="Google Shape;18;p4"/>
          <p:cNvSpPr txBox="1"/>
          <p:nvPr>
            <p:ph idx="1" type="body"/>
          </p:nvPr>
        </p:nvSpPr>
        <p:spPr>
          <a:xfrm>
            <a:off x="715100" y="1242400"/>
            <a:ext cx="4013100" cy="3366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Golos Text Medium"/>
              <a:buChar char="●"/>
              <a:defRPr>
                <a:solidFill>
                  <a:schemeClr val="dk1"/>
                </a:solidFill>
              </a:defRPr>
            </a:lvl1pPr>
            <a:lvl2pPr indent="-317500" lvl="1" marL="9144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indent="-317500" lvl="2" marL="13716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indent="-317500" lvl="3" marL="18288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indent="-317500" lvl="4" marL="22860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indent="-317500" lvl="5" marL="27432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indent="-317500" lvl="6" marL="32004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indent="-317500" lvl="7" marL="36576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indent="-317500" lvl="8" marL="41148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p:nvPr>
            <p:ph idx="1" type="subTitle"/>
          </p:nvPr>
        </p:nvSpPr>
        <p:spPr>
          <a:xfrm>
            <a:off x="715100" y="1767700"/>
            <a:ext cx="3856800" cy="2840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type="title"/>
          </p:nvPr>
        </p:nvSpPr>
        <p:spPr>
          <a:xfrm>
            <a:off x="715100" y="535000"/>
            <a:ext cx="7713900" cy="7074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23" name="Google Shape;23;p5"/>
          <p:cNvSpPr txBox="1"/>
          <p:nvPr>
            <p:ph idx="2" type="subTitle"/>
          </p:nvPr>
        </p:nvSpPr>
        <p:spPr>
          <a:xfrm>
            <a:off x="715096" y="1242400"/>
            <a:ext cx="3856800" cy="525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 name="Google Shape;24;p5"/>
          <p:cNvSpPr txBox="1"/>
          <p:nvPr>
            <p:ph idx="3" type="subTitle"/>
          </p:nvPr>
        </p:nvSpPr>
        <p:spPr>
          <a:xfrm>
            <a:off x="4572000" y="1767700"/>
            <a:ext cx="3856800" cy="2840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4" type="subTitle"/>
          </p:nvPr>
        </p:nvSpPr>
        <p:spPr>
          <a:xfrm>
            <a:off x="4571996" y="1242400"/>
            <a:ext cx="3856800" cy="525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p:nvPr>
            <p:ph type="title"/>
          </p:nvPr>
        </p:nvSpPr>
        <p:spPr>
          <a:xfrm>
            <a:off x="715100" y="535000"/>
            <a:ext cx="7713900" cy="70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32" name="Google Shape;32;p7"/>
          <p:cNvSpPr txBox="1"/>
          <p:nvPr>
            <p:ph idx="1" type="body"/>
          </p:nvPr>
        </p:nvSpPr>
        <p:spPr>
          <a:xfrm>
            <a:off x="715100" y="1242450"/>
            <a:ext cx="7713900" cy="3366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indent="-317500" lvl="1" marL="9144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p:nvPr>
            <p:ph type="title"/>
          </p:nvPr>
        </p:nvSpPr>
        <p:spPr>
          <a:xfrm>
            <a:off x="715100" y="662225"/>
            <a:ext cx="7713900" cy="333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7074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p:txBody>
      </p:sp>
      <p:sp>
        <p:nvSpPr>
          <p:cNvPr id="7" name="Google Shape;7;p1"/>
          <p:cNvSpPr txBox="1"/>
          <p:nvPr>
            <p:ph idx="1" type="body"/>
          </p:nvPr>
        </p:nvSpPr>
        <p:spPr>
          <a:xfrm>
            <a:off x="715100" y="1242450"/>
            <a:ext cx="7713900" cy="33660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indent="-317500" lvl="1" marL="9144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arxiv.org/abs/2211.09507" TargetMode="External"/><Relationship Id="rId4" Type="http://schemas.openxmlformats.org/officeDocument/2006/relationships/hyperlink" Target="https://doi.org/10.1007/s10845-025-02580-x" TargetMode="External"/><Relationship Id="rId5" Type="http://schemas.openxmlformats.org/officeDocument/2006/relationships/hyperlink" Target="https://arxiv.org/pdf/2409.1600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8"/>
          <p:cNvSpPr txBox="1"/>
          <p:nvPr>
            <p:ph type="ctrTitle"/>
          </p:nvPr>
        </p:nvSpPr>
        <p:spPr>
          <a:xfrm>
            <a:off x="489350" y="500675"/>
            <a:ext cx="5645700" cy="185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3"/>
                </a:solidFill>
              </a:rPr>
              <a:t>Quantum-Enhanced Graph </a:t>
            </a:r>
            <a:r>
              <a:rPr lang="en" sz="2200">
                <a:solidFill>
                  <a:schemeClr val="accent3"/>
                </a:solidFill>
              </a:rPr>
              <a:t>Optimization</a:t>
            </a:r>
            <a:r>
              <a:rPr lang="en" sz="2200">
                <a:solidFill>
                  <a:schemeClr val="accent3"/>
                </a:solidFill>
              </a:rPr>
              <a:t> for </a:t>
            </a:r>
            <a:r>
              <a:rPr lang="en" sz="2200">
                <a:solidFill>
                  <a:schemeClr val="accent3"/>
                </a:solidFill>
              </a:rPr>
              <a:t>Trustworthy</a:t>
            </a:r>
            <a:r>
              <a:rPr lang="en" sz="2200">
                <a:solidFill>
                  <a:schemeClr val="accent3"/>
                </a:solidFill>
              </a:rPr>
              <a:t> Multi-Agent Coordination in Digital Twin Robots</a:t>
            </a:r>
            <a:endParaRPr sz="2200">
              <a:solidFill>
                <a:schemeClr val="accent3"/>
              </a:solidFill>
            </a:endParaRPr>
          </a:p>
        </p:txBody>
      </p:sp>
      <p:grpSp>
        <p:nvGrpSpPr>
          <p:cNvPr id="77" name="Google Shape;77;p18"/>
          <p:cNvGrpSpPr/>
          <p:nvPr/>
        </p:nvGrpSpPr>
        <p:grpSpPr>
          <a:xfrm>
            <a:off x="6507498" y="2917498"/>
            <a:ext cx="3524464" cy="4496740"/>
            <a:chOff x="6483100" y="2237750"/>
            <a:chExt cx="898250" cy="1146075"/>
          </a:xfrm>
        </p:grpSpPr>
        <p:sp>
          <p:nvSpPr>
            <p:cNvPr id="78" name="Google Shape;78;p18"/>
            <p:cNvSpPr/>
            <p:nvPr/>
          </p:nvSpPr>
          <p:spPr>
            <a:xfrm>
              <a:off x="6679525" y="3352075"/>
              <a:ext cx="329550" cy="31750"/>
            </a:xfrm>
            <a:custGeom>
              <a:rect b="b" l="l" r="r" t="t"/>
              <a:pathLst>
                <a:path extrusionOk="0" h="1270" w="13182">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p:nvPr/>
          </p:nvSpPr>
          <p:spPr>
            <a:xfrm>
              <a:off x="6679975" y="3199775"/>
              <a:ext cx="328650" cy="169925"/>
            </a:xfrm>
            <a:custGeom>
              <a:rect b="b" l="l" r="r" t="t"/>
              <a:pathLst>
                <a:path extrusionOk="0" h="6797" w="13146">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p:nvPr/>
          </p:nvSpPr>
          <p:spPr>
            <a:xfrm>
              <a:off x="6483100" y="2567000"/>
              <a:ext cx="714325" cy="702200"/>
            </a:xfrm>
            <a:custGeom>
              <a:rect b="b" l="l" r="r" t="t"/>
              <a:pathLst>
                <a:path extrusionOk="0" h="28088" w="28573">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p:nvPr/>
          </p:nvSpPr>
          <p:spPr>
            <a:xfrm>
              <a:off x="6567225" y="2545200"/>
              <a:ext cx="635575" cy="156400"/>
            </a:xfrm>
            <a:custGeom>
              <a:rect b="b" l="l" r="r" t="t"/>
              <a:pathLst>
                <a:path extrusionOk="0" h="6256" w="25423">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p:nvPr/>
          </p:nvSpPr>
          <p:spPr>
            <a:xfrm>
              <a:off x="6581275" y="2554550"/>
              <a:ext cx="607525" cy="137700"/>
            </a:xfrm>
            <a:custGeom>
              <a:rect b="b" l="l" r="r" t="t"/>
              <a:pathLst>
                <a:path extrusionOk="0" h="5508" w="24301">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6576975" y="2495475"/>
              <a:ext cx="634125" cy="151975"/>
            </a:xfrm>
            <a:custGeom>
              <a:rect b="b" l="l" r="r" t="t"/>
              <a:pathLst>
                <a:path extrusionOk="0" h="6079" w="25365">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6585550" y="2237750"/>
              <a:ext cx="638350" cy="380675"/>
            </a:xfrm>
            <a:custGeom>
              <a:rect b="b" l="l" r="r" t="t"/>
              <a:pathLst>
                <a:path extrusionOk="0" h="15227" w="25534">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6487875" y="2662925"/>
              <a:ext cx="290925" cy="574125"/>
            </a:xfrm>
            <a:custGeom>
              <a:rect b="b" l="l" r="r" t="t"/>
              <a:pathLst>
                <a:path extrusionOk="0" h="22965" w="11637">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6616850" y="2662925"/>
              <a:ext cx="175175" cy="574125"/>
            </a:xfrm>
            <a:custGeom>
              <a:rect b="b" l="l" r="r" t="t"/>
              <a:pathLst>
                <a:path extrusionOk="0" h="22965" w="7007">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6663675" y="2345200"/>
              <a:ext cx="382100" cy="240775"/>
            </a:xfrm>
            <a:custGeom>
              <a:rect b="b" l="l" r="r" t="t"/>
              <a:pathLst>
                <a:path extrusionOk="0" h="9631" w="15284">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6606775" y="2328350"/>
              <a:ext cx="382125" cy="240750"/>
            </a:xfrm>
            <a:custGeom>
              <a:rect b="b" l="l" r="r" t="t"/>
              <a:pathLst>
                <a:path extrusionOk="0" h="9630" w="15285">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6617200" y="2337675"/>
              <a:ext cx="361250" cy="222100"/>
            </a:xfrm>
            <a:custGeom>
              <a:rect b="b" l="l" r="r" t="t"/>
              <a:pathLst>
                <a:path extrusionOk="0" h="8884" w="1445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6648825" y="2370300"/>
              <a:ext cx="58900" cy="92675"/>
            </a:xfrm>
            <a:custGeom>
              <a:rect b="b" l="l" r="r" t="t"/>
              <a:pathLst>
                <a:path extrusionOk="0" h="3707" w="2356">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6796425" y="2413275"/>
              <a:ext cx="58875" cy="92700"/>
            </a:xfrm>
            <a:custGeom>
              <a:rect b="b" l="l" r="r" t="t"/>
              <a:pathLst>
                <a:path extrusionOk="0" h="3708" w="2355">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6831125" y="2259625"/>
              <a:ext cx="202075" cy="116650"/>
            </a:xfrm>
            <a:custGeom>
              <a:rect b="b" l="l" r="r" t="t"/>
              <a:pathLst>
                <a:path extrusionOk="0" h="4666" w="8083">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7014775" y="2331875"/>
              <a:ext cx="18400" cy="26350"/>
            </a:xfrm>
            <a:custGeom>
              <a:rect b="b" l="l" r="r" t="t"/>
              <a:pathLst>
                <a:path extrusionOk="0" h="1054" w="736">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6968050" y="2474475"/>
              <a:ext cx="50825" cy="77725"/>
            </a:xfrm>
            <a:custGeom>
              <a:rect b="b" l="l" r="r" t="t"/>
              <a:pathLst>
                <a:path extrusionOk="0" h="3109" w="2033">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6981225" y="2478250"/>
              <a:ext cx="45925" cy="73900"/>
            </a:xfrm>
            <a:custGeom>
              <a:rect b="b" l="l" r="r" t="t"/>
              <a:pathLst>
                <a:path extrusionOk="0" h="2956" w="1837">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7000600" y="2281000"/>
              <a:ext cx="81250" cy="232325"/>
            </a:xfrm>
            <a:custGeom>
              <a:rect b="b" l="l" r="r" t="t"/>
              <a:pathLst>
                <a:path extrusionOk="0" h="9293" w="325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6684150" y="3257875"/>
              <a:ext cx="302125" cy="78425"/>
            </a:xfrm>
            <a:custGeom>
              <a:rect b="b" l="l" r="r" t="t"/>
              <a:pathLst>
                <a:path extrusionOk="0" h="3137" w="12085">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6679525" y="3352075"/>
              <a:ext cx="329550" cy="31750"/>
            </a:xfrm>
            <a:custGeom>
              <a:rect b="b" l="l" r="r" t="t"/>
              <a:pathLst>
                <a:path extrusionOk="0" h="1270" w="13182">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6679975" y="3199775"/>
              <a:ext cx="328650" cy="169925"/>
            </a:xfrm>
            <a:custGeom>
              <a:rect b="b" l="l" r="r" t="t"/>
              <a:pathLst>
                <a:path extrusionOk="0" h="6797" w="13146">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6483100" y="2567000"/>
              <a:ext cx="714325" cy="702200"/>
            </a:xfrm>
            <a:custGeom>
              <a:rect b="b" l="l" r="r" t="t"/>
              <a:pathLst>
                <a:path extrusionOk="0" h="28088" w="28573">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6567225" y="2545200"/>
              <a:ext cx="635575" cy="156400"/>
            </a:xfrm>
            <a:custGeom>
              <a:rect b="b" l="l" r="r" t="t"/>
              <a:pathLst>
                <a:path extrusionOk="0" h="6256" w="25423">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6581275" y="2554550"/>
              <a:ext cx="607525" cy="137700"/>
            </a:xfrm>
            <a:custGeom>
              <a:rect b="b" l="l" r="r" t="t"/>
              <a:pathLst>
                <a:path extrusionOk="0" h="5508" w="24301">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6576975" y="2495475"/>
              <a:ext cx="634125" cy="151975"/>
            </a:xfrm>
            <a:custGeom>
              <a:rect b="b" l="l" r="r" t="t"/>
              <a:pathLst>
                <a:path extrusionOk="0" h="6079" w="25365">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6585550" y="2237750"/>
              <a:ext cx="638350" cy="380675"/>
            </a:xfrm>
            <a:custGeom>
              <a:rect b="b" l="l" r="r" t="t"/>
              <a:pathLst>
                <a:path extrusionOk="0" h="15227" w="25534">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6487875" y="2662925"/>
              <a:ext cx="290925" cy="574125"/>
            </a:xfrm>
            <a:custGeom>
              <a:rect b="b" l="l" r="r" t="t"/>
              <a:pathLst>
                <a:path extrusionOk="0" h="22965" w="11637">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6616850" y="2662925"/>
              <a:ext cx="175175" cy="574125"/>
            </a:xfrm>
            <a:custGeom>
              <a:rect b="b" l="l" r="r" t="t"/>
              <a:pathLst>
                <a:path extrusionOk="0" h="22965" w="7007">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6663675" y="2345200"/>
              <a:ext cx="382100" cy="240775"/>
            </a:xfrm>
            <a:custGeom>
              <a:rect b="b" l="l" r="r" t="t"/>
              <a:pathLst>
                <a:path extrusionOk="0" h="9631" w="15284">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6606775" y="2328350"/>
              <a:ext cx="382125" cy="240750"/>
            </a:xfrm>
            <a:custGeom>
              <a:rect b="b" l="l" r="r" t="t"/>
              <a:pathLst>
                <a:path extrusionOk="0" h="9630" w="15285">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6617200" y="2337675"/>
              <a:ext cx="361250" cy="222100"/>
            </a:xfrm>
            <a:custGeom>
              <a:rect b="b" l="l" r="r" t="t"/>
              <a:pathLst>
                <a:path extrusionOk="0" h="8884" w="1445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6648825" y="2370300"/>
              <a:ext cx="58900" cy="92675"/>
            </a:xfrm>
            <a:custGeom>
              <a:rect b="b" l="l" r="r" t="t"/>
              <a:pathLst>
                <a:path extrusionOk="0" h="3707" w="2356">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6796425" y="2413275"/>
              <a:ext cx="58875" cy="92700"/>
            </a:xfrm>
            <a:custGeom>
              <a:rect b="b" l="l" r="r" t="t"/>
              <a:pathLst>
                <a:path extrusionOk="0" h="3708" w="2355">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6831125" y="2259625"/>
              <a:ext cx="202075" cy="116650"/>
            </a:xfrm>
            <a:custGeom>
              <a:rect b="b" l="l" r="r" t="t"/>
              <a:pathLst>
                <a:path extrusionOk="0" h="4666" w="8083">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7014775" y="2331875"/>
              <a:ext cx="18400" cy="26350"/>
            </a:xfrm>
            <a:custGeom>
              <a:rect b="b" l="l" r="r" t="t"/>
              <a:pathLst>
                <a:path extrusionOk="0" h="1054" w="736">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6968050" y="2474475"/>
              <a:ext cx="50825" cy="77725"/>
            </a:xfrm>
            <a:custGeom>
              <a:rect b="b" l="l" r="r" t="t"/>
              <a:pathLst>
                <a:path extrusionOk="0" h="3109" w="2033">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6981225" y="2478250"/>
              <a:ext cx="45925" cy="73900"/>
            </a:xfrm>
            <a:custGeom>
              <a:rect b="b" l="l" r="r" t="t"/>
              <a:pathLst>
                <a:path extrusionOk="0" h="2956" w="1837">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7000600" y="2281000"/>
              <a:ext cx="81250" cy="232325"/>
            </a:xfrm>
            <a:custGeom>
              <a:rect b="b" l="l" r="r" t="t"/>
              <a:pathLst>
                <a:path extrusionOk="0" h="9293" w="325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6684150" y="3257875"/>
              <a:ext cx="302125" cy="78425"/>
            </a:xfrm>
            <a:custGeom>
              <a:rect b="b" l="l" r="r" t="t"/>
              <a:pathLst>
                <a:path extrusionOk="0" h="3137" w="12085">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7009900" y="2721050"/>
              <a:ext cx="145500" cy="173350"/>
            </a:xfrm>
            <a:custGeom>
              <a:rect b="b" l="l" r="r" t="t"/>
              <a:pathLst>
                <a:path extrusionOk="0" h="6934" w="582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7038900" y="2742800"/>
              <a:ext cx="128800" cy="138550"/>
            </a:xfrm>
            <a:custGeom>
              <a:rect b="b" l="l" r="r" t="t"/>
              <a:pathLst>
                <a:path extrusionOk="0" h="5542" w="5152">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7099950" y="2783600"/>
              <a:ext cx="43150" cy="63700"/>
            </a:xfrm>
            <a:custGeom>
              <a:rect b="b" l="l" r="r" t="t"/>
              <a:pathLst>
                <a:path extrusionOk="0" h="2548" w="1726">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7084000" y="2783600"/>
              <a:ext cx="37500" cy="63700"/>
            </a:xfrm>
            <a:custGeom>
              <a:rect b="b" l="l" r="r" t="t"/>
              <a:pathLst>
                <a:path extrusionOk="0" h="2548" w="150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7009900" y="2721050"/>
              <a:ext cx="145500" cy="173350"/>
            </a:xfrm>
            <a:custGeom>
              <a:rect b="b" l="l" r="r" t="t"/>
              <a:pathLst>
                <a:path extrusionOk="0" h="6934" w="582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7038900" y="2742800"/>
              <a:ext cx="128800" cy="138550"/>
            </a:xfrm>
            <a:custGeom>
              <a:rect b="b" l="l" r="r" t="t"/>
              <a:pathLst>
                <a:path extrusionOk="0" h="5542" w="5152">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7099950" y="2783600"/>
              <a:ext cx="43150" cy="63700"/>
            </a:xfrm>
            <a:custGeom>
              <a:rect b="b" l="l" r="r" t="t"/>
              <a:pathLst>
                <a:path extrusionOk="0" h="2548" w="1726">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7084000" y="2783600"/>
              <a:ext cx="37500" cy="63700"/>
            </a:xfrm>
            <a:custGeom>
              <a:rect b="b" l="l" r="r" t="t"/>
              <a:pathLst>
                <a:path extrusionOk="0" h="2548" w="150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6980875" y="2790225"/>
              <a:ext cx="400475" cy="397525"/>
            </a:xfrm>
            <a:custGeom>
              <a:rect b="b" l="l" r="r" t="t"/>
              <a:pathLst>
                <a:path extrusionOk="0" h="15901" w="16019">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7059750" y="3098975"/>
              <a:ext cx="28900" cy="52275"/>
            </a:xfrm>
            <a:custGeom>
              <a:rect b="b" l="l" r="r" t="t"/>
              <a:pathLst>
                <a:path extrusionOk="0" h="2091" w="1156">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7124350" y="3125100"/>
              <a:ext cx="35250" cy="50700"/>
            </a:xfrm>
            <a:custGeom>
              <a:rect b="b" l="l" r="r" t="t"/>
              <a:pathLst>
                <a:path extrusionOk="0" h="2028" w="141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7223000" y="3136375"/>
              <a:ext cx="20550" cy="51350"/>
            </a:xfrm>
            <a:custGeom>
              <a:rect b="b" l="l" r="r" t="t"/>
              <a:pathLst>
                <a:path extrusionOk="0" h="2054" w="822">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7287525" y="3108050"/>
              <a:ext cx="40625" cy="50550"/>
            </a:xfrm>
            <a:custGeom>
              <a:rect b="b" l="l" r="r" t="t"/>
              <a:pathLst>
                <a:path extrusionOk="0" h="2022" w="1625">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321300" y="3050775"/>
              <a:ext cx="49725" cy="34675"/>
            </a:xfrm>
            <a:custGeom>
              <a:rect b="b" l="l" r="r" t="t"/>
              <a:pathLst>
                <a:path extrusionOk="0" h="1387" w="1989">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7328025" y="2970225"/>
              <a:ext cx="52200" cy="18150"/>
            </a:xfrm>
            <a:custGeom>
              <a:rect b="b" l="l" r="r" t="t"/>
              <a:pathLst>
                <a:path extrusionOk="0" h="726" w="2088">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7288850" y="2879900"/>
              <a:ext cx="53875" cy="34500"/>
            </a:xfrm>
            <a:custGeom>
              <a:rect b="b" l="l" r="r" t="t"/>
              <a:pathLst>
                <a:path extrusionOk="0" h="1380" w="2155">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7233450" y="2828150"/>
              <a:ext cx="40175" cy="46825"/>
            </a:xfrm>
            <a:custGeom>
              <a:rect b="b" l="l" r="r" t="t"/>
              <a:pathLst>
                <a:path extrusionOk="0" h="1873" w="1607">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7158675" y="2797200"/>
              <a:ext cx="30475" cy="51500"/>
            </a:xfrm>
            <a:custGeom>
              <a:rect b="b" l="l" r="r" t="t"/>
              <a:pathLst>
                <a:path extrusionOk="0" h="2060" w="1219">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6971650" y="3048425"/>
              <a:ext cx="64925" cy="77500"/>
            </a:xfrm>
            <a:custGeom>
              <a:rect b="b" l="l" r="r" t="t"/>
              <a:pathLst>
                <a:path extrusionOk="0" h="3100" w="2597">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6923425" y="3011375"/>
              <a:ext cx="90950" cy="102225"/>
            </a:xfrm>
            <a:custGeom>
              <a:rect b="b" l="l" r="r" t="t"/>
              <a:pathLst>
                <a:path extrusionOk="0" h="4089" w="3638">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6913125" y="3009950"/>
              <a:ext cx="71875" cy="95800"/>
            </a:xfrm>
            <a:custGeom>
              <a:rect b="b" l="l" r="r" t="t"/>
              <a:pathLst>
                <a:path extrusionOk="0" h="3832" w="2875">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6917000" y="3019900"/>
              <a:ext cx="51025" cy="72075"/>
            </a:xfrm>
            <a:custGeom>
              <a:rect b="b" l="l" r="r" t="t"/>
              <a:pathLst>
                <a:path extrusionOk="0" h="2883" w="2041">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6928275" y="3024675"/>
              <a:ext cx="43925" cy="67275"/>
            </a:xfrm>
            <a:custGeom>
              <a:rect b="b" l="l" r="r" t="t"/>
              <a:pathLst>
                <a:path extrusionOk="0" h="2691" w="1757">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6890000" y="3015350"/>
              <a:ext cx="84100" cy="43000"/>
            </a:xfrm>
            <a:custGeom>
              <a:rect b="b" l="l" r="r" t="t"/>
              <a:pathLst>
                <a:path extrusionOk="0" h="1720" w="3364">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6897800" y="2988950"/>
              <a:ext cx="83900" cy="47800"/>
            </a:xfrm>
            <a:custGeom>
              <a:rect b="b" l="l" r="r" t="t"/>
              <a:pathLst>
                <a:path extrusionOk="0" h="1912" w="3356">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6884925" y="3051625"/>
              <a:ext cx="76150" cy="47575"/>
            </a:xfrm>
            <a:custGeom>
              <a:rect b="b" l="l" r="r" t="t"/>
              <a:pathLst>
                <a:path extrusionOk="0" h="1903" w="3046">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7010825" y="2790225"/>
              <a:ext cx="370525" cy="397525"/>
            </a:xfrm>
            <a:custGeom>
              <a:rect b="b" l="l" r="r" t="t"/>
              <a:pathLst>
                <a:path extrusionOk="0" h="15901" w="14821">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8"/>
          <p:cNvGrpSpPr/>
          <p:nvPr/>
        </p:nvGrpSpPr>
        <p:grpSpPr>
          <a:xfrm>
            <a:off x="6710076" y="961685"/>
            <a:ext cx="1718823" cy="935599"/>
            <a:chOff x="238125" y="2409350"/>
            <a:chExt cx="760575" cy="414000"/>
          </a:xfrm>
        </p:grpSpPr>
        <p:sp>
          <p:nvSpPr>
            <p:cNvPr id="146" name="Google Shape;146;p18"/>
            <p:cNvSpPr/>
            <p:nvPr/>
          </p:nvSpPr>
          <p:spPr>
            <a:xfrm>
              <a:off x="238125" y="2409350"/>
              <a:ext cx="760575" cy="414000"/>
            </a:xfrm>
            <a:custGeom>
              <a:rect b="b" l="l" r="r" t="t"/>
              <a:pathLst>
                <a:path extrusionOk="0" h="16560" w="30423">
                  <a:moveTo>
                    <a:pt x="0" y="1"/>
                  </a:moveTo>
                  <a:lnTo>
                    <a:pt x="0" y="16560"/>
                  </a:lnTo>
                  <a:lnTo>
                    <a:pt x="2330" y="14045"/>
                  </a:lnTo>
                  <a:lnTo>
                    <a:pt x="30423" y="14045"/>
                  </a:lnTo>
                  <a:lnTo>
                    <a:pt x="304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782450" y="2485325"/>
              <a:ext cx="180850" cy="180850"/>
            </a:xfrm>
            <a:custGeom>
              <a:rect b="b" l="l" r="r" t="t"/>
              <a:pathLst>
                <a:path extrusionOk="0" h="7234" w="7234">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277200" y="2506650"/>
              <a:ext cx="457150" cy="14700"/>
            </a:xfrm>
            <a:custGeom>
              <a:rect b="b" l="l" r="r" t="t"/>
              <a:pathLst>
                <a:path extrusionOk="0" h="588" w="18286">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63575" y="2561025"/>
              <a:ext cx="170775" cy="14750"/>
            </a:xfrm>
            <a:custGeom>
              <a:rect b="b" l="l" r="r" t="t"/>
              <a:pathLst>
                <a:path extrusionOk="0" h="590" w="6831">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273525" y="2561025"/>
              <a:ext cx="265250" cy="14750"/>
            </a:xfrm>
            <a:custGeom>
              <a:rect b="b" l="l" r="r" t="t"/>
              <a:pathLst>
                <a:path extrusionOk="0" h="590" w="1061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277200" y="2615400"/>
              <a:ext cx="457150" cy="14725"/>
            </a:xfrm>
            <a:custGeom>
              <a:rect b="b" l="l" r="r" t="t"/>
              <a:pathLst>
                <a:path extrusionOk="0" h="589" w="18286">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594675" y="2669775"/>
              <a:ext cx="139675" cy="14725"/>
            </a:xfrm>
            <a:custGeom>
              <a:rect b="b" l="l" r="r" t="t"/>
              <a:pathLst>
                <a:path extrusionOk="0" h="589" w="5587">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385300" y="2669775"/>
              <a:ext cx="185775" cy="14725"/>
            </a:xfrm>
            <a:custGeom>
              <a:rect b="b" l="l" r="r" t="t"/>
              <a:pathLst>
                <a:path extrusionOk="0" h="589" w="7431">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779775" y="2543150"/>
              <a:ext cx="189050" cy="65425"/>
            </a:xfrm>
            <a:custGeom>
              <a:rect b="b" l="l" r="r" t="t"/>
              <a:pathLst>
                <a:path extrusionOk="0" h="2617" w="7562">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786050" y="2549475"/>
              <a:ext cx="176500" cy="52800"/>
            </a:xfrm>
            <a:custGeom>
              <a:rect b="b" l="l" r="r" t="t"/>
              <a:pathLst>
                <a:path extrusionOk="0" h="2112" w="706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897475" y="2569000"/>
              <a:ext cx="45300" cy="18125"/>
            </a:xfrm>
            <a:custGeom>
              <a:rect b="b" l="l" r="r" t="t"/>
              <a:pathLst>
                <a:path extrusionOk="0" h="725" w="1812">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805875" y="2569000"/>
              <a:ext cx="45275" cy="18125"/>
            </a:xfrm>
            <a:custGeom>
              <a:rect b="b" l="l" r="r" t="t"/>
              <a:pathLst>
                <a:path extrusionOk="0" h="725" w="1811">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8"/>
          <p:cNvGrpSpPr/>
          <p:nvPr/>
        </p:nvGrpSpPr>
        <p:grpSpPr>
          <a:xfrm>
            <a:off x="5464073" y="2460613"/>
            <a:ext cx="1147199" cy="637372"/>
            <a:chOff x="315275" y="3124950"/>
            <a:chExt cx="658175" cy="365675"/>
          </a:xfrm>
        </p:grpSpPr>
        <p:sp>
          <p:nvSpPr>
            <p:cNvPr id="159" name="Google Shape;159;p18"/>
            <p:cNvSpPr/>
            <p:nvPr/>
          </p:nvSpPr>
          <p:spPr>
            <a:xfrm>
              <a:off x="315275" y="3124950"/>
              <a:ext cx="634175" cy="365675"/>
            </a:xfrm>
            <a:custGeom>
              <a:rect b="b" l="l" r="r" t="t"/>
              <a:pathLst>
                <a:path extrusionOk="0" h="14627" w="25367">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875125" y="3421750"/>
              <a:ext cx="98325" cy="68875"/>
            </a:xfrm>
            <a:custGeom>
              <a:rect b="b" l="l" r="r" t="t"/>
              <a:pathLst>
                <a:path extrusionOk="0" h="2755" w="3933">
                  <a:moveTo>
                    <a:pt x="0" y="1"/>
                  </a:moveTo>
                  <a:lnTo>
                    <a:pt x="2972" y="2754"/>
                  </a:lnTo>
                  <a:lnTo>
                    <a:pt x="3933" y="2754"/>
                  </a:lnTo>
                  <a:lnTo>
                    <a:pt x="9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339300" y="3124950"/>
              <a:ext cx="634150" cy="365675"/>
            </a:xfrm>
            <a:custGeom>
              <a:rect b="b" l="l" r="r" t="t"/>
              <a:pathLst>
                <a:path extrusionOk="0" h="14627" w="25366">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792825" y="3237950"/>
              <a:ext cx="73725" cy="73700"/>
            </a:xfrm>
            <a:custGeom>
              <a:rect b="b" l="l" r="r" t="t"/>
              <a:pathLst>
                <a:path extrusionOk="0" h="2948" w="2949">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619550" y="3237950"/>
              <a:ext cx="73675" cy="73700"/>
            </a:xfrm>
            <a:custGeom>
              <a:rect b="b" l="l" r="r" t="t"/>
              <a:pathLst>
                <a:path extrusionOk="0" h="2948" w="2947">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46225" y="3237950"/>
              <a:ext cx="73675" cy="73700"/>
            </a:xfrm>
            <a:custGeom>
              <a:rect b="b" l="l" r="r" t="t"/>
              <a:pathLst>
                <a:path extrusionOk="0" h="2948" w="2947">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8"/>
          <p:cNvGrpSpPr/>
          <p:nvPr/>
        </p:nvGrpSpPr>
        <p:grpSpPr>
          <a:xfrm flipH="1">
            <a:off x="6333399" y="714161"/>
            <a:ext cx="744001" cy="413322"/>
            <a:chOff x="315275" y="3124950"/>
            <a:chExt cx="658175" cy="365675"/>
          </a:xfrm>
        </p:grpSpPr>
        <p:sp>
          <p:nvSpPr>
            <p:cNvPr id="166" name="Google Shape;166;p18"/>
            <p:cNvSpPr/>
            <p:nvPr/>
          </p:nvSpPr>
          <p:spPr>
            <a:xfrm>
              <a:off x="315275" y="3124950"/>
              <a:ext cx="634175" cy="365675"/>
            </a:xfrm>
            <a:custGeom>
              <a:rect b="b" l="l" r="r" t="t"/>
              <a:pathLst>
                <a:path extrusionOk="0" h="14627" w="25367">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875125" y="3421750"/>
              <a:ext cx="98325" cy="68875"/>
            </a:xfrm>
            <a:custGeom>
              <a:rect b="b" l="l" r="r" t="t"/>
              <a:pathLst>
                <a:path extrusionOk="0" h="2755" w="3933">
                  <a:moveTo>
                    <a:pt x="0" y="1"/>
                  </a:moveTo>
                  <a:lnTo>
                    <a:pt x="2972" y="2754"/>
                  </a:lnTo>
                  <a:lnTo>
                    <a:pt x="3933" y="2754"/>
                  </a:lnTo>
                  <a:lnTo>
                    <a:pt x="9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39300" y="3124950"/>
              <a:ext cx="634150" cy="365675"/>
            </a:xfrm>
            <a:custGeom>
              <a:rect b="b" l="l" r="r" t="t"/>
              <a:pathLst>
                <a:path extrusionOk="0" h="14627" w="25366">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792825" y="3237950"/>
              <a:ext cx="73725" cy="73700"/>
            </a:xfrm>
            <a:custGeom>
              <a:rect b="b" l="l" r="r" t="t"/>
              <a:pathLst>
                <a:path extrusionOk="0" h="2948" w="2949">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619550" y="3237950"/>
              <a:ext cx="73675" cy="73700"/>
            </a:xfrm>
            <a:custGeom>
              <a:rect b="b" l="l" r="r" t="t"/>
              <a:pathLst>
                <a:path extrusionOk="0" h="2948" w="2947">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446225" y="3237950"/>
              <a:ext cx="73675" cy="73700"/>
            </a:xfrm>
            <a:custGeom>
              <a:rect b="b" l="l" r="r" t="t"/>
              <a:pathLst>
                <a:path extrusionOk="0" h="2948" w="2947">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8"/>
          <p:cNvSpPr txBox="1"/>
          <p:nvPr/>
        </p:nvSpPr>
        <p:spPr>
          <a:xfrm>
            <a:off x="338650" y="4269900"/>
            <a:ext cx="60369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Golos Text"/>
                <a:ea typeface="Golos Text"/>
                <a:cs typeface="Golos Text"/>
                <a:sym typeface="Golos Text"/>
              </a:rPr>
              <a:t>Jaydine Stiles, Joseph Ko | Dr. Yugyung Lee | 06/08/25</a:t>
            </a:r>
            <a:endParaRPr>
              <a:solidFill>
                <a:schemeClr val="dk1"/>
              </a:solidFill>
              <a:latin typeface="Golos Text"/>
              <a:ea typeface="Golos Text"/>
              <a:cs typeface="Golos Text"/>
              <a:sym typeface="Golos Tex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ctrTitle"/>
          </p:nvPr>
        </p:nvSpPr>
        <p:spPr>
          <a:xfrm>
            <a:off x="316050" y="115400"/>
            <a:ext cx="8511900" cy="10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Problem Statement Overview</a:t>
            </a:r>
            <a:endParaRPr sz="3000"/>
          </a:p>
        </p:txBody>
      </p:sp>
      <p:sp>
        <p:nvSpPr>
          <p:cNvPr id="178" name="Google Shape;178;p19"/>
          <p:cNvSpPr txBox="1"/>
          <p:nvPr/>
        </p:nvSpPr>
        <p:spPr>
          <a:xfrm>
            <a:off x="110700" y="1163175"/>
            <a:ext cx="8922600" cy="35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latin typeface="Golos Text"/>
                <a:ea typeface="Golos Text"/>
                <a:cs typeface="Golos Text"/>
                <a:sym typeface="Golos Text"/>
              </a:rPr>
              <a:t>As robots play larger roles in critical domains like delivery, healthcare, and rescue, secure and reliable coordination between multi-agent systems becomes essential. These systems rely on digital twins—virtual replicas that support planning and monitoring—but face growing risks from adversarial attacks that threaten trust and data integrity. This research explores how quantum-enhanced graph optimization can improve real-time task allocation and detect anomalies within secure, dynamic knowledge graphs to ensure trustworthy coordination.</a:t>
            </a:r>
            <a:endParaRPr>
              <a:solidFill>
                <a:schemeClr val="dk1"/>
              </a:solidFill>
              <a:latin typeface="Golos Text"/>
              <a:ea typeface="Golos Text"/>
              <a:cs typeface="Golos Text"/>
              <a:sym typeface="Golos Text"/>
            </a:endParaRPr>
          </a:p>
          <a:p>
            <a:pPr indent="0" lvl="0" marL="0" rtl="0" algn="l">
              <a:spcBef>
                <a:spcPts val="1200"/>
              </a:spcBef>
              <a:spcAft>
                <a:spcPts val="0"/>
              </a:spcAft>
              <a:buNone/>
            </a:pPr>
            <a:r>
              <a:t/>
            </a:r>
            <a:endParaRPr>
              <a:solidFill>
                <a:schemeClr val="dk1"/>
              </a:solidFill>
              <a:latin typeface="Golos Text"/>
              <a:ea typeface="Golos Text"/>
              <a:cs typeface="Golos Text"/>
              <a:sym typeface="Golos Text"/>
            </a:endParaRPr>
          </a:p>
        </p:txBody>
      </p:sp>
      <p:grpSp>
        <p:nvGrpSpPr>
          <p:cNvPr id="179" name="Google Shape;179;p19"/>
          <p:cNvGrpSpPr/>
          <p:nvPr/>
        </p:nvGrpSpPr>
        <p:grpSpPr>
          <a:xfrm flipH="1">
            <a:off x="5437313" y="2593414"/>
            <a:ext cx="3706695" cy="2550084"/>
            <a:chOff x="4388650" y="2224200"/>
            <a:chExt cx="1707525" cy="1174775"/>
          </a:xfrm>
        </p:grpSpPr>
        <p:sp>
          <p:nvSpPr>
            <p:cNvPr id="180" name="Google Shape;180;p19"/>
            <p:cNvSpPr/>
            <p:nvPr/>
          </p:nvSpPr>
          <p:spPr>
            <a:xfrm>
              <a:off x="4422875" y="3236475"/>
              <a:ext cx="284875" cy="162500"/>
            </a:xfrm>
            <a:custGeom>
              <a:rect b="b" l="l" r="r" t="t"/>
              <a:pathLst>
                <a:path extrusionOk="0" h="6500" w="11395">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4433850" y="3137400"/>
              <a:ext cx="302375" cy="249825"/>
            </a:xfrm>
            <a:custGeom>
              <a:rect b="b" l="l" r="r" t="t"/>
              <a:pathLst>
                <a:path extrusionOk="0" h="9993" w="12095">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5008550" y="2646000"/>
              <a:ext cx="577200" cy="331650"/>
            </a:xfrm>
            <a:custGeom>
              <a:rect b="b" l="l" r="r" t="t"/>
              <a:pathLst>
                <a:path extrusionOk="0" h="13266" w="23088">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4444500" y="2590075"/>
              <a:ext cx="711075" cy="698300"/>
            </a:xfrm>
            <a:custGeom>
              <a:rect b="b" l="l" r="r" t="t"/>
              <a:pathLst>
                <a:path extrusionOk="0" h="27932" w="28443">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4574225" y="2577925"/>
              <a:ext cx="590500" cy="215475"/>
            </a:xfrm>
            <a:custGeom>
              <a:rect b="b" l="l" r="r" t="t"/>
              <a:pathLst>
                <a:path extrusionOk="0" h="8619" w="2362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4590900" y="2586800"/>
              <a:ext cx="557175" cy="197700"/>
            </a:xfrm>
            <a:custGeom>
              <a:rect b="b" l="l" r="r" t="t"/>
              <a:pathLst>
                <a:path extrusionOk="0" h="7908" w="22287">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4590825" y="2520000"/>
              <a:ext cx="586625" cy="223800"/>
            </a:xfrm>
            <a:custGeom>
              <a:rect b="b" l="l" r="r" t="t"/>
              <a:pathLst>
                <a:path extrusionOk="0" h="8952" w="23465">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4606925" y="2321525"/>
              <a:ext cx="621150" cy="397600"/>
            </a:xfrm>
            <a:custGeom>
              <a:rect b="b" l="l" r="r" t="t"/>
              <a:pathLst>
                <a:path extrusionOk="0" h="15904" w="24846">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4719000" y="2826275"/>
              <a:ext cx="401475" cy="462100"/>
            </a:xfrm>
            <a:custGeom>
              <a:rect b="b" l="l" r="r" t="t"/>
              <a:pathLst>
                <a:path extrusionOk="0" h="18484" w="16059">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705700" y="2820425"/>
              <a:ext cx="369125" cy="459575"/>
            </a:xfrm>
            <a:custGeom>
              <a:rect b="b" l="l" r="r" t="t"/>
              <a:pathLst>
                <a:path extrusionOk="0" h="18383" w="14765">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5487750" y="2687725"/>
              <a:ext cx="86000" cy="65025"/>
            </a:xfrm>
            <a:custGeom>
              <a:rect b="b" l="l" r="r" t="t"/>
              <a:pathLst>
                <a:path extrusionOk="0" h="2601" w="344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5491475" y="2634400"/>
              <a:ext cx="118875" cy="90200"/>
            </a:xfrm>
            <a:custGeom>
              <a:rect b="b" l="l" r="r" t="t"/>
              <a:pathLst>
                <a:path extrusionOk="0" h="3608" w="4755">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5498250" y="2623925"/>
              <a:ext cx="117675" cy="64950"/>
            </a:xfrm>
            <a:custGeom>
              <a:rect b="b" l="l" r="r" t="t"/>
              <a:pathLst>
                <a:path extrusionOk="0" h="2598" w="4707">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4786400" y="2462150"/>
              <a:ext cx="360800" cy="211625"/>
            </a:xfrm>
            <a:custGeom>
              <a:rect b="b" l="l" r="r" t="t"/>
              <a:pathLst>
                <a:path extrusionOk="0" h="8465" w="14432">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4841500" y="2474075"/>
              <a:ext cx="360800" cy="211625"/>
            </a:xfrm>
            <a:custGeom>
              <a:rect b="b" l="l" r="r" t="t"/>
              <a:pathLst>
                <a:path extrusionOk="0" h="8465" w="14432">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4852100" y="2482925"/>
              <a:ext cx="339600" cy="193900"/>
            </a:xfrm>
            <a:custGeom>
              <a:rect b="b" l="l" r="r" t="t"/>
              <a:pathLst>
                <a:path extrusionOk="0" h="7756" w="13584">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5110550" y="2563175"/>
              <a:ext cx="51225" cy="89100"/>
            </a:xfrm>
            <a:custGeom>
              <a:rect b="b" l="l" r="r" t="t"/>
              <a:pathLst>
                <a:path extrusionOk="0" h="3564" w="2049">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rgbClr val="EDB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4967900" y="2531650"/>
              <a:ext cx="51275" cy="89075"/>
            </a:xfrm>
            <a:custGeom>
              <a:rect b="b" l="l" r="r" t="t"/>
              <a:pathLst>
                <a:path extrusionOk="0" h="3563" w="2051">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rgbClr val="EDB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5563000" y="2623925"/>
              <a:ext cx="144650" cy="69950"/>
            </a:xfrm>
            <a:custGeom>
              <a:rect b="b" l="l" r="r" t="t"/>
              <a:pathLst>
                <a:path extrusionOk="0" h="2798" w="5786">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rgbClr val="333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5560725" y="2556250"/>
              <a:ext cx="98475" cy="106000"/>
            </a:xfrm>
            <a:custGeom>
              <a:rect b="b" l="l" r="r" t="t"/>
              <a:pathLst>
                <a:path extrusionOk="0" h="4240" w="3939">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rgbClr val="333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4873700" y="2352750"/>
              <a:ext cx="192300" cy="110800"/>
            </a:xfrm>
            <a:custGeom>
              <a:rect b="b" l="l" r="r" t="t"/>
              <a:pathLst>
                <a:path extrusionOk="0" h="4432" w="7692">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4873700" y="2375275"/>
              <a:ext cx="16175" cy="26500"/>
            </a:xfrm>
            <a:custGeom>
              <a:rect b="b" l="l" r="r" t="t"/>
              <a:pathLst>
                <a:path extrusionOk="0" h="1060" w="647">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4801900" y="2507750"/>
              <a:ext cx="50225" cy="71325"/>
            </a:xfrm>
            <a:custGeom>
              <a:rect b="b" l="l" r="r" t="t"/>
              <a:pathLst>
                <a:path extrusionOk="0" h="2853" w="2009">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4799725" y="2506000"/>
              <a:ext cx="39675" cy="70200"/>
            </a:xfrm>
            <a:custGeom>
              <a:rect b="b" l="l" r="r" t="t"/>
              <a:pathLst>
                <a:path extrusionOk="0" h="2808" w="1587">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4812500" y="2313275"/>
              <a:ext cx="60150" cy="225100"/>
            </a:xfrm>
            <a:custGeom>
              <a:rect b="b" l="l" r="r" t="t"/>
              <a:pathLst>
                <a:path extrusionOk="0" h="9004" w="2406">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479800" y="2765175"/>
              <a:ext cx="50275" cy="32250"/>
            </a:xfrm>
            <a:custGeom>
              <a:rect b="b" l="l" r="r" t="t"/>
              <a:pathLst>
                <a:path extrusionOk="0" h="1290" w="2011">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5432425" y="2845550"/>
              <a:ext cx="47625" cy="37750"/>
            </a:xfrm>
            <a:custGeom>
              <a:rect b="b" l="l" r="r" t="t"/>
              <a:pathLst>
                <a:path extrusionOk="0" h="1510" w="1905">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5369900" y="2895850"/>
              <a:ext cx="43275" cy="44300"/>
            </a:xfrm>
            <a:custGeom>
              <a:rect b="b" l="l" r="r" t="t"/>
              <a:pathLst>
                <a:path extrusionOk="0" h="1772" w="1731">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5292900" y="2921750"/>
              <a:ext cx="30075" cy="51950"/>
            </a:xfrm>
            <a:custGeom>
              <a:rect b="b" l="l" r="r" t="t"/>
              <a:pathLst>
                <a:path extrusionOk="0" h="2078" w="1203">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5185875" y="2911900"/>
              <a:ext cx="26675" cy="60050"/>
            </a:xfrm>
            <a:custGeom>
              <a:rect b="b" l="l" r="r" t="t"/>
              <a:pathLst>
                <a:path extrusionOk="0" h="2402" w="1067">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4491350" y="3171375"/>
              <a:ext cx="228400" cy="188525"/>
            </a:xfrm>
            <a:custGeom>
              <a:rect b="b" l="l" r="r" t="t"/>
              <a:pathLst>
                <a:path extrusionOk="0" h="7541" w="9136">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5269600" y="2224200"/>
              <a:ext cx="826575" cy="449875"/>
            </a:xfrm>
            <a:custGeom>
              <a:rect b="b" l="l" r="r" t="t"/>
              <a:pathLst>
                <a:path extrusionOk="0" h="17995" w="33063">
                  <a:moveTo>
                    <a:pt x="0" y="0"/>
                  </a:moveTo>
                  <a:lnTo>
                    <a:pt x="0" y="17995"/>
                  </a:lnTo>
                  <a:lnTo>
                    <a:pt x="2533" y="15262"/>
                  </a:lnTo>
                  <a:lnTo>
                    <a:pt x="33062" y="15262"/>
                  </a:lnTo>
                  <a:lnTo>
                    <a:pt x="33062" y="0"/>
                  </a:ln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5851600" y="2306750"/>
              <a:ext cx="215675" cy="196525"/>
            </a:xfrm>
            <a:custGeom>
              <a:rect b="b" l="l" r="r" t="t"/>
              <a:pathLst>
                <a:path extrusionOk="0" h="7861" w="8627">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5312100" y="2329950"/>
              <a:ext cx="496750" cy="16000"/>
            </a:xfrm>
            <a:custGeom>
              <a:rect b="b" l="l" r="r" t="t"/>
              <a:pathLst>
                <a:path extrusionOk="0" h="640" w="1987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5623275" y="2389025"/>
              <a:ext cx="185575" cy="16000"/>
            </a:xfrm>
            <a:custGeom>
              <a:rect b="b" l="l" r="r" t="t"/>
              <a:pathLst>
                <a:path extrusionOk="0" h="640" w="7423">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5308075" y="2389025"/>
              <a:ext cx="288225" cy="16000"/>
            </a:xfrm>
            <a:custGeom>
              <a:rect b="b" l="l" r="r" t="t"/>
              <a:pathLst>
                <a:path extrusionOk="0" h="640" w="11529">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5312100" y="2448100"/>
              <a:ext cx="496750" cy="16000"/>
            </a:xfrm>
            <a:custGeom>
              <a:rect b="b" l="l" r="r" t="t"/>
              <a:pathLst>
                <a:path extrusionOk="0" h="640" w="1987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5657100" y="2507200"/>
              <a:ext cx="151750" cy="16025"/>
            </a:xfrm>
            <a:custGeom>
              <a:rect b="b" l="l" r="r" t="t"/>
              <a:pathLst>
                <a:path extrusionOk="0" h="641" w="607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5429550" y="2507200"/>
              <a:ext cx="201875" cy="16025"/>
            </a:xfrm>
            <a:custGeom>
              <a:rect b="b" l="l" r="r" t="t"/>
              <a:pathLst>
                <a:path extrusionOk="0" h="641" w="8075">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5493200" y="2531950"/>
              <a:ext cx="70325" cy="122725"/>
            </a:xfrm>
            <a:custGeom>
              <a:rect b="b" l="l" r="r" t="t"/>
              <a:pathLst>
                <a:path extrusionOk="0" h="4909" w="2813">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5503650" y="2630150"/>
              <a:ext cx="104675" cy="57775"/>
            </a:xfrm>
            <a:custGeom>
              <a:rect b="b" l="l" r="r" t="t"/>
              <a:pathLst>
                <a:path extrusionOk="0" h="2311" w="4187">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rgbClr val="333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5527175" y="2641900"/>
              <a:ext cx="59900" cy="34300"/>
            </a:xfrm>
            <a:custGeom>
              <a:rect b="b" l="l" r="r" t="t"/>
              <a:pathLst>
                <a:path extrusionOk="0" h="1372" w="2396">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rgbClr val="E67C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5527450" y="2649750"/>
              <a:ext cx="52800" cy="26450"/>
            </a:xfrm>
            <a:custGeom>
              <a:rect b="b" l="l" r="r" t="t"/>
              <a:pathLst>
                <a:path extrusionOk="0" h="1058" w="2112">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rgbClr val="EDB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5104300" y="2733650"/>
              <a:ext cx="443350" cy="244000"/>
            </a:xfrm>
            <a:custGeom>
              <a:rect b="b" l="l" r="r" t="t"/>
              <a:pathLst>
                <a:path extrusionOk="0" h="9760" w="17734">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4549275" y="2667375"/>
              <a:ext cx="142750" cy="163300"/>
            </a:xfrm>
            <a:custGeom>
              <a:rect b="b" l="l" r="r" t="t"/>
              <a:pathLst>
                <a:path extrusionOk="0" h="6532" w="571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4539175" y="2681025"/>
              <a:ext cx="125200" cy="130775"/>
            </a:xfrm>
            <a:custGeom>
              <a:rect b="b" l="l" r="r" t="t"/>
              <a:pathLst>
                <a:path extrusionOk="0" h="5231" w="5008">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4558700" y="2709425"/>
              <a:ext cx="52075" cy="56600"/>
            </a:xfrm>
            <a:custGeom>
              <a:rect b="b" l="l" r="r" t="t"/>
              <a:pathLst>
                <a:path extrusionOk="0" h="2264" w="2083">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rgbClr val="C8D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4570225" y="2711200"/>
              <a:ext cx="53825" cy="62125"/>
            </a:xfrm>
            <a:custGeom>
              <a:rect b="b" l="l" r="r" t="t"/>
              <a:pathLst>
                <a:path extrusionOk="0" h="2485" w="2153">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4388650" y="2693800"/>
              <a:ext cx="248175" cy="388675"/>
            </a:xfrm>
            <a:custGeom>
              <a:rect b="b" l="l" r="r" t="t"/>
              <a:pathLst>
                <a:path extrusionOk="0" h="15547" w="9927">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4536375" y="3004175"/>
              <a:ext cx="39600" cy="46225"/>
            </a:xfrm>
            <a:custGeom>
              <a:rect b="b" l="l" r="r" t="t"/>
              <a:pathLst>
                <a:path extrusionOk="0" h="1849" w="1584">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4478025" y="2969150"/>
              <a:ext cx="34275" cy="49525"/>
            </a:xfrm>
            <a:custGeom>
              <a:rect b="b" l="l" r="r" t="t"/>
              <a:pathLst>
                <a:path extrusionOk="0" h="1981" w="1371">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4420950" y="2921975"/>
              <a:ext cx="43075" cy="45100"/>
            </a:xfrm>
            <a:custGeom>
              <a:rect b="b" l="l" r="r" t="t"/>
              <a:pathLst>
                <a:path extrusionOk="0" h="1804" w="1723">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4390800" y="2860925"/>
              <a:ext cx="53375" cy="18200"/>
            </a:xfrm>
            <a:custGeom>
              <a:rect b="b" l="l" r="r" t="t"/>
              <a:pathLst>
                <a:path extrusionOk="0" h="728" w="2135">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4402425" y="2780550"/>
              <a:ext cx="54775" cy="22625"/>
            </a:xfrm>
            <a:custGeom>
              <a:rect b="b" l="l" r="r" t="t"/>
              <a:pathLst>
                <a:path extrusionOk="0" h="905" w="2191">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4448400" y="2716850"/>
              <a:ext cx="46000" cy="41400"/>
            </a:xfrm>
            <a:custGeom>
              <a:rect b="b" l="l" r="r" t="t"/>
              <a:pathLst>
                <a:path extrusionOk="0" h="1656" w="184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4512700" y="2693975"/>
              <a:ext cx="25925" cy="53825"/>
            </a:xfrm>
            <a:custGeom>
              <a:rect b="b" l="l" r="r" t="t"/>
              <a:pathLst>
                <a:path extrusionOk="0" h="2153" w="1037">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4579075" y="3019075"/>
              <a:ext cx="70150" cy="84325"/>
            </a:xfrm>
            <a:custGeom>
              <a:rect b="b" l="l" r="r" t="t"/>
              <a:pathLst>
                <a:path extrusionOk="0" h="3373" w="2806">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4648500" y="3125450"/>
              <a:ext cx="87500" cy="43550"/>
            </a:xfrm>
            <a:custGeom>
              <a:rect b="b" l="l" r="r" t="t"/>
              <a:pathLst>
                <a:path extrusionOk="0" h="1742" w="350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4603800" y="3032650"/>
              <a:ext cx="98225" cy="111025"/>
            </a:xfrm>
            <a:custGeom>
              <a:rect b="b" l="l" r="r" t="t"/>
              <a:pathLst>
                <a:path extrusionOk="0" h="4441" w="3929">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rgbClr val="E6E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4634850" y="3040650"/>
              <a:ext cx="79750" cy="104700"/>
            </a:xfrm>
            <a:custGeom>
              <a:rect b="b" l="l" r="r" t="t"/>
              <a:pathLst>
                <a:path extrusionOk="0" h="4188" w="319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rgbClr val="5B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4653975" y="3055700"/>
              <a:ext cx="54575" cy="78775"/>
            </a:xfrm>
            <a:custGeom>
              <a:rect b="b" l="l" r="r" t="t"/>
              <a:pathLst>
                <a:path extrusionOk="0" h="3151" w="2183">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rgbClr val="E67C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4649375" y="3055725"/>
              <a:ext cx="48875" cy="73525"/>
            </a:xfrm>
            <a:custGeom>
              <a:rect b="b" l="l" r="r" t="t"/>
              <a:pathLst>
                <a:path extrusionOk="0" h="2941" w="1955">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rgbClr val="EDB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4674425" y="3037025"/>
              <a:ext cx="111900" cy="75200"/>
            </a:xfrm>
            <a:custGeom>
              <a:rect b="b" l="l" r="r" t="t"/>
              <a:pathLst>
                <a:path extrusionOk="0" h="3008" w="4476">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4650925" y="3071025"/>
              <a:ext cx="109950" cy="70200"/>
            </a:xfrm>
            <a:custGeom>
              <a:rect b="b" l="l" r="r" t="t"/>
              <a:pathLst>
                <a:path extrusionOk="0" h="2808" w="4398">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88650" y="2693825"/>
              <a:ext cx="217350" cy="377150"/>
            </a:xfrm>
            <a:custGeom>
              <a:rect b="b" l="l" r="r" t="t"/>
              <a:pathLst>
                <a:path extrusionOk="0" h="15086" w="8694">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ctrTitle"/>
          </p:nvPr>
        </p:nvSpPr>
        <p:spPr>
          <a:xfrm>
            <a:off x="316050" y="51575"/>
            <a:ext cx="8511900" cy="10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Related Work</a:t>
            </a:r>
            <a:endParaRPr sz="3000"/>
          </a:p>
        </p:txBody>
      </p:sp>
      <p:sp>
        <p:nvSpPr>
          <p:cNvPr id="250" name="Google Shape;250;p20"/>
          <p:cNvSpPr txBox="1"/>
          <p:nvPr/>
        </p:nvSpPr>
        <p:spPr>
          <a:xfrm>
            <a:off x="110700" y="888325"/>
            <a:ext cx="8924700" cy="42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chemeClr val="dk1"/>
                </a:solidFill>
                <a:latin typeface="Golos Text"/>
                <a:ea typeface="Golos Text"/>
                <a:cs typeface="Golos Text"/>
                <a:sym typeface="Golos Text"/>
              </a:rPr>
              <a:t>Modeling and Evaluating Trust Dynamics in Multi-Human Multi-Robot Task Allocation</a:t>
            </a:r>
            <a:endParaRPr sz="2000">
              <a:solidFill>
                <a:schemeClr val="dk1"/>
              </a:solidFill>
              <a:latin typeface="Golos Text"/>
              <a:ea typeface="Golos Text"/>
              <a:cs typeface="Golos Text"/>
              <a:sym typeface="Golos Text"/>
            </a:endParaRPr>
          </a:p>
          <a:p>
            <a:pPr indent="-355600" lvl="0" marL="457200" rtl="0" algn="l">
              <a:lnSpc>
                <a:spcPct val="115000"/>
              </a:lnSpc>
              <a:spcBef>
                <a:spcPts val="120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Introduces Expectation Confirmation Trust (ECT) model for MH-MR team dynamics</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Trust enhances coordination, decision-making, and team performance</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ECT outperforms 5 existing models in simulation-based evaluations</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Limitations: tested only in simulations — our work will test the functionality of ECT with a real MH-MR dynamic</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t/>
            </a:r>
            <a:endParaRPr sz="1000">
              <a:solidFill>
                <a:schemeClr val="dk1"/>
              </a:solidFill>
              <a:latin typeface="Golos Text"/>
              <a:ea typeface="Golos Text"/>
              <a:cs typeface="Golos Text"/>
              <a:sym typeface="Golos Text"/>
            </a:endParaRPr>
          </a:p>
          <a:p>
            <a:pPr indent="0" lvl="0" marL="0" rtl="0" algn="l">
              <a:lnSpc>
                <a:spcPct val="115000"/>
              </a:lnSpc>
              <a:spcBef>
                <a:spcPts val="1200"/>
              </a:spcBef>
              <a:spcAft>
                <a:spcPts val="1200"/>
              </a:spcAft>
              <a:buNone/>
            </a:pPr>
            <a:r>
              <a:t/>
            </a:r>
            <a:endParaRPr sz="1000">
              <a:solidFill>
                <a:schemeClr val="dk1"/>
              </a:solidFill>
              <a:latin typeface="Golos Text"/>
              <a:ea typeface="Golos Text"/>
              <a:cs typeface="Golos Text"/>
              <a:sym typeface="Golos Tex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ctrTitle"/>
          </p:nvPr>
        </p:nvSpPr>
        <p:spPr>
          <a:xfrm>
            <a:off x="316050" y="115400"/>
            <a:ext cx="8511900" cy="10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Related Work</a:t>
            </a:r>
            <a:endParaRPr sz="3000"/>
          </a:p>
        </p:txBody>
      </p:sp>
      <p:sp>
        <p:nvSpPr>
          <p:cNvPr id="256" name="Google Shape;256;p21"/>
          <p:cNvSpPr txBox="1"/>
          <p:nvPr/>
        </p:nvSpPr>
        <p:spPr>
          <a:xfrm>
            <a:off x="110700" y="1168075"/>
            <a:ext cx="8922600" cy="35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chemeClr val="dk1"/>
                </a:solidFill>
                <a:latin typeface="Golos Text"/>
                <a:ea typeface="Golos Text"/>
                <a:cs typeface="Golos Text"/>
                <a:sym typeface="Golos Text"/>
              </a:rPr>
              <a:t>Attacking Digital Twins of Robotic Systems to Compromise Security and Safety</a:t>
            </a:r>
            <a:endParaRPr sz="2000">
              <a:solidFill>
                <a:schemeClr val="dk1"/>
              </a:solidFill>
              <a:latin typeface="Golos Text"/>
              <a:ea typeface="Golos Text"/>
              <a:cs typeface="Golos Text"/>
              <a:sym typeface="Golos Text"/>
            </a:endParaRPr>
          </a:p>
          <a:p>
            <a:pPr indent="-355600" lvl="0" marL="457200" rtl="0" algn="l">
              <a:lnSpc>
                <a:spcPct val="115000"/>
              </a:lnSpc>
              <a:spcBef>
                <a:spcPts val="120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Explores cyber-physical attacks on digital twins using ROS</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Demonstrates person-in-the-middle (PiM) attacks on velocity and joint control</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These attacks can be remote and cause a large security threat</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Limitations: Paper calls for awareness, but offers no solution — we aim to be aware of this issue and try to prevent it while creating this robot</a:t>
            </a:r>
            <a:endParaRPr sz="2000">
              <a:solidFill>
                <a:schemeClr val="dk1"/>
              </a:solidFill>
              <a:latin typeface="Golos Text"/>
              <a:ea typeface="Golos Text"/>
              <a:cs typeface="Golos Text"/>
              <a:sym typeface="Golos Text"/>
            </a:endParaRPr>
          </a:p>
          <a:p>
            <a:pPr indent="0" lvl="0" marL="0" rtl="0" algn="l">
              <a:spcBef>
                <a:spcPts val="1200"/>
              </a:spcBef>
              <a:spcAft>
                <a:spcPts val="0"/>
              </a:spcAft>
              <a:buNone/>
            </a:pPr>
            <a:r>
              <a:t/>
            </a:r>
            <a:endParaRPr>
              <a:solidFill>
                <a:schemeClr val="dk1"/>
              </a:solidFill>
              <a:latin typeface="Golos Text"/>
              <a:ea typeface="Golos Text"/>
              <a:cs typeface="Golos Text"/>
              <a:sym typeface="Golos Tex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ctrTitle"/>
          </p:nvPr>
        </p:nvSpPr>
        <p:spPr>
          <a:xfrm>
            <a:off x="316050" y="115400"/>
            <a:ext cx="8511900" cy="10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Related Work</a:t>
            </a:r>
            <a:endParaRPr sz="3000"/>
          </a:p>
        </p:txBody>
      </p:sp>
      <p:sp>
        <p:nvSpPr>
          <p:cNvPr id="262" name="Google Shape;262;p22"/>
          <p:cNvSpPr txBox="1"/>
          <p:nvPr/>
        </p:nvSpPr>
        <p:spPr>
          <a:xfrm>
            <a:off x="110700" y="1168075"/>
            <a:ext cx="8922600" cy="35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chemeClr val="dk1"/>
                </a:solidFill>
                <a:latin typeface="Golos Text"/>
                <a:ea typeface="Golos Text"/>
                <a:cs typeface="Golos Text"/>
                <a:sym typeface="Golos Text"/>
              </a:rPr>
              <a:t>Exploring the Synergy of Human-Robot Teaming, Digital Twins, and Machine Learning</a:t>
            </a:r>
            <a:endParaRPr sz="2000">
              <a:solidFill>
                <a:schemeClr val="dk1"/>
              </a:solidFill>
              <a:latin typeface="Golos Text"/>
              <a:ea typeface="Golos Text"/>
              <a:cs typeface="Golos Text"/>
              <a:sym typeface="Golos Text"/>
            </a:endParaRPr>
          </a:p>
          <a:p>
            <a:pPr indent="-355600" lvl="0" marL="457200" rtl="0" algn="l">
              <a:lnSpc>
                <a:spcPct val="115000"/>
              </a:lnSpc>
              <a:spcBef>
                <a:spcPts val="120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Proposes a framework from HRI → HRC → pHRC → HRT</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Emphasizes how digital twins + ML improve perception, safety, and adaptability</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Highlights ethical concerns (autonomy, privacy, human-centric design)</a:t>
            </a:r>
            <a:endParaRPr sz="2000">
              <a:solidFill>
                <a:schemeClr val="dk1"/>
              </a:solidFill>
              <a:latin typeface="Golos Text"/>
              <a:ea typeface="Golos Text"/>
              <a:cs typeface="Golos Text"/>
              <a:sym typeface="Golos Text"/>
            </a:endParaRPr>
          </a:p>
          <a:p>
            <a:pPr indent="-355600" lvl="0" marL="457200" rtl="0" algn="l">
              <a:lnSpc>
                <a:spcPct val="115000"/>
              </a:lnSpc>
              <a:spcBef>
                <a:spcPts val="0"/>
              </a:spcBef>
              <a:spcAft>
                <a:spcPts val="0"/>
              </a:spcAft>
              <a:buClr>
                <a:schemeClr val="dk1"/>
              </a:buClr>
              <a:buSzPts val="2000"/>
              <a:buFont typeface="Golos Text"/>
              <a:buChar char="●"/>
            </a:pPr>
            <a:r>
              <a:rPr lang="en" sz="2000">
                <a:solidFill>
                  <a:schemeClr val="dk1"/>
                </a:solidFill>
                <a:latin typeface="Golos Text"/>
                <a:ea typeface="Golos Text"/>
                <a:cs typeface="Golos Text"/>
                <a:sym typeface="Golos Text"/>
              </a:rPr>
              <a:t>Conceptual only, so our work builds on this by applying ML to enhance real-world digital twin systems</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t/>
            </a:r>
            <a:endParaRPr>
              <a:solidFill>
                <a:schemeClr val="dk1"/>
              </a:solidFill>
              <a:latin typeface="Golos Text"/>
              <a:ea typeface="Golos Text"/>
              <a:cs typeface="Golos Text"/>
              <a:sym typeface="Golos Text"/>
            </a:endParaRPr>
          </a:p>
          <a:p>
            <a:pPr indent="0" lvl="0" marL="0" rtl="0" algn="l">
              <a:spcBef>
                <a:spcPts val="1200"/>
              </a:spcBef>
              <a:spcAft>
                <a:spcPts val="0"/>
              </a:spcAft>
              <a:buNone/>
            </a:pPr>
            <a:r>
              <a:t/>
            </a:r>
            <a:endParaRPr>
              <a:solidFill>
                <a:schemeClr val="dk1"/>
              </a:solidFill>
              <a:latin typeface="Golos Text"/>
              <a:ea typeface="Golos Text"/>
              <a:cs typeface="Golos Text"/>
              <a:sym typeface="Golos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ctrTitle"/>
          </p:nvPr>
        </p:nvSpPr>
        <p:spPr>
          <a:xfrm>
            <a:off x="316050" y="115400"/>
            <a:ext cx="8511900" cy="10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References</a:t>
            </a:r>
            <a:endParaRPr sz="3000"/>
          </a:p>
        </p:txBody>
      </p:sp>
      <p:sp>
        <p:nvSpPr>
          <p:cNvPr id="268" name="Google Shape;268;p23"/>
          <p:cNvSpPr txBox="1"/>
          <p:nvPr/>
        </p:nvSpPr>
        <p:spPr>
          <a:xfrm>
            <a:off x="110700" y="1148450"/>
            <a:ext cx="8922600" cy="35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chemeClr val="dk1"/>
                </a:solidFill>
                <a:latin typeface="Golos Text"/>
                <a:ea typeface="Golos Text"/>
                <a:cs typeface="Golos Text"/>
                <a:sym typeface="Golos Text"/>
              </a:rPr>
              <a:t>Carr, Christopher, et al. "Attacking Digital Twins of Robotic Systems to Compromise Security and Safety." arXiv </a:t>
            </a:r>
            <a:r>
              <a:rPr lang="en" sz="2000" u="sng">
                <a:solidFill>
                  <a:schemeClr val="dk1"/>
                </a:solidFill>
                <a:latin typeface="Golos Text"/>
                <a:ea typeface="Golos Text"/>
                <a:cs typeface="Golos Text"/>
                <a:sym typeface="Golos Text"/>
                <a:hlinkClick r:id="rId3">
                  <a:extLst>
                    <a:ext uri="{A12FA001-AC4F-418D-AE19-62706E023703}">
                      <ahyp:hlinkClr val="tx"/>
                    </a:ext>
                  </a:extLst>
                </a:hlinkClick>
              </a:rPr>
              <a:t>https://arxiv.org/abs/2211.09507</a:t>
            </a:r>
            <a:r>
              <a:rPr lang="en" sz="2000">
                <a:solidFill>
                  <a:schemeClr val="dk1"/>
                </a:solidFill>
                <a:latin typeface="Golos Text"/>
                <a:ea typeface="Golos Text"/>
                <a:cs typeface="Golos Text"/>
                <a:sym typeface="Golos Text"/>
              </a:rPr>
              <a:t> (2022).</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rPr lang="en" sz="2000">
                <a:solidFill>
                  <a:schemeClr val="dk1"/>
                </a:solidFill>
                <a:latin typeface="Golos Text"/>
                <a:ea typeface="Golos Text"/>
                <a:cs typeface="Golos Text"/>
                <a:sym typeface="Golos Text"/>
              </a:rPr>
              <a:t>Langås, Evan Falkenberg et al. “Exploring the synergy of human-robot teaming, digital twins, and machine learning in Industry 5.0: a step towards sustainable manufacturing.” J Intell Manuf </a:t>
            </a:r>
            <a:r>
              <a:rPr lang="en" sz="2000" u="sng">
                <a:solidFill>
                  <a:schemeClr val="hlink"/>
                </a:solidFill>
                <a:latin typeface="Golos Text"/>
                <a:ea typeface="Golos Text"/>
                <a:cs typeface="Golos Text"/>
                <a:sym typeface="Golos Text"/>
                <a:hlinkClick r:id="rId4"/>
              </a:rPr>
              <a:t>https://doi.org/10.1007/s10845-025-02580-x</a:t>
            </a:r>
            <a:r>
              <a:rPr lang="en" sz="2000">
                <a:solidFill>
                  <a:schemeClr val="dk1"/>
                </a:solidFill>
                <a:latin typeface="Golos Text"/>
                <a:ea typeface="Golos Text"/>
                <a:cs typeface="Golos Text"/>
                <a:sym typeface="Golos Text"/>
              </a:rPr>
              <a:t> (2025).</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rPr lang="en" sz="2000">
                <a:solidFill>
                  <a:schemeClr val="dk1"/>
                </a:solidFill>
                <a:latin typeface="Golos Text"/>
                <a:ea typeface="Golos Text"/>
                <a:cs typeface="Golos Text"/>
                <a:sym typeface="Golos Text"/>
              </a:rPr>
              <a:t>Obi, Ike, et al. "Modeling and Evaluating Trust Dynamics in Multi-Human Multi-Robot Task Allocation." arXiv </a:t>
            </a:r>
            <a:r>
              <a:rPr lang="en" sz="2000" u="sng">
                <a:solidFill>
                  <a:schemeClr val="hlink"/>
                </a:solidFill>
                <a:latin typeface="Golos Text"/>
                <a:ea typeface="Golos Text"/>
                <a:cs typeface="Golos Text"/>
                <a:sym typeface="Golos Text"/>
                <a:hlinkClick r:id="rId5"/>
              </a:rPr>
              <a:t>https://arxiv.org/pdf/2409.16009</a:t>
            </a:r>
            <a:r>
              <a:rPr lang="en" sz="2000">
                <a:solidFill>
                  <a:schemeClr val="dk1"/>
                </a:solidFill>
                <a:latin typeface="Golos Text"/>
                <a:ea typeface="Golos Text"/>
                <a:cs typeface="Golos Text"/>
                <a:sym typeface="Golos Text"/>
              </a:rPr>
              <a:t> (2025).</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rPr lang="en" sz="2000">
                <a:solidFill>
                  <a:schemeClr val="dk1"/>
                </a:solidFill>
                <a:latin typeface="Golos Text"/>
                <a:ea typeface="Golos Text"/>
                <a:cs typeface="Golos Text"/>
                <a:sym typeface="Golos Text"/>
              </a:rPr>
              <a:t> </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t/>
            </a:r>
            <a:endParaRPr sz="20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t/>
            </a:r>
            <a:endParaRPr>
              <a:solidFill>
                <a:schemeClr val="dk1"/>
              </a:solidFill>
              <a:latin typeface="Golos Text"/>
              <a:ea typeface="Golos Text"/>
              <a:cs typeface="Golos Text"/>
              <a:sym typeface="Golos Text"/>
            </a:endParaRPr>
          </a:p>
          <a:p>
            <a:pPr indent="0" lvl="0" marL="0" rtl="0" algn="l">
              <a:spcBef>
                <a:spcPts val="1200"/>
              </a:spcBef>
              <a:spcAft>
                <a:spcPts val="0"/>
              </a:spcAft>
              <a:buNone/>
            </a:pPr>
            <a:r>
              <a:t/>
            </a:r>
            <a:endParaRPr>
              <a:solidFill>
                <a:schemeClr val="dk1"/>
              </a:solidFill>
              <a:latin typeface="Golos Text"/>
              <a:ea typeface="Golos Text"/>
              <a:cs typeface="Golos Text"/>
              <a:sym typeface="Golos Tex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