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52690" autoAdjust="0"/>
  </p:normalViewPr>
  <p:slideViewPr>
    <p:cSldViewPr snapToGrid="0">
      <p:cViewPr>
        <p:scale>
          <a:sx n="60" d="100"/>
          <a:sy n="60" d="100"/>
        </p:scale>
        <p:origin x="10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ensemble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Lastly, the algorithm was validated on the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4</a:t>
            </a:fld>
            <a:endParaRPr lang="en-US"/>
          </a:p>
        </p:txBody>
      </p:sp>
    </p:spTree>
    <p:extLst>
      <p:ext uri="{BB962C8B-B14F-4D97-AF65-F5344CB8AC3E}">
        <p14:creationId xmlns:p14="http://schemas.microsoft.com/office/powerpoint/2010/main" val="423870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r>
              <a:rPr lang="en-US" dirty="0"/>
              <a:t>Figure 4. </a:t>
            </a:r>
            <a:r>
              <a:rPr lang="en-US" dirty="0" err="1"/>
              <a:t>Barplots</a:t>
            </a:r>
            <a:r>
              <a:rPr lang="en-US" dirty="0"/>
              <a:t> illustrating the issue of class imbalance. The majority class represents the number of genomic bins without TAD boundaries in them, while the minority class represents the number of genomic bins with TAD boundaries in them. Each sampling technique considered created perfectly balanced data.</a:t>
            </a:r>
          </a:p>
          <a:p>
            <a:endParaRPr lang="en-US" dirty="0"/>
          </a:p>
          <a:p>
            <a:r>
              <a:rPr lang="en-US" dirty="0"/>
              <a:t>**put over-sampling technique</a:t>
            </a:r>
          </a:p>
          <a:p>
            <a:endParaRPr lang="en-US" dirty="0"/>
          </a:p>
          <a:p>
            <a:r>
              <a:rPr lang="en-US" dirty="0"/>
              <a:t>**put other cell lines (supplementary)</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307893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of Variable Reduction</a:t>
            </a:r>
          </a:p>
          <a:p>
            <a:endParaRPr lang="en-US" dirty="0"/>
          </a:p>
          <a:p>
            <a:r>
              <a:rPr lang="en-US" dirty="0"/>
              <a:t>Figure 5. Comparisons of the different variable reduction techniques considered across each of the sampling techniques. Each plot includes the AUC measures for a random forest model with a particular predictor type and sampling technique, for each of the 3 variable reduction techniques (AIC, KS-test, LASSO). </a:t>
            </a:r>
          </a:p>
          <a:p>
            <a:endParaRPr lang="en-US" dirty="0"/>
          </a:p>
          <a:p>
            <a:r>
              <a:rPr lang="en-US" dirty="0"/>
              <a:t>**supplementary!</a:t>
            </a:r>
          </a:p>
          <a:p>
            <a:r>
              <a:rPr lang="en-US" dirty="0"/>
              <a:t>**look at other metrics (MCC)</a:t>
            </a:r>
          </a:p>
          <a:p>
            <a:endParaRPr lang="en-US" dirty="0"/>
          </a:p>
          <a:p>
            <a:r>
              <a:rPr lang="en-US" dirty="0"/>
              <a:t>**label plots across columns by predictor type</a:t>
            </a:r>
          </a:p>
          <a:p>
            <a:endParaRPr lang="en-US" dirty="0"/>
          </a:p>
          <a:p>
            <a:r>
              <a:rPr lang="en-US" dirty="0"/>
              <a:t>**include legend</a:t>
            </a:r>
          </a:p>
        </p:txBody>
      </p:sp>
      <p:sp>
        <p:nvSpPr>
          <p:cNvPr id="4" name="Slide Number Placeholder 3"/>
          <p:cNvSpPr>
            <a:spLocks noGrp="1"/>
          </p:cNvSpPr>
          <p:nvPr>
            <p:ph type="sldNum" sz="quarter" idx="5"/>
          </p:nvPr>
        </p:nvSpPr>
        <p:spPr/>
        <p:txBody>
          <a:bodyPr/>
          <a:lstStyle/>
          <a:p>
            <a:fld id="{D22E4D3D-98CF-4DAD-840B-0ABADD6DDC3C}" type="slidenum">
              <a:rPr lang="en-US" smtClean="0"/>
              <a:t>6</a:t>
            </a:fld>
            <a:endParaRPr lang="en-US"/>
          </a:p>
        </p:txBody>
      </p:sp>
    </p:spTree>
    <p:extLst>
      <p:ext uri="{BB962C8B-B14F-4D97-AF65-F5344CB8AC3E}">
        <p14:creationId xmlns:p14="http://schemas.microsoft.com/office/powerpoint/2010/main" val="174498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Performances</a:t>
            </a:r>
          </a:p>
          <a:p>
            <a:endParaRPr lang="en-US" dirty="0"/>
          </a:p>
          <a:p>
            <a:r>
              <a:rPr lang="en-US" dirty="0"/>
              <a:t>Figure 6. Performance metrics for a variety of random forest models using LASSO regularization, by predictor type and sampling technique.</a:t>
            </a:r>
          </a:p>
          <a:p>
            <a:endParaRPr lang="en-US" dirty="0"/>
          </a:p>
          <a:p>
            <a:r>
              <a:rPr lang="en-US" dirty="0"/>
              <a:t>**remove SS gap</a:t>
            </a:r>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7</a:t>
            </a:fld>
            <a:endParaRPr lang="en-US"/>
          </a:p>
        </p:txBody>
      </p:sp>
    </p:spTree>
    <p:extLst>
      <p:ext uri="{BB962C8B-B14F-4D97-AF65-F5344CB8AC3E}">
        <p14:creationId xmlns:p14="http://schemas.microsoft.com/office/powerpoint/2010/main" val="387116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a:t>
            </a:r>
          </a:p>
          <a:p>
            <a:endParaRPr lang="en-US" dirty="0"/>
          </a:p>
          <a:p>
            <a:r>
              <a:rPr lang="en-US" dirty="0"/>
              <a:t>Figure 7. Comparisons between GM12878 and K562 cell lines. The top 10 most predictive features associated with the formation of TAD boundaries for GM12878 (A) and K562 (B). (C) A </a:t>
            </a:r>
            <a:r>
              <a:rPr lang="en-US" dirty="0" err="1"/>
              <a:t>venn</a:t>
            </a:r>
            <a:r>
              <a:rPr lang="en-US" dirty="0"/>
              <a:t> diagram depicting the overlap of the most predictive functional genomic elements between GM12878 and K562.</a:t>
            </a:r>
          </a:p>
          <a:p>
            <a:endParaRPr lang="en-US" dirty="0"/>
          </a:p>
          <a:p>
            <a:r>
              <a:rPr lang="en-US" dirty="0"/>
              <a:t>**include table with ranked </a:t>
            </a:r>
            <a:r>
              <a:rPr lang="en-US" dirty="0" err="1"/>
              <a:t>importances</a:t>
            </a:r>
            <a:endParaRPr lang="en-US" dirty="0"/>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8</a:t>
            </a:fld>
            <a:endParaRPr lang="en-US"/>
          </a:p>
        </p:txBody>
      </p:sp>
    </p:spTree>
    <p:extLst>
      <p:ext uri="{BB962C8B-B14F-4D97-AF65-F5344CB8AC3E}">
        <p14:creationId xmlns:p14="http://schemas.microsoft.com/office/powerpoint/2010/main" val="184122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4D8167-1ED8-46EB-AE04-0D5B43092287}"/>
              </a:ext>
            </a:extLst>
          </p:cNvPr>
          <p:cNvGrpSpPr/>
          <p:nvPr/>
        </p:nvGrpSpPr>
        <p:grpSpPr>
          <a:xfrm>
            <a:off x="2548106" y="1121708"/>
            <a:ext cx="6226602" cy="4614583"/>
            <a:chOff x="5139131" y="1332104"/>
            <a:chExt cx="6894259" cy="4961238"/>
          </a:xfrm>
        </p:grpSpPr>
        <p:sp>
          <p:nvSpPr>
            <p:cNvPr id="5" name="TextBox 4">
              <a:extLst>
                <a:ext uri="{FF2B5EF4-FFF2-40B4-BE49-F238E27FC236}">
                  <a16:creationId xmlns:a16="http://schemas.microsoft.com/office/drawing/2014/main" id="{EEAC0C50-34EC-4CA1-A1FA-3FA4EE753685}"/>
                </a:ext>
              </a:extLst>
            </p:cNvPr>
            <p:cNvSpPr txBox="1"/>
            <p:nvPr/>
          </p:nvSpPr>
          <p:spPr>
            <a:xfrm>
              <a:off x="5139131" y="3574119"/>
              <a:ext cx="2060010" cy="694884"/>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9575856" y="880172"/>
              <a:ext cx="461902" cy="2256929"/>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8763902" y="1332104"/>
              <a:ext cx="2001995" cy="397077"/>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7159455" y="2226177"/>
              <a:ext cx="2007343" cy="694884"/>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8404371" y="2832752"/>
              <a:ext cx="213930" cy="31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7713564" y="2814896"/>
              <a:ext cx="241621" cy="34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742600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9841651" y="3089219"/>
              <a:ext cx="13583"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1029752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10714060"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1120933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795518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840437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895703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9386067" y="3089219"/>
              <a:ext cx="6457"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6772193" y="339082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8867082" y="3864641"/>
              <a:ext cx="222911" cy="660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8321906" y="3690575"/>
              <a:ext cx="244009" cy="6528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10008257" y="3690575"/>
              <a:ext cx="419671"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10749715" y="3690576"/>
              <a:ext cx="205520" cy="601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11018797" y="3772299"/>
              <a:ext cx="139194" cy="618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7079322" y="4883694"/>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1553473F-FA92-4F19-B3CC-72695D550DBB}"/>
                </a:ext>
              </a:extLst>
            </p:cNvPr>
            <p:cNvSpPr txBox="1"/>
            <p:nvPr/>
          </p:nvSpPr>
          <p:spPr>
            <a:xfrm>
              <a:off x="7528828" y="4438112"/>
              <a:ext cx="396024" cy="346614"/>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8034791" y="4448318"/>
              <a:ext cx="396024" cy="346614"/>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8517269" y="4448318"/>
              <a:ext cx="396024" cy="346614"/>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9029844" y="4447486"/>
              <a:ext cx="396024" cy="346614"/>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9479266" y="4447486"/>
              <a:ext cx="396024" cy="346614"/>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9915682" y="4448318"/>
              <a:ext cx="396024" cy="346614"/>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10350512" y="4448318"/>
              <a:ext cx="396024" cy="346614"/>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10816128" y="4447486"/>
              <a:ext cx="396024" cy="346614"/>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0CC11C40-EB61-4ADA-8BA7-821E6668E509}"/>
                </a:ext>
              </a:extLst>
            </p:cNvPr>
            <p:cNvSpPr txBox="1"/>
            <p:nvPr/>
          </p:nvSpPr>
          <p:spPr>
            <a:xfrm>
              <a:off x="5627575" y="3192289"/>
              <a:ext cx="1144618" cy="397077"/>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5643598" y="4447486"/>
              <a:ext cx="1209852" cy="397077"/>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9084262" y="3743037"/>
              <a:ext cx="466804" cy="3783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8587717" y="5896265"/>
              <a:ext cx="1841590" cy="397077"/>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D5DC8E-7771-4172-BEFB-7DB6E95FD796}"/>
              </a:ext>
            </a:extLst>
          </p:cNvPr>
          <p:cNvPicPr>
            <a:picLocks noChangeAspect="1"/>
          </p:cNvPicPr>
          <p:nvPr/>
        </p:nvPicPr>
        <p:blipFill>
          <a:blip r:embed="rId3"/>
          <a:stretch>
            <a:fillRect/>
          </a:stretch>
        </p:blipFill>
        <p:spPr>
          <a:xfrm>
            <a:off x="681714" y="267095"/>
            <a:ext cx="10828571" cy="6323809"/>
          </a:xfrm>
          <a:prstGeom prst="rect">
            <a:avLst/>
          </a:prstGeom>
        </p:spPr>
      </p:pic>
    </p:spTree>
    <p:extLst>
      <p:ext uri="{BB962C8B-B14F-4D97-AF65-F5344CB8AC3E}">
        <p14:creationId xmlns:p14="http://schemas.microsoft.com/office/powerpoint/2010/main" val="174026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0F61E9-8516-4BEB-A513-93CCEC5AFC85}"/>
              </a:ext>
            </a:extLst>
          </p:cNvPr>
          <p:cNvSpPr txBox="1"/>
          <p:nvPr/>
        </p:nvSpPr>
        <p:spPr>
          <a:xfrm rot="16200000">
            <a:off x="357629" y="3244325"/>
            <a:ext cx="4668253" cy="369332"/>
          </a:xfrm>
          <a:prstGeom prst="rect">
            <a:avLst/>
          </a:prstGeom>
          <a:noFill/>
        </p:spPr>
        <p:txBody>
          <a:bodyPr wrap="square" rtlCol="0">
            <a:spAutoFit/>
          </a:bodyPr>
          <a:lstStyle/>
          <a:p>
            <a:pPr algn="ctr"/>
            <a:r>
              <a:rPr lang="en-US" dirty="0"/>
              <a:t>(A) No Resampling Technique</a:t>
            </a:r>
          </a:p>
        </p:txBody>
      </p:sp>
      <p:pic>
        <p:nvPicPr>
          <p:cNvPr id="8" name="Picture 7">
            <a:extLst>
              <a:ext uri="{FF2B5EF4-FFF2-40B4-BE49-F238E27FC236}">
                <a16:creationId xmlns:a16="http://schemas.microsoft.com/office/drawing/2014/main" id="{107775F5-4F2B-4DA1-9C3F-0D2BEA1B6CF1}"/>
              </a:ext>
            </a:extLst>
          </p:cNvPr>
          <p:cNvPicPr>
            <a:picLocks noChangeAspect="1"/>
          </p:cNvPicPr>
          <p:nvPr/>
        </p:nvPicPr>
        <p:blipFill>
          <a:blip r:embed="rId3"/>
          <a:stretch>
            <a:fillRect/>
          </a:stretch>
        </p:blipFill>
        <p:spPr>
          <a:xfrm rot="16200000">
            <a:off x="1190658" y="2511029"/>
            <a:ext cx="5349240" cy="1834309"/>
          </a:xfrm>
          <a:prstGeom prst="rect">
            <a:avLst/>
          </a:prstGeom>
        </p:spPr>
      </p:pic>
      <p:pic>
        <p:nvPicPr>
          <p:cNvPr id="9" name="Picture 8">
            <a:extLst>
              <a:ext uri="{FF2B5EF4-FFF2-40B4-BE49-F238E27FC236}">
                <a16:creationId xmlns:a16="http://schemas.microsoft.com/office/drawing/2014/main" id="{408F74A6-DE8A-44B5-AC75-1B8328851DEB}"/>
              </a:ext>
            </a:extLst>
          </p:cNvPr>
          <p:cNvPicPr>
            <a:picLocks noChangeAspect="1"/>
          </p:cNvPicPr>
          <p:nvPr/>
        </p:nvPicPr>
        <p:blipFill>
          <a:blip r:embed="rId4"/>
          <a:stretch>
            <a:fillRect/>
          </a:stretch>
        </p:blipFill>
        <p:spPr>
          <a:xfrm rot="16200000">
            <a:off x="-1105006" y="2513509"/>
            <a:ext cx="5349240" cy="1829351"/>
          </a:xfrm>
          <a:prstGeom prst="rect">
            <a:avLst/>
          </a:prstGeom>
        </p:spPr>
      </p:pic>
      <p:pic>
        <p:nvPicPr>
          <p:cNvPr id="10" name="Picture 9">
            <a:extLst>
              <a:ext uri="{FF2B5EF4-FFF2-40B4-BE49-F238E27FC236}">
                <a16:creationId xmlns:a16="http://schemas.microsoft.com/office/drawing/2014/main" id="{3A0E8756-79E9-4479-9736-91C9C3C26897}"/>
              </a:ext>
            </a:extLst>
          </p:cNvPr>
          <p:cNvPicPr>
            <a:picLocks noChangeAspect="1"/>
          </p:cNvPicPr>
          <p:nvPr/>
        </p:nvPicPr>
        <p:blipFill>
          <a:blip r:embed="rId5"/>
          <a:stretch>
            <a:fillRect/>
          </a:stretch>
        </p:blipFill>
        <p:spPr>
          <a:xfrm rot="16200000">
            <a:off x="5908605" y="2520944"/>
            <a:ext cx="5349240" cy="1814479"/>
          </a:xfrm>
          <a:prstGeom prst="rect">
            <a:avLst/>
          </a:prstGeom>
        </p:spPr>
      </p:pic>
      <p:sp>
        <p:nvSpPr>
          <p:cNvPr id="12" name="TextBox 11">
            <a:extLst>
              <a:ext uri="{FF2B5EF4-FFF2-40B4-BE49-F238E27FC236}">
                <a16:creationId xmlns:a16="http://schemas.microsoft.com/office/drawing/2014/main" id="{8D4C0365-9D74-49CF-8C41-1A5C65DAA2ED}"/>
              </a:ext>
            </a:extLst>
          </p:cNvPr>
          <p:cNvSpPr txBox="1"/>
          <p:nvPr/>
        </p:nvSpPr>
        <p:spPr>
          <a:xfrm rot="16200000">
            <a:off x="2738005" y="3244323"/>
            <a:ext cx="4668253" cy="369332"/>
          </a:xfrm>
          <a:prstGeom prst="rect">
            <a:avLst/>
          </a:prstGeom>
          <a:noFill/>
        </p:spPr>
        <p:txBody>
          <a:bodyPr wrap="square" rtlCol="0">
            <a:spAutoFit/>
          </a:bodyPr>
          <a:lstStyle/>
          <a:p>
            <a:pPr algn="ctr"/>
            <a:r>
              <a:rPr lang="en-US" dirty="0"/>
              <a:t>(B)  Random Under-Sampling</a:t>
            </a:r>
          </a:p>
        </p:txBody>
      </p:sp>
      <p:pic>
        <p:nvPicPr>
          <p:cNvPr id="13" name="Picture 12">
            <a:extLst>
              <a:ext uri="{FF2B5EF4-FFF2-40B4-BE49-F238E27FC236}">
                <a16:creationId xmlns:a16="http://schemas.microsoft.com/office/drawing/2014/main" id="{0A808D53-1EC9-416C-A862-7BB70C986C90}"/>
              </a:ext>
            </a:extLst>
          </p:cNvPr>
          <p:cNvPicPr>
            <a:picLocks noChangeAspect="1"/>
          </p:cNvPicPr>
          <p:nvPr/>
        </p:nvPicPr>
        <p:blipFill>
          <a:blip r:embed="rId6"/>
          <a:stretch>
            <a:fillRect/>
          </a:stretch>
        </p:blipFill>
        <p:spPr>
          <a:xfrm rot="16200000">
            <a:off x="3567151" y="2518466"/>
            <a:ext cx="5349240" cy="1819436"/>
          </a:xfrm>
          <a:prstGeom prst="rect">
            <a:avLst/>
          </a:prstGeom>
        </p:spPr>
      </p:pic>
      <p:sp>
        <p:nvSpPr>
          <p:cNvPr id="14" name="TextBox 13">
            <a:extLst>
              <a:ext uri="{FF2B5EF4-FFF2-40B4-BE49-F238E27FC236}">
                <a16:creationId xmlns:a16="http://schemas.microsoft.com/office/drawing/2014/main" id="{9685FA6F-B56E-41D6-B975-9805D49BF113}"/>
              </a:ext>
            </a:extLst>
          </p:cNvPr>
          <p:cNvSpPr txBox="1"/>
          <p:nvPr/>
        </p:nvSpPr>
        <p:spPr>
          <a:xfrm rot="16200000">
            <a:off x="5081519" y="3244322"/>
            <a:ext cx="4668253" cy="369332"/>
          </a:xfrm>
          <a:prstGeom prst="rect">
            <a:avLst/>
          </a:prstGeom>
          <a:noFill/>
        </p:spPr>
        <p:txBody>
          <a:bodyPr wrap="square" rtlCol="0">
            <a:spAutoFit/>
          </a:bodyPr>
          <a:lstStyle/>
          <a:p>
            <a:pPr algn="ctr"/>
            <a:r>
              <a:rPr lang="en-US" dirty="0"/>
              <a:t>(C)  Random Over-Sampling</a:t>
            </a:r>
          </a:p>
        </p:txBody>
      </p:sp>
      <p:sp>
        <p:nvSpPr>
          <p:cNvPr id="15" name="TextBox 14">
            <a:extLst>
              <a:ext uri="{FF2B5EF4-FFF2-40B4-BE49-F238E27FC236}">
                <a16:creationId xmlns:a16="http://schemas.microsoft.com/office/drawing/2014/main" id="{44611103-F2AD-4032-B7A0-CEE740856BE5}"/>
              </a:ext>
            </a:extLst>
          </p:cNvPr>
          <p:cNvSpPr txBox="1"/>
          <p:nvPr/>
        </p:nvSpPr>
        <p:spPr>
          <a:xfrm rot="16200000">
            <a:off x="7451658" y="3244323"/>
            <a:ext cx="4668253" cy="369332"/>
          </a:xfrm>
          <a:prstGeom prst="rect">
            <a:avLst/>
          </a:prstGeom>
          <a:noFill/>
        </p:spPr>
        <p:txBody>
          <a:bodyPr wrap="square" rtlCol="0">
            <a:spAutoFit/>
          </a:bodyPr>
          <a:lstStyle/>
          <a:p>
            <a:pPr algn="ctr"/>
            <a:r>
              <a:rPr lang="en-US" dirty="0"/>
              <a:t>(D)  SMOTE</a:t>
            </a:r>
          </a:p>
        </p:txBody>
      </p:sp>
      <p:pic>
        <p:nvPicPr>
          <p:cNvPr id="16" name="Picture 15">
            <a:extLst>
              <a:ext uri="{FF2B5EF4-FFF2-40B4-BE49-F238E27FC236}">
                <a16:creationId xmlns:a16="http://schemas.microsoft.com/office/drawing/2014/main" id="{7888FC8F-E302-4C01-966A-7089E6695A1D}"/>
              </a:ext>
            </a:extLst>
          </p:cNvPr>
          <p:cNvPicPr>
            <a:picLocks noChangeAspect="1"/>
          </p:cNvPicPr>
          <p:nvPr/>
        </p:nvPicPr>
        <p:blipFill>
          <a:blip r:embed="rId7"/>
          <a:stretch>
            <a:fillRect/>
          </a:stretch>
        </p:blipFill>
        <p:spPr>
          <a:xfrm rot="16200000">
            <a:off x="8248801" y="2524261"/>
            <a:ext cx="5349240" cy="1807845"/>
          </a:xfrm>
          <a:prstGeom prst="rect">
            <a:avLst/>
          </a:prstGeom>
        </p:spPr>
      </p:pic>
      <p:sp>
        <p:nvSpPr>
          <p:cNvPr id="17" name="TextBox 16">
            <a:extLst>
              <a:ext uri="{FF2B5EF4-FFF2-40B4-BE49-F238E27FC236}">
                <a16:creationId xmlns:a16="http://schemas.microsoft.com/office/drawing/2014/main" id="{3CE51AA8-E56B-4EB2-AE88-096C08A854BF}"/>
              </a:ext>
            </a:extLst>
          </p:cNvPr>
          <p:cNvSpPr txBox="1"/>
          <p:nvPr/>
        </p:nvSpPr>
        <p:spPr>
          <a:xfrm rot="16200000">
            <a:off x="9673208" y="3244323"/>
            <a:ext cx="4668253" cy="369332"/>
          </a:xfrm>
          <a:prstGeom prst="rect">
            <a:avLst/>
          </a:prstGeom>
          <a:noFill/>
        </p:spPr>
        <p:txBody>
          <a:bodyPr wrap="square" rtlCol="0">
            <a:spAutoFit/>
          </a:bodyPr>
          <a:lstStyle/>
          <a:p>
            <a:pPr algn="ctr"/>
            <a:r>
              <a:rPr lang="en-US" dirty="0"/>
              <a:t>(E)  K-Medoids</a:t>
            </a:r>
          </a:p>
        </p:txBody>
      </p:sp>
      <p:pic>
        <p:nvPicPr>
          <p:cNvPr id="18" name="Picture 17">
            <a:extLst>
              <a:ext uri="{FF2B5EF4-FFF2-40B4-BE49-F238E27FC236}">
                <a16:creationId xmlns:a16="http://schemas.microsoft.com/office/drawing/2014/main" id="{EB458F76-106D-40E9-A371-C58D85AB2409}"/>
              </a:ext>
            </a:extLst>
          </p:cNvPr>
          <p:cNvPicPr>
            <a:picLocks noChangeAspect="1"/>
          </p:cNvPicPr>
          <p:nvPr/>
        </p:nvPicPr>
        <p:blipFill>
          <a:blip r:embed="rId8"/>
          <a:stretch>
            <a:fillRect/>
          </a:stretch>
        </p:blipFill>
        <p:spPr>
          <a:xfrm rot="16200000">
            <a:off x="-2202453" y="3088799"/>
            <a:ext cx="5086350" cy="419100"/>
          </a:xfrm>
          <a:prstGeom prst="rect">
            <a:avLst/>
          </a:prstGeom>
        </p:spPr>
      </p:pic>
    </p:spTree>
    <p:extLst>
      <p:ext uri="{BB962C8B-B14F-4D97-AF65-F5344CB8AC3E}">
        <p14:creationId xmlns:p14="http://schemas.microsoft.com/office/powerpoint/2010/main" val="137544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EE983-E3DB-4427-9A15-DF5C3E72ECA8}"/>
              </a:ext>
            </a:extLst>
          </p:cNvPr>
          <p:cNvPicPr>
            <a:picLocks noChangeAspect="1"/>
          </p:cNvPicPr>
          <p:nvPr/>
        </p:nvPicPr>
        <p:blipFill>
          <a:blip r:embed="rId3"/>
          <a:stretch>
            <a:fillRect/>
          </a:stretch>
        </p:blipFill>
        <p:spPr>
          <a:xfrm rot="16200000">
            <a:off x="-1461877" y="2468241"/>
            <a:ext cx="5727034" cy="1847088"/>
          </a:xfrm>
          <a:prstGeom prst="rect">
            <a:avLst/>
          </a:prstGeom>
        </p:spPr>
      </p:pic>
      <p:pic>
        <p:nvPicPr>
          <p:cNvPr id="5" name="Picture 4">
            <a:extLst>
              <a:ext uri="{FF2B5EF4-FFF2-40B4-BE49-F238E27FC236}">
                <a16:creationId xmlns:a16="http://schemas.microsoft.com/office/drawing/2014/main" id="{BB753CFB-1905-4D42-BD45-698CF0AC81A7}"/>
              </a:ext>
            </a:extLst>
          </p:cNvPr>
          <p:cNvPicPr>
            <a:picLocks noChangeAspect="1"/>
          </p:cNvPicPr>
          <p:nvPr/>
        </p:nvPicPr>
        <p:blipFill>
          <a:blip r:embed="rId4"/>
          <a:stretch>
            <a:fillRect/>
          </a:stretch>
        </p:blipFill>
        <p:spPr>
          <a:xfrm rot="16200000">
            <a:off x="887629" y="2524704"/>
            <a:ext cx="5614107" cy="1847088"/>
          </a:xfrm>
          <a:prstGeom prst="rect">
            <a:avLst/>
          </a:prstGeom>
        </p:spPr>
      </p:pic>
      <p:pic>
        <p:nvPicPr>
          <p:cNvPr id="6" name="Picture 5">
            <a:extLst>
              <a:ext uri="{FF2B5EF4-FFF2-40B4-BE49-F238E27FC236}">
                <a16:creationId xmlns:a16="http://schemas.microsoft.com/office/drawing/2014/main" id="{1D189D39-F3E1-4C92-9AFD-ACB70E8D3FAC}"/>
              </a:ext>
            </a:extLst>
          </p:cNvPr>
          <p:cNvPicPr>
            <a:picLocks noChangeAspect="1"/>
          </p:cNvPicPr>
          <p:nvPr/>
        </p:nvPicPr>
        <p:blipFill>
          <a:blip r:embed="rId5"/>
          <a:stretch>
            <a:fillRect/>
          </a:stretch>
        </p:blipFill>
        <p:spPr>
          <a:xfrm rot="16200000">
            <a:off x="3199184" y="2504357"/>
            <a:ext cx="5652611" cy="1849279"/>
          </a:xfrm>
          <a:prstGeom prst="rect">
            <a:avLst/>
          </a:prstGeom>
        </p:spPr>
      </p:pic>
      <p:pic>
        <p:nvPicPr>
          <p:cNvPr id="7" name="Picture 6">
            <a:extLst>
              <a:ext uri="{FF2B5EF4-FFF2-40B4-BE49-F238E27FC236}">
                <a16:creationId xmlns:a16="http://schemas.microsoft.com/office/drawing/2014/main" id="{99CDFE43-C7EA-41E2-A7B3-E219C19BE69F}"/>
              </a:ext>
            </a:extLst>
          </p:cNvPr>
          <p:cNvPicPr>
            <a:picLocks noChangeAspect="1"/>
          </p:cNvPicPr>
          <p:nvPr/>
        </p:nvPicPr>
        <p:blipFill>
          <a:blip r:embed="rId6"/>
          <a:stretch>
            <a:fillRect/>
          </a:stretch>
        </p:blipFill>
        <p:spPr>
          <a:xfrm rot="16200000">
            <a:off x="5515798" y="2504357"/>
            <a:ext cx="5652611" cy="1849279"/>
          </a:xfrm>
          <a:prstGeom prst="rect">
            <a:avLst/>
          </a:prstGeom>
        </p:spPr>
      </p:pic>
      <p:pic>
        <p:nvPicPr>
          <p:cNvPr id="8" name="Picture 7">
            <a:extLst>
              <a:ext uri="{FF2B5EF4-FFF2-40B4-BE49-F238E27FC236}">
                <a16:creationId xmlns:a16="http://schemas.microsoft.com/office/drawing/2014/main" id="{73A644F1-8C2E-4658-B016-440056C91618}"/>
              </a:ext>
            </a:extLst>
          </p:cNvPr>
          <p:cNvPicPr>
            <a:picLocks noChangeAspect="1"/>
          </p:cNvPicPr>
          <p:nvPr/>
        </p:nvPicPr>
        <p:blipFill>
          <a:blip r:embed="rId7"/>
          <a:stretch>
            <a:fillRect/>
          </a:stretch>
        </p:blipFill>
        <p:spPr>
          <a:xfrm rot="16200000">
            <a:off x="7832412" y="2504357"/>
            <a:ext cx="5652611" cy="1849279"/>
          </a:xfrm>
          <a:prstGeom prst="rect">
            <a:avLst/>
          </a:prstGeom>
        </p:spPr>
      </p:pic>
      <p:sp>
        <p:nvSpPr>
          <p:cNvPr id="9" name="TextBox 8">
            <a:extLst>
              <a:ext uri="{FF2B5EF4-FFF2-40B4-BE49-F238E27FC236}">
                <a16:creationId xmlns:a16="http://schemas.microsoft.com/office/drawing/2014/main" id="{DAF99FEB-392B-406B-B4E4-D6923DB13ECB}"/>
              </a:ext>
            </a:extLst>
          </p:cNvPr>
          <p:cNvSpPr txBox="1"/>
          <p:nvPr/>
        </p:nvSpPr>
        <p:spPr>
          <a:xfrm rot="16200000">
            <a:off x="152091" y="3244327"/>
            <a:ext cx="4668253" cy="369332"/>
          </a:xfrm>
          <a:prstGeom prst="rect">
            <a:avLst/>
          </a:prstGeom>
          <a:noFill/>
        </p:spPr>
        <p:txBody>
          <a:bodyPr wrap="square" rtlCol="0">
            <a:spAutoFit/>
          </a:bodyPr>
          <a:lstStyle/>
          <a:p>
            <a:pPr algn="ctr"/>
            <a:r>
              <a:rPr lang="en-US" dirty="0"/>
              <a:t>(A) No Resampling Technique</a:t>
            </a:r>
          </a:p>
        </p:txBody>
      </p:sp>
      <p:sp>
        <p:nvSpPr>
          <p:cNvPr id="10" name="TextBox 9">
            <a:extLst>
              <a:ext uri="{FF2B5EF4-FFF2-40B4-BE49-F238E27FC236}">
                <a16:creationId xmlns:a16="http://schemas.microsoft.com/office/drawing/2014/main" id="{9B465880-81EE-47DA-BA1D-D0973FBB0B3F}"/>
              </a:ext>
            </a:extLst>
          </p:cNvPr>
          <p:cNvSpPr txBox="1"/>
          <p:nvPr/>
        </p:nvSpPr>
        <p:spPr>
          <a:xfrm rot="16200000">
            <a:off x="2481436" y="3244326"/>
            <a:ext cx="4668253" cy="369332"/>
          </a:xfrm>
          <a:prstGeom prst="rect">
            <a:avLst/>
          </a:prstGeom>
          <a:noFill/>
        </p:spPr>
        <p:txBody>
          <a:bodyPr wrap="square" rtlCol="0">
            <a:spAutoFit/>
          </a:bodyPr>
          <a:lstStyle/>
          <a:p>
            <a:pPr algn="ctr"/>
            <a:r>
              <a:rPr lang="en-US" dirty="0"/>
              <a:t>(B) Random Under-Sampling</a:t>
            </a:r>
          </a:p>
        </p:txBody>
      </p:sp>
      <p:sp>
        <p:nvSpPr>
          <p:cNvPr id="11" name="TextBox 10">
            <a:extLst>
              <a:ext uri="{FF2B5EF4-FFF2-40B4-BE49-F238E27FC236}">
                <a16:creationId xmlns:a16="http://schemas.microsoft.com/office/drawing/2014/main" id="{71AC9811-D645-47B9-953B-C0AF4F870DE8}"/>
              </a:ext>
            </a:extLst>
          </p:cNvPr>
          <p:cNvSpPr txBox="1"/>
          <p:nvPr/>
        </p:nvSpPr>
        <p:spPr>
          <a:xfrm rot="16200000">
            <a:off x="4803490" y="3244326"/>
            <a:ext cx="4668253" cy="369332"/>
          </a:xfrm>
          <a:prstGeom prst="rect">
            <a:avLst/>
          </a:prstGeom>
          <a:noFill/>
        </p:spPr>
        <p:txBody>
          <a:bodyPr wrap="square" rtlCol="0">
            <a:spAutoFit/>
          </a:bodyPr>
          <a:lstStyle/>
          <a:p>
            <a:pPr algn="ctr"/>
            <a:r>
              <a:rPr lang="en-US" dirty="0"/>
              <a:t>(C) Random Over-Sampling</a:t>
            </a:r>
          </a:p>
        </p:txBody>
      </p:sp>
      <p:sp>
        <p:nvSpPr>
          <p:cNvPr id="12" name="TextBox 11">
            <a:extLst>
              <a:ext uri="{FF2B5EF4-FFF2-40B4-BE49-F238E27FC236}">
                <a16:creationId xmlns:a16="http://schemas.microsoft.com/office/drawing/2014/main" id="{2F545E59-83D6-48F7-A26C-7C404C8D1D02}"/>
              </a:ext>
            </a:extLst>
          </p:cNvPr>
          <p:cNvSpPr txBox="1"/>
          <p:nvPr/>
        </p:nvSpPr>
        <p:spPr>
          <a:xfrm rot="16200000">
            <a:off x="7117283" y="3244326"/>
            <a:ext cx="4668253" cy="369332"/>
          </a:xfrm>
          <a:prstGeom prst="rect">
            <a:avLst/>
          </a:prstGeom>
          <a:noFill/>
        </p:spPr>
        <p:txBody>
          <a:bodyPr wrap="square" rtlCol="0">
            <a:spAutoFit/>
          </a:bodyPr>
          <a:lstStyle/>
          <a:p>
            <a:pPr algn="ctr"/>
            <a:r>
              <a:rPr lang="en-US" dirty="0"/>
              <a:t>(D) SMOTE</a:t>
            </a:r>
          </a:p>
        </p:txBody>
      </p:sp>
      <p:sp>
        <p:nvSpPr>
          <p:cNvPr id="13" name="TextBox 12">
            <a:extLst>
              <a:ext uri="{FF2B5EF4-FFF2-40B4-BE49-F238E27FC236}">
                <a16:creationId xmlns:a16="http://schemas.microsoft.com/office/drawing/2014/main" id="{CC47EA42-54B1-4F7A-9DAE-85A86914321D}"/>
              </a:ext>
            </a:extLst>
          </p:cNvPr>
          <p:cNvSpPr txBox="1"/>
          <p:nvPr/>
        </p:nvSpPr>
        <p:spPr>
          <a:xfrm rot="16200000">
            <a:off x="9531899" y="3244326"/>
            <a:ext cx="4668253" cy="369332"/>
          </a:xfrm>
          <a:prstGeom prst="rect">
            <a:avLst/>
          </a:prstGeom>
          <a:noFill/>
        </p:spPr>
        <p:txBody>
          <a:bodyPr wrap="square" rtlCol="0">
            <a:spAutoFit/>
          </a:bodyPr>
          <a:lstStyle/>
          <a:p>
            <a:pPr algn="ctr"/>
            <a:r>
              <a:rPr lang="en-US" dirty="0"/>
              <a:t>(E) K-Medoids</a:t>
            </a:r>
          </a:p>
        </p:txBody>
      </p:sp>
      <p:pic>
        <p:nvPicPr>
          <p:cNvPr id="14" name="Picture 13">
            <a:extLst>
              <a:ext uri="{FF2B5EF4-FFF2-40B4-BE49-F238E27FC236}">
                <a16:creationId xmlns:a16="http://schemas.microsoft.com/office/drawing/2014/main" id="{8BBEF843-A55F-4CD1-BF98-715E9646EC2B}"/>
              </a:ext>
            </a:extLst>
          </p:cNvPr>
          <p:cNvPicPr>
            <a:picLocks noChangeAspect="1"/>
          </p:cNvPicPr>
          <p:nvPr/>
        </p:nvPicPr>
        <p:blipFill>
          <a:blip r:embed="rId8"/>
          <a:stretch>
            <a:fillRect/>
          </a:stretch>
        </p:blipFill>
        <p:spPr>
          <a:xfrm rot="16200000">
            <a:off x="-3063671" y="3214680"/>
            <a:ext cx="6572250" cy="428625"/>
          </a:xfrm>
          <a:prstGeom prst="rect">
            <a:avLst/>
          </a:prstGeom>
        </p:spPr>
      </p:pic>
    </p:spTree>
    <p:extLst>
      <p:ext uri="{BB962C8B-B14F-4D97-AF65-F5344CB8AC3E}">
        <p14:creationId xmlns:p14="http://schemas.microsoft.com/office/powerpoint/2010/main" val="8858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E9074-B873-470A-BBF0-45C231A9A85F}"/>
              </a:ext>
            </a:extLst>
          </p:cNvPr>
          <p:cNvPicPr>
            <a:picLocks noChangeAspect="1"/>
          </p:cNvPicPr>
          <p:nvPr/>
        </p:nvPicPr>
        <p:blipFill>
          <a:blip r:embed="rId3"/>
          <a:stretch>
            <a:fillRect/>
          </a:stretch>
        </p:blipFill>
        <p:spPr>
          <a:xfrm rot="16200000">
            <a:off x="1407029" y="3075364"/>
            <a:ext cx="3291840" cy="3956248"/>
          </a:xfrm>
          <a:prstGeom prst="rect">
            <a:avLst/>
          </a:prstGeom>
        </p:spPr>
      </p:pic>
      <p:pic>
        <p:nvPicPr>
          <p:cNvPr id="6" name="Picture 5">
            <a:extLst>
              <a:ext uri="{FF2B5EF4-FFF2-40B4-BE49-F238E27FC236}">
                <a16:creationId xmlns:a16="http://schemas.microsoft.com/office/drawing/2014/main" id="{EC585168-F085-4A86-A456-662A04130F25}"/>
              </a:ext>
            </a:extLst>
          </p:cNvPr>
          <p:cNvPicPr>
            <a:picLocks noChangeAspect="1"/>
          </p:cNvPicPr>
          <p:nvPr/>
        </p:nvPicPr>
        <p:blipFill>
          <a:blip r:embed="rId4"/>
          <a:stretch>
            <a:fillRect/>
          </a:stretch>
        </p:blipFill>
        <p:spPr>
          <a:xfrm rot="16200000">
            <a:off x="1405740" y="-215187"/>
            <a:ext cx="3291840" cy="3953669"/>
          </a:xfrm>
          <a:prstGeom prst="rect">
            <a:avLst/>
          </a:prstGeom>
        </p:spPr>
      </p:pic>
      <p:sp>
        <p:nvSpPr>
          <p:cNvPr id="7" name="TextBox 6">
            <a:extLst>
              <a:ext uri="{FF2B5EF4-FFF2-40B4-BE49-F238E27FC236}">
                <a16:creationId xmlns:a16="http://schemas.microsoft.com/office/drawing/2014/main" id="{648AAA91-2747-4497-A4F1-CB8D39BBD58D}"/>
              </a:ext>
            </a:extLst>
          </p:cNvPr>
          <p:cNvSpPr txBox="1"/>
          <p:nvPr/>
        </p:nvSpPr>
        <p:spPr>
          <a:xfrm rot="16200000">
            <a:off x="4970781" y="4868821"/>
            <a:ext cx="850231"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61EB1C9C-3D8F-4D45-B7E7-3088C8B24DE3}"/>
              </a:ext>
            </a:extLst>
          </p:cNvPr>
          <p:cNvSpPr txBox="1"/>
          <p:nvPr/>
        </p:nvSpPr>
        <p:spPr>
          <a:xfrm rot="16200000">
            <a:off x="9028027" y="3244332"/>
            <a:ext cx="850231" cy="369332"/>
          </a:xfrm>
          <a:prstGeom prst="rect">
            <a:avLst/>
          </a:prstGeom>
          <a:noFill/>
        </p:spPr>
        <p:txBody>
          <a:bodyPr wrap="square" rtlCol="0">
            <a:spAutoFit/>
          </a:bodyPr>
          <a:lstStyle/>
          <a:p>
            <a:pPr algn="ctr"/>
            <a:r>
              <a:rPr lang="en-US" dirty="0"/>
              <a:t>(C)</a:t>
            </a:r>
          </a:p>
        </p:txBody>
      </p:sp>
      <p:sp>
        <p:nvSpPr>
          <p:cNvPr id="9" name="TextBox 8">
            <a:extLst>
              <a:ext uri="{FF2B5EF4-FFF2-40B4-BE49-F238E27FC236}">
                <a16:creationId xmlns:a16="http://schemas.microsoft.com/office/drawing/2014/main" id="{EEECC1FF-F3FA-4503-9E08-F10F8E0C4126}"/>
              </a:ext>
            </a:extLst>
          </p:cNvPr>
          <p:cNvSpPr txBox="1"/>
          <p:nvPr/>
        </p:nvSpPr>
        <p:spPr>
          <a:xfrm rot="16200000">
            <a:off x="4970782" y="1576980"/>
            <a:ext cx="850231" cy="369332"/>
          </a:xfrm>
          <a:prstGeom prst="rect">
            <a:avLst/>
          </a:prstGeom>
          <a:noFill/>
        </p:spPr>
        <p:txBody>
          <a:bodyPr wrap="square" rtlCol="0">
            <a:spAutoFit/>
          </a:bodyPr>
          <a:lstStyle/>
          <a:p>
            <a:pPr algn="ctr"/>
            <a:r>
              <a:rPr lang="en-US" dirty="0"/>
              <a:t>(B)</a:t>
            </a:r>
          </a:p>
        </p:txBody>
      </p:sp>
      <p:pic>
        <p:nvPicPr>
          <p:cNvPr id="10" name="Picture 9">
            <a:extLst>
              <a:ext uri="{FF2B5EF4-FFF2-40B4-BE49-F238E27FC236}">
                <a16:creationId xmlns:a16="http://schemas.microsoft.com/office/drawing/2014/main" id="{57F2F63F-9019-4CDE-A010-CA4F3F2E8253}"/>
              </a:ext>
            </a:extLst>
          </p:cNvPr>
          <p:cNvPicPr>
            <a:picLocks noChangeAspect="1"/>
          </p:cNvPicPr>
          <p:nvPr/>
        </p:nvPicPr>
        <p:blipFill>
          <a:blip r:embed="rId5"/>
          <a:stretch>
            <a:fillRect/>
          </a:stretch>
        </p:blipFill>
        <p:spPr>
          <a:xfrm rot="16200000">
            <a:off x="4334944" y="1750426"/>
            <a:ext cx="6504762" cy="3357143"/>
          </a:xfrm>
          <a:prstGeom prst="rect">
            <a:avLst/>
          </a:prstGeom>
        </p:spPr>
      </p:pic>
    </p:spTree>
    <p:extLst>
      <p:ext uri="{BB962C8B-B14F-4D97-AF65-F5344CB8AC3E}">
        <p14:creationId xmlns:p14="http://schemas.microsoft.com/office/powerpoint/2010/main" val="184638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904</Words>
  <Application>Microsoft Office PowerPoint</Application>
  <PresentationFormat>Widescreen</PresentationFormat>
  <Paragraphs>119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35</cp:revision>
  <dcterms:created xsi:type="dcterms:W3CDTF">2018-10-28T23:38:31Z</dcterms:created>
  <dcterms:modified xsi:type="dcterms:W3CDTF">2018-11-01T17:17:05Z</dcterms:modified>
</cp:coreProperties>
</file>