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7" r:id="rId2"/>
    <p:sldId id="256"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1" autoAdjust="0"/>
    <p:restoredTop sz="94249" autoAdjust="0"/>
  </p:normalViewPr>
  <p:slideViewPr>
    <p:cSldViewPr snapToGrid="0">
      <p:cViewPr>
        <p:scale>
          <a:sx n="75" d="100"/>
          <a:sy n="75" d="100"/>
        </p:scale>
        <p:origin x="162" y="-2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C8EC8B-7088-4960-A786-57503A27F1EB}" type="datetimeFigureOut">
              <a:rPr lang="en-US" smtClean="0"/>
              <a:t>10/28/2018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2E4D3D-98CF-4DAD-840B-0ABADD6DDC3C}" type="slidenum">
              <a:rPr lang="en-US" smtClean="0"/>
              <a:t>‹#›</a:t>
            </a:fld>
            <a:endParaRPr lang="en-US"/>
          </a:p>
        </p:txBody>
      </p:sp>
    </p:spTree>
    <p:extLst>
      <p:ext uri="{BB962C8B-B14F-4D97-AF65-F5344CB8AC3E}">
        <p14:creationId xmlns:p14="http://schemas.microsoft.com/office/powerpoint/2010/main" val="94070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Diagram of Model Construction</a:t>
            </a:r>
          </a:p>
          <a:p>
            <a:endParaRPr lang="en-US" dirty="0"/>
          </a:p>
          <a:p>
            <a:r>
              <a:rPr lang="en-US" dirty="0"/>
              <a:t>Figure 1. Diagram of the model construction used for downstream analysis. Positional coordinates of TAD boundaries were obtained from Rao et al from contact matrices of X different cell lines. The linear genome was binned according to the resolution of the respective </a:t>
            </a:r>
            <a:r>
              <a:rPr lang="en-US" dirty="0" err="1"/>
              <a:t>HiC</a:t>
            </a:r>
            <a:r>
              <a:rPr lang="en-US" dirty="0"/>
              <a:t> experiment (5kb for GM12878; 10kb for all others). The response vector Y used for classification was determined by whether or not a genomic bin contained a TAD boundary or not. The positional coordinates of each functional genomic element, obtained from ENCODE, was used to define the feature space of the models.</a:t>
            </a:r>
          </a:p>
        </p:txBody>
      </p:sp>
      <p:sp>
        <p:nvSpPr>
          <p:cNvPr id="4" name="Slide Number Placeholder 3"/>
          <p:cNvSpPr>
            <a:spLocks noGrp="1"/>
          </p:cNvSpPr>
          <p:nvPr>
            <p:ph type="sldNum" sz="quarter" idx="5"/>
          </p:nvPr>
        </p:nvSpPr>
        <p:spPr/>
        <p:txBody>
          <a:bodyPr/>
          <a:lstStyle/>
          <a:p>
            <a:fld id="{D22E4D3D-98CF-4DAD-840B-0ABADD6DDC3C}" type="slidenum">
              <a:rPr lang="en-US" smtClean="0"/>
              <a:t>1</a:t>
            </a:fld>
            <a:endParaRPr lang="en-US"/>
          </a:p>
        </p:txBody>
      </p:sp>
    </p:spTree>
    <p:extLst>
      <p:ext uri="{BB962C8B-B14F-4D97-AF65-F5344CB8AC3E}">
        <p14:creationId xmlns:p14="http://schemas.microsoft.com/office/powerpoint/2010/main" val="356145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Diagram of Predictor Types</a:t>
            </a:r>
          </a:p>
          <a:p>
            <a:endParaRPr lang="en-US" dirty="0"/>
          </a:p>
          <a:p>
            <a:r>
              <a:rPr lang="en-US" dirty="0"/>
              <a:t>Figure 2. Diagram of the 3 predictor types considered when predicting which genomic elements were associated with the formation of TAD boundaries. (A) The overlap counts (OC) predictors were calculated by considering the total number of elemental regions that overlapped with each genomic bin. (B) The overlap percent (OP) predictors were calculated by dividing the sum of all feature widths within a bin and dividing by the total bin width (either 5 or 10kb depending on the cell line). For simplicity, an example for bin III is shown above. (C) The distance predictors were calculated by measuring the distance (in base pairs) from the center of each genomic bin the center of the nearest elemental region of interest. For simplicity, an example for bin II is shown above.</a:t>
            </a:r>
          </a:p>
          <a:p>
            <a:endParaRPr lang="en-US" dirty="0"/>
          </a:p>
          <a:p>
            <a:r>
              <a:rPr lang="en-US" dirty="0"/>
              <a:t>**make into flowchart; top to bottom</a:t>
            </a:r>
          </a:p>
          <a:p>
            <a:r>
              <a:rPr lang="en-US" dirty="0"/>
              <a:t>**mention 3 ways to describe relationship between TADs and genomic elements</a:t>
            </a:r>
          </a:p>
        </p:txBody>
      </p:sp>
      <p:sp>
        <p:nvSpPr>
          <p:cNvPr id="4" name="Slide Number Placeholder 3"/>
          <p:cNvSpPr>
            <a:spLocks noGrp="1"/>
          </p:cNvSpPr>
          <p:nvPr>
            <p:ph type="sldNum" sz="quarter" idx="5"/>
          </p:nvPr>
        </p:nvSpPr>
        <p:spPr/>
        <p:txBody>
          <a:bodyPr/>
          <a:lstStyle/>
          <a:p>
            <a:fld id="{D22E4D3D-98CF-4DAD-840B-0ABADD6DDC3C}" type="slidenum">
              <a:rPr lang="en-US" smtClean="0"/>
              <a:t>2</a:t>
            </a:fld>
            <a:endParaRPr lang="en-US"/>
          </a:p>
        </p:txBody>
      </p:sp>
    </p:spTree>
    <p:extLst>
      <p:ext uri="{BB962C8B-B14F-4D97-AF65-F5344CB8AC3E}">
        <p14:creationId xmlns:p14="http://schemas.microsoft.com/office/powerpoint/2010/main" val="442764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Ensemble Pipeline</a:t>
            </a:r>
          </a:p>
          <a:p>
            <a:endParaRPr lang="en-US" dirty="0"/>
          </a:p>
          <a:p>
            <a:r>
              <a:rPr lang="en-US" dirty="0"/>
              <a:t>Figure 3. A diagram of the ensemble pipeline. The process was the same for each combination of predictor type, variable reduction technique, and resampling method considered. The data was split into a 7:3 training set to testing set ratio. The variable reduction technique of choice was performed. The training set was then reduced and the classification algorithm of choice was performed. Lastly, the algorithm was validated on the testing set.</a:t>
            </a:r>
          </a:p>
        </p:txBody>
      </p:sp>
      <p:sp>
        <p:nvSpPr>
          <p:cNvPr id="4" name="Slide Number Placeholder 3"/>
          <p:cNvSpPr>
            <a:spLocks noGrp="1"/>
          </p:cNvSpPr>
          <p:nvPr>
            <p:ph type="sldNum" sz="quarter" idx="5"/>
          </p:nvPr>
        </p:nvSpPr>
        <p:spPr/>
        <p:txBody>
          <a:bodyPr/>
          <a:lstStyle/>
          <a:p>
            <a:fld id="{D22E4D3D-98CF-4DAD-840B-0ABADD6DDC3C}" type="slidenum">
              <a:rPr lang="en-US" smtClean="0"/>
              <a:t>3</a:t>
            </a:fld>
            <a:endParaRPr lang="en-US"/>
          </a:p>
        </p:txBody>
      </p:sp>
    </p:spTree>
    <p:extLst>
      <p:ext uri="{BB962C8B-B14F-4D97-AF65-F5344CB8AC3E}">
        <p14:creationId xmlns:p14="http://schemas.microsoft.com/office/powerpoint/2010/main" val="42387091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Class Imbalance</a:t>
            </a:r>
          </a:p>
          <a:p>
            <a:endParaRPr lang="en-US" dirty="0"/>
          </a:p>
          <a:p>
            <a:r>
              <a:rPr lang="en-US" dirty="0"/>
              <a:t>Figure 4. </a:t>
            </a:r>
            <a:r>
              <a:rPr lang="en-US" dirty="0" err="1"/>
              <a:t>Barplots</a:t>
            </a:r>
            <a:r>
              <a:rPr lang="en-US" dirty="0"/>
              <a:t> illustrating the issue of class imbalance. The majority class represents the number of genomic bins without TAD boundaries in them, while the minority class represents the number of genomic bins with TAD boundaries in them. Each sampling technique considered created perfectly balanced data.</a:t>
            </a:r>
          </a:p>
          <a:p>
            <a:endParaRPr lang="en-US" dirty="0"/>
          </a:p>
          <a:p>
            <a:r>
              <a:rPr lang="en-US" dirty="0"/>
              <a:t>**put over-sampling technique</a:t>
            </a:r>
          </a:p>
          <a:p>
            <a:endParaRPr lang="en-US" dirty="0"/>
          </a:p>
          <a:p>
            <a:r>
              <a:rPr lang="en-US" dirty="0"/>
              <a:t>**put other cell lines (supplementary)</a:t>
            </a:r>
          </a:p>
        </p:txBody>
      </p:sp>
      <p:sp>
        <p:nvSpPr>
          <p:cNvPr id="4" name="Slide Number Placeholder 3"/>
          <p:cNvSpPr>
            <a:spLocks noGrp="1"/>
          </p:cNvSpPr>
          <p:nvPr>
            <p:ph type="sldNum" sz="quarter" idx="5"/>
          </p:nvPr>
        </p:nvSpPr>
        <p:spPr/>
        <p:txBody>
          <a:bodyPr/>
          <a:lstStyle/>
          <a:p>
            <a:fld id="{D22E4D3D-98CF-4DAD-840B-0ABADD6DDC3C}" type="slidenum">
              <a:rPr lang="en-US" smtClean="0"/>
              <a:t>4</a:t>
            </a:fld>
            <a:endParaRPr lang="en-US"/>
          </a:p>
        </p:txBody>
      </p:sp>
    </p:spTree>
    <p:extLst>
      <p:ext uri="{BB962C8B-B14F-4D97-AF65-F5344CB8AC3E}">
        <p14:creationId xmlns:p14="http://schemas.microsoft.com/office/powerpoint/2010/main" val="30789315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Impact of Variable Reduction</a:t>
            </a:r>
          </a:p>
          <a:p>
            <a:endParaRPr lang="en-US" dirty="0"/>
          </a:p>
          <a:p>
            <a:r>
              <a:rPr lang="en-US" dirty="0"/>
              <a:t>Figure 5. Comparisons of the different variable reduction techniques considered across each of the sampling techniques. Each plot includes the AUC measures for a random forest model with a particular predictor type and sampling technique, for each of the 3 variable reduction techniques (AIC, KS-test, LASSO). </a:t>
            </a:r>
          </a:p>
          <a:p>
            <a:endParaRPr lang="en-US" dirty="0"/>
          </a:p>
          <a:p>
            <a:r>
              <a:rPr lang="en-US" dirty="0"/>
              <a:t>**supplementary!</a:t>
            </a:r>
          </a:p>
          <a:p>
            <a:r>
              <a:rPr lang="en-US" dirty="0"/>
              <a:t>**look at other metrics (MCC)</a:t>
            </a:r>
          </a:p>
          <a:p>
            <a:endParaRPr lang="en-US" dirty="0"/>
          </a:p>
          <a:p>
            <a:r>
              <a:rPr lang="en-US" dirty="0"/>
              <a:t>**label plots across columns by predictor type</a:t>
            </a:r>
          </a:p>
          <a:p>
            <a:endParaRPr lang="en-US" dirty="0"/>
          </a:p>
          <a:p>
            <a:r>
              <a:rPr lang="en-US" dirty="0"/>
              <a:t>**include legend</a:t>
            </a:r>
          </a:p>
        </p:txBody>
      </p:sp>
      <p:sp>
        <p:nvSpPr>
          <p:cNvPr id="4" name="Slide Number Placeholder 3"/>
          <p:cNvSpPr>
            <a:spLocks noGrp="1"/>
          </p:cNvSpPr>
          <p:nvPr>
            <p:ph type="sldNum" sz="quarter" idx="5"/>
          </p:nvPr>
        </p:nvSpPr>
        <p:spPr/>
        <p:txBody>
          <a:bodyPr/>
          <a:lstStyle/>
          <a:p>
            <a:fld id="{D22E4D3D-98CF-4DAD-840B-0ABADD6DDC3C}" type="slidenum">
              <a:rPr lang="en-US" smtClean="0"/>
              <a:t>5</a:t>
            </a:fld>
            <a:endParaRPr lang="en-US"/>
          </a:p>
        </p:txBody>
      </p:sp>
    </p:spTree>
    <p:extLst>
      <p:ext uri="{BB962C8B-B14F-4D97-AF65-F5344CB8AC3E}">
        <p14:creationId xmlns:p14="http://schemas.microsoft.com/office/powerpoint/2010/main" val="17449803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Model Performances</a:t>
            </a:r>
          </a:p>
          <a:p>
            <a:endParaRPr lang="en-US" dirty="0"/>
          </a:p>
          <a:p>
            <a:r>
              <a:rPr lang="en-US" dirty="0"/>
              <a:t>Figure 6. Performance metrics for a variety of random forest models using LASSO regularization, by predictor type and sampling technique.</a:t>
            </a:r>
          </a:p>
          <a:p>
            <a:endParaRPr lang="en-US" dirty="0"/>
          </a:p>
          <a:p>
            <a:r>
              <a:rPr lang="en-US" dirty="0"/>
              <a:t>**remove SS gap</a:t>
            </a:r>
          </a:p>
          <a:p>
            <a:endParaRPr lang="en-US" dirty="0"/>
          </a:p>
          <a:p>
            <a:r>
              <a:rPr lang="en-US" dirty="0"/>
              <a:t>**provide table</a:t>
            </a:r>
          </a:p>
        </p:txBody>
      </p:sp>
      <p:sp>
        <p:nvSpPr>
          <p:cNvPr id="4" name="Slide Number Placeholder 3"/>
          <p:cNvSpPr>
            <a:spLocks noGrp="1"/>
          </p:cNvSpPr>
          <p:nvPr>
            <p:ph type="sldNum" sz="quarter" idx="5"/>
          </p:nvPr>
        </p:nvSpPr>
        <p:spPr/>
        <p:txBody>
          <a:bodyPr/>
          <a:lstStyle/>
          <a:p>
            <a:fld id="{D22E4D3D-98CF-4DAD-840B-0ABADD6DDC3C}" type="slidenum">
              <a:rPr lang="en-US" smtClean="0"/>
              <a:t>6</a:t>
            </a:fld>
            <a:endParaRPr lang="en-US"/>
          </a:p>
        </p:txBody>
      </p:sp>
    </p:spTree>
    <p:extLst>
      <p:ext uri="{BB962C8B-B14F-4D97-AF65-F5344CB8AC3E}">
        <p14:creationId xmlns:p14="http://schemas.microsoft.com/office/powerpoint/2010/main" val="38711608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Feature Importance</a:t>
            </a:r>
          </a:p>
          <a:p>
            <a:endParaRPr lang="en-US" dirty="0"/>
          </a:p>
          <a:p>
            <a:r>
              <a:rPr lang="en-US" dirty="0"/>
              <a:t>Figure 7. Comparisons between GM12878 and K562 cell lines. The top 10 most predictive features associated with the formation of TAD boundaries for GM12878 (A) and K562 (B). (C) A </a:t>
            </a:r>
            <a:r>
              <a:rPr lang="en-US" dirty="0" err="1"/>
              <a:t>venn</a:t>
            </a:r>
            <a:r>
              <a:rPr lang="en-US" dirty="0"/>
              <a:t> diagram depicting the overlap of the most predictive functional genomic elements between GM12878 and K562.</a:t>
            </a:r>
          </a:p>
          <a:p>
            <a:endParaRPr lang="en-US" dirty="0"/>
          </a:p>
          <a:p>
            <a:r>
              <a:rPr lang="en-US" dirty="0"/>
              <a:t>**include table with ranked </a:t>
            </a:r>
            <a:r>
              <a:rPr lang="en-US" dirty="0" err="1"/>
              <a:t>importances</a:t>
            </a:r>
            <a:endParaRPr lang="en-US" dirty="0"/>
          </a:p>
          <a:p>
            <a:endParaRPr lang="en-US" dirty="0"/>
          </a:p>
          <a:p>
            <a:r>
              <a:rPr lang="en-US" dirty="0"/>
              <a:t>**provide table</a:t>
            </a:r>
          </a:p>
        </p:txBody>
      </p:sp>
      <p:sp>
        <p:nvSpPr>
          <p:cNvPr id="4" name="Slide Number Placeholder 3"/>
          <p:cNvSpPr>
            <a:spLocks noGrp="1"/>
          </p:cNvSpPr>
          <p:nvPr>
            <p:ph type="sldNum" sz="quarter" idx="5"/>
          </p:nvPr>
        </p:nvSpPr>
        <p:spPr/>
        <p:txBody>
          <a:bodyPr/>
          <a:lstStyle/>
          <a:p>
            <a:fld id="{D22E4D3D-98CF-4DAD-840B-0ABADD6DDC3C}" type="slidenum">
              <a:rPr lang="en-US" smtClean="0"/>
              <a:t>7</a:t>
            </a:fld>
            <a:endParaRPr lang="en-US"/>
          </a:p>
        </p:txBody>
      </p:sp>
    </p:spTree>
    <p:extLst>
      <p:ext uri="{BB962C8B-B14F-4D97-AF65-F5344CB8AC3E}">
        <p14:creationId xmlns:p14="http://schemas.microsoft.com/office/powerpoint/2010/main" val="18412268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C15E5-8153-456B-AF47-D1B3EEB83F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EF7066A-7CD8-4248-B7D9-7874567983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9160C08-87F7-4ACF-8EE9-171A3A7E7E52}"/>
              </a:ext>
            </a:extLst>
          </p:cNvPr>
          <p:cNvSpPr>
            <a:spLocks noGrp="1"/>
          </p:cNvSpPr>
          <p:nvPr>
            <p:ph type="dt" sz="half" idx="10"/>
          </p:nvPr>
        </p:nvSpPr>
        <p:spPr/>
        <p:txBody>
          <a:bodyPr/>
          <a:lstStyle/>
          <a:p>
            <a:fld id="{204470DF-392B-4FE1-A158-7202D240DCF3}" type="datetimeFigureOut">
              <a:rPr lang="en-US" smtClean="0"/>
              <a:t>10/28/2018</a:t>
            </a:fld>
            <a:endParaRPr lang="en-US"/>
          </a:p>
        </p:txBody>
      </p:sp>
      <p:sp>
        <p:nvSpPr>
          <p:cNvPr id="5" name="Footer Placeholder 4">
            <a:extLst>
              <a:ext uri="{FF2B5EF4-FFF2-40B4-BE49-F238E27FC236}">
                <a16:creationId xmlns:a16="http://schemas.microsoft.com/office/drawing/2014/main" id="{107F2184-BCE8-42CF-8DB7-B368F6A782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D6E608-3E56-4F3C-9974-5A9A902F9049}"/>
              </a:ext>
            </a:extLst>
          </p:cNvPr>
          <p:cNvSpPr>
            <a:spLocks noGrp="1"/>
          </p:cNvSpPr>
          <p:nvPr>
            <p:ph type="sldNum" sz="quarter" idx="12"/>
          </p:nvPr>
        </p:nvSpPr>
        <p:spPr/>
        <p:txBody>
          <a:bodyPr/>
          <a:lstStyle/>
          <a:p>
            <a:fld id="{78AE65A3-F2A7-4EA4-B80E-87EF89281521}" type="slidenum">
              <a:rPr lang="en-US" smtClean="0"/>
              <a:t>‹#›</a:t>
            </a:fld>
            <a:endParaRPr lang="en-US"/>
          </a:p>
        </p:txBody>
      </p:sp>
    </p:spTree>
    <p:extLst>
      <p:ext uri="{BB962C8B-B14F-4D97-AF65-F5344CB8AC3E}">
        <p14:creationId xmlns:p14="http://schemas.microsoft.com/office/powerpoint/2010/main" val="1191126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15EF7-7920-4D3C-9DD1-7689CD8EFB9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8D73C84-0636-4B8C-AC04-3D0BDCE6A32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5C72F6-8B60-48E2-804A-C653EA7BCE34}"/>
              </a:ext>
            </a:extLst>
          </p:cNvPr>
          <p:cNvSpPr>
            <a:spLocks noGrp="1"/>
          </p:cNvSpPr>
          <p:nvPr>
            <p:ph type="dt" sz="half" idx="10"/>
          </p:nvPr>
        </p:nvSpPr>
        <p:spPr/>
        <p:txBody>
          <a:bodyPr/>
          <a:lstStyle/>
          <a:p>
            <a:fld id="{204470DF-392B-4FE1-A158-7202D240DCF3}" type="datetimeFigureOut">
              <a:rPr lang="en-US" smtClean="0"/>
              <a:t>10/28/2018</a:t>
            </a:fld>
            <a:endParaRPr lang="en-US"/>
          </a:p>
        </p:txBody>
      </p:sp>
      <p:sp>
        <p:nvSpPr>
          <p:cNvPr id="5" name="Footer Placeholder 4">
            <a:extLst>
              <a:ext uri="{FF2B5EF4-FFF2-40B4-BE49-F238E27FC236}">
                <a16:creationId xmlns:a16="http://schemas.microsoft.com/office/drawing/2014/main" id="{A6FA31A4-75DC-4664-B291-4FEDD67C64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0F72B0-2E98-4B2A-A158-0CB5E3C1A91A}"/>
              </a:ext>
            </a:extLst>
          </p:cNvPr>
          <p:cNvSpPr>
            <a:spLocks noGrp="1"/>
          </p:cNvSpPr>
          <p:nvPr>
            <p:ph type="sldNum" sz="quarter" idx="12"/>
          </p:nvPr>
        </p:nvSpPr>
        <p:spPr/>
        <p:txBody>
          <a:bodyPr/>
          <a:lstStyle/>
          <a:p>
            <a:fld id="{78AE65A3-F2A7-4EA4-B80E-87EF89281521}" type="slidenum">
              <a:rPr lang="en-US" smtClean="0"/>
              <a:t>‹#›</a:t>
            </a:fld>
            <a:endParaRPr lang="en-US"/>
          </a:p>
        </p:txBody>
      </p:sp>
    </p:spTree>
    <p:extLst>
      <p:ext uri="{BB962C8B-B14F-4D97-AF65-F5344CB8AC3E}">
        <p14:creationId xmlns:p14="http://schemas.microsoft.com/office/powerpoint/2010/main" val="1835530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E4698C-2304-4835-944E-3C1042046C1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9189EAD-63F9-4C4C-AC53-E870FF2891D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7CF99E-6C8F-4D53-9D2F-DAD9C1C65269}"/>
              </a:ext>
            </a:extLst>
          </p:cNvPr>
          <p:cNvSpPr>
            <a:spLocks noGrp="1"/>
          </p:cNvSpPr>
          <p:nvPr>
            <p:ph type="dt" sz="half" idx="10"/>
          </p:nvPr>
        </p:nvSpPr>
        <p:spPr/>
        <p:txBody>
          <a:bodyPr/>
          <a:lstStyle/>
          <a:p>
            <a:fld id="{204470DF-392B-4FE1-A158-7202D240DCF3}" type="datetimeFigureOut">
              <a:rPr lang="en-US" smtClean="0"/>
              <a:t>10/28/2018</a:t>
            </a:fld>
            <a:endParaRPr lang="en-US"/>
          </a:p>
        </p:txBody>
      </p:sp>
      <p:sp>
        <p:nvSpPr>
          <p:cNvPr id="5" name="Footer Placeholder 4">
            <a:extLst>
              <a:ext uri="{FF2B5EF4-FFF2-40B4-BE49-F238E27FC236}">
                <a16:creationId xmlns:a16="http://schemas.microsoft.com/office/drawing/2014/main" id="{98052777-300A-430F-AABB-19E0608E94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FDD58B-AE0B-4424-AD7C-E94F1F78FA73}"/>
              </a:ext>
            </a:extLst>
          </p:cNvPr>
          <p:cNvSpPr>
            <a:spLocks noGrp="1"/>
          </p:cNvSpPr>
          <p:nvPr>
            <p:ph type="sldNum" sz="quarter" idx="12"/>
          </p:nvPr>
        </p:nvSpPr>
        <p:spPr/>
        <p:txBody>
          <a:bodyPr/>
          <a:lstStyle/>
          <a:p>
            <a:fld id="{78AE65A3-F2A7-4EA4-B80E-87EF89281521}" type="slidenum">
              <a:rPr lang="en-US" smtClean="0"/>
              <a:t>‹#›</a:t>
            </a:fld>
            <a:endParaRPr lang="en-US"/>
          </a:p>
        </p:txBody>
      </p:sp>
    </p:spTree>
    <p:extLst>
      <p:ext uri="{BB962C8B-B14F-4D97-AF65-F5344CB8AC3E}">
        <p14:creationId xmlns:p14="http://schemas.microsoft.com/office/powerpoint/2010/main" val="2371316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BFF9A-B11F-468C-9AE9-35853ACA0C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ADB347-964D-4957-BD06-BA1F92A2DB9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535CEF-C0C1-4F38-8BE6-D7EEEE204669}"/>
              </a:ext>
            </a:extLst>
          </p:cNvPr>
          <p:cNvSpPr>
            <a:spLocks noGrp="1"/>
          </p:cNvSpPr>
          <p:nvPr>
            <p:ph type="dt" sz="half" idx="10"/>
          </p:nvPr>
        </p:nvSpPr>
        <p:spPr/>
        <p:txBody>
          <a:bodyPr/>
          <a:lstStyle/>
          <a:p>
            <a:fld id="{204470DF-392B-4FE1-A158-7202D240DCF3}" type="datetimeFigureOut">
              <a:rPr lang="en-US" smtClean="0"/>
              <a:t>10/28/2018</a:t>
            </a:fld>
            <a:endParaRPr lang="en-US"/>
          </a:p>
        </p:txBody>
      </p:sp>
      <p:sp>
        <p:nvSpPr>
          <p:cNvPr id="5" name="Footer Placeholder 4">
            <a:extLst>
              <a:ext uri="{FF2B5EF4-FFF2-40B4-BE49-F238E27FC236}">
                <a16:creationId xmlns:a16="http://schemas.microsoft.com/office/drawing/2014/main" id="{57CA609D-5D39-4BF4-8175-C4728C2728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3498C2-A336-49F8-A572-2C43B83FD464}"/>
              </a:ext>
            </a:extLst>
          </p:cNvPr>
          <p:cNvSpPr>
            <a:spLocks noGrp="1"/>
          </p:cNvSpPr>
          <p:nvPr>
            <p:ph type="sldNum" sz="quarter" idx="12"/>
          </p:nvPr>
        </p:nvSpPr>
        <p:spPr/>
        <p:txBody>
          <a:bodyPr/>
          <a:lstStyle/>
          <a:p>
            <a:fld id="{78AE65A3-F2A7-4EA4-B80E-87EF89281521}" type="slidenum">
              <a:rPr lang="en-US" smtClean="0"/>
              <a:t>‹#›</a:t>
            </a:fld>
            <a:endParaRPr lang="en-US"/>
          </a:p>
        </p:txBody>
      </p:sp>
    </p:spTree>
    <p:extLst>
      <p:ext uri="{BB962C8B-B14F-4D97-AF65-F5344CB8AC3E}">
        <p14:creationId xmlns:p14="http://schemas.microsoft.com/office/powerpoint/2010/main" val="1055760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CD790-D690-4712-8FC5-BA19B08BA5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2495C1D-2EAB-41B8-8BFB-16FCA24CB3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4C29C80-74ED-4235-987B-E824F9A1F955}"/>
              </a:ext>
            </a:extLst>
          </p:cNvPr>
          <p:cNvSpPr>
            <a:spLocks noGrp="1"/>
          </p:cNvSpPr>
          <p:nvPr>
            <p:ph type="dt" sz="half" idx="10"/>
          </p:nvPr>
        </p:nvSpPr>
        <p:spPr/>
        <p:txBody>
          <a:bodyPr/>
          <a:lstStyle/>
          <a:p>
            <a:fld id="{204470DF-392B-4FE1-A158-7202D240DCF3}" type="datetimeFigureOut">
              <a:rPr lang="en-US" smtClean="0"/>
              <a:t>10/28/2018</a:t>
            </a:fld>
            <a:endParaRPr lang="en-US"/>
          </a:p>
        </p:txBody>
      </p:sp>
      <p:sp>
        <p:nvSpPr>
          <p:cNvPr id="5" name="Footer Placeholder 4">
            <a:extLst>
              <a:ext uri="{FF2B5EF4-FFF2-40B4-BE49-F238E27FC236}">
                <a16:creationId xmlns:a16="http://schemas.microsoft.com/office/drawing/2014/main" id="{9C49DD5E-C351-457B-8384-A0B0290C95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111378-01E6-4D5D-A693-0D43A7C317A0}"/>
              </a:ext>
            </a:extLst>
          </p:cNvPr>
          <p:cNvSpPr>
            <a:spLocks noGrp="1"/>
          </p:cNvSpPr>
          <p:nvPr>
            <p:ph type="sldNum" sz="quarter" idx="12"/>
          </p:nvPr>
        </p:nvSpPr>
        <p:spPr/>
        <p:txBody>
          <a:bodyPr/>
          <a:lstStyle/>
          <a:p>
            <a:fld id="{78AE65A3-F2A7-4EA4-B80E-87EF89281521}" type="slidenum">
              <a:rPr lang="en-US" smtClean="0"/>
              <a:t>‹#›</a:t>
            </a:fld>
            <a:endParaRPr lang="en-US"/>
          </a:p>
        </p:txBody>
      </p:sp>
    </p:spTree>
    <p:extLst>
      <p:ext uri="{BB962C8B-B14F-4D97-AF65-F5344CB8AC3E}">
        <p14:creationId xmlns:p14="http://schemas.microsoft.com/office/powerpoint/2010/main" val="225788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70C90-3AF7-48E3-9C17-FF97B62D38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36E2CD-8EC9-47D7-B471-092839476E9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CCDAE61-E051-474B-845E-DA7B36703D8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6960621-1071-47D1-95B8-5F78DBC2CBD6}"/>
              </a:ext>
            </a:extLst>
          </p:cNvPr>
          <p:cNvSpPr>
            <a:spLocks noGrp="1"/>
          </p:cNvSpPr>
          <p:nvPr>
            <p:ph type="dt" sz="half" idx="10"/>
          </p:nvPr>
        </p:nvSpPr>
        <p:spPr/>
        <p:txBody>
          <a:bodyPr/>
          <a:lstStyle/>
          <a:p>
            <a:fld id="{204470DF-392B-4FE1-A158-7202D240DCF3}" type="datetimeFigureOut">
              <a:rPr lang="en-US" smtClean="0"/>
              <a:t>10/28/2018</a:t>
            </a:fld>
            <a:endParaRPr lang="en-US"/>
          </a:p>
        </p:txBody>
      </p:sp>
      <p:sp>
        <p:nvSpPr>
          <p:cNvPr id="6" name="Footer Placeholder 5">
            <a:extLst>
              <a:ext uri="{FF2B5EF4-FFF2-40B4-BE49-F238E27FC236}">
                <a16:creationId xmlns:a16="http://schemas.microsoft.com/office/drawing/2014/main" id="{DC38F50C-9C68-4EFA-855B-3DD4B8FE01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0374DB-D749-4B63-AA5A-310AEC0EED28}"/>
              </a:ext>
            </a:extLst>
          </p:cNvPr>
          <p:cNvSpPr>
            <a:spLocks noGrp="1"/>
          </p:cNvSpPr>
          <p:nvPr>
            <p:ph type="sldNum" sz="quarter" idx="12"/>
          </p:nvPr>
        </p:nvSpPr>
        <p:spPr/>
        <p:txBody>
          <a:bodyPr/>
          <a:lstStyle/>
          <a:p>
            <a:fld id="{78AE65A3-F2A7-4EA4-B80E-87EF89281521}" type="slidenum">
              <a:rPr lang="en-US" smtClean="0"/>
              <a:t>‹#›</a:t>
            </a:fld>
            <a:endParaRPr lang="en-US"/>
          </a:p>
        </p:txBody>
      </p:sp>
    </p:spTree>
    <p:extLst>
      <p:ext uri="{BB962C8B-B14F-4D97-AF65-F5344CB8AC3E}">
        <p14:creationId xmlns:p14="http://schemas.microsoft.com/office/powerpoint/2010/main" val="234951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5BC40-6752-4B6D-958A-E21233C7041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031C477-B962-4FC7-A96E-3C54A5D405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F105F82-D13B-4125-B9B6-A9C0B90DED2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9D17DA0-4896-4C2B-9911-EA28AF6EAE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6D96481-4F05-4414-AE53-83C572F71D7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230481D-33BF-4678-9EDF-E970C5E751E9}"/>
              </a:ext>
            </a:extLst>
          </p:cNvPr>
          <p:cNvSpPr>
            <a:spLocks noGrp="1"/>
          </p:cNvSpPr>
          <p:nvPr>
            <p:ph type="dt" sz="half" idx="10"/>
          </p:nvPr>
        </p:nvSpPr>
        <p:spPr/>
        <p:txBody>
          <a:bodyPr/>
          <a:lstStyle/>
          <a:p>
            <a:fld id="{204470DF-392B-4FE1-A158-7202D240DCF3}" type="datetimeFigureOut">
              <a:rPr lang="en-US" smtClean="0"/>
              <a:t>10/28/2018</a:t>
            </a:fld>
            <a:endParaRPr lang="en-US"/>
          </a:p>
        </p:txBody>
      </p:sp>
      <p:sp>
        <p:nvSpPr>
          <p:cNvPr id="8" name="Footer Placeholder 7">
            <a:extLst>
              <a:ext uri="{FF2B5EF4-FFF2-40B4-BE49-F238E27FC236}">
                <a16:creationId xmlns:a16="http://schemas.microsoft.com/office/drawing/2014/main" id="{5A6151EE-F979-48A7-AD8B-949AB5B96AB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36D417C-34A1-4052-8AD7-B349266C8FBC}"/>
              </a:ext>
            </a:extLst>
          </p:cNvPr>
          <p:cNvSpPr>
            <a:spLocks noGrp="1"/>
          </p:cNvSpPr>
          <p:nvPr>
            <p:ph type="sldNum" sz="quarter" idx="12"/>
          </p:nvPr>
        </p:nvSpPr>
        <p:spPr/>
        <p:txBody>
          <a:bodyPr/>
          <a:lstStyle/>
          <a:p>
            <a:fld id="{78AE65A3-F2A7-4EA4-B80E-87EF89281521}" type="slidenum">
              <a:rPr lang="en-US" smtClean="0"/>
              <a:t>‹#›</a:t>
            </a:fld>
            <a:endParaRPr lang="en-US"/>
          </a:p>
        </p:txBody>
      </p:sp>
    </p:spTree>
    <p:extLst>
      <p:ext uri="{BB962C8B-B14F-4D97-AF65-F5344CB8AC3E}">
        <p14:creationId xmlns:p14="http://schemas.microsoft.com/office/powerpoint/2010/main" val="927207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8E994-9602-4A9C-9CDA-0B1B8D510CA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7D36250-6AD4-48BE-8781-34A072C6BEAF}"/>
              </a:ext>
            </a:extLst>
          </p:cNvPr>
          <p:cNvSpPr>
            <a:spLocks noGrp="1"/>
          </p:cNvSpPr>
          <p:nvPr>
            <p:ph type="dt" sz="half" idx="10"/>
          </p:nvPr>
        </p:nvSpPr>
        <p:spPr/>
        <p:txBody>
          <a:bodyPr/>
          <a:lstStyle/>
          <a:p>
            <a:fld id="{204470DF-392B-4FE1-A158-7202D240DCF3}" type="datetimeFigureOut">
              <a:rPr lang="en-US" smtClean="0"/>
              <a:t>10/28/2018</a:t>
            </a:fld>
            <a:endParaRPr lang="en-US"/>
          </a:p>
        </p:txBody>
      </p:sp>
      <p:sp>
        <p:nvSpPr>
          <p:cNvPr id="4" name="Footer Placeholder 3">
            <a:extLst>
              <a:ext uri="{FF2B5EF4-FFF2-40B4-BE49-F238E27FC236}">
                <a16:creationId xmlns:a16="http://schemas.microsoft.com/office/drawing/2014/main" id="{821ECABB-8032-4160-A4CC-4109384024A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DAE3AEB-8A6E-4B94-BB45-44A4A703743F}"/>
              </a:ext>
            </a:extLst>
          </p:cNvPr>
          <p:cNvSpPr>
            <a:spLocks noGrp="1"/>
          </p:cNvSpPr>
          <p:nvPr>
            <p:ph type="sldNum" sz="quarter" idx="12"/>
          </p:nvPr>
        </p:nvSpPr>
        <p:spPr/>
        <p:txBody>
          <a:bodyPr/>
          <a:lstStyle/>
          <a:p>
            <a:fld id="{78AE65A3-F2A7-4EA4-B80E-87EF89281521}" type="slidenum">
              <a:rPr lang="en-US" smtClean="0"/>
              <a:t>‹#›</a:t>
            </a:fld>
            <a:endParaRPr lang="en-US"/>
          </a:p>
        </p:txBody>
      </p:sp>
    </p:spTree>
    <p:extLst>
      <p:ext uri="{BB962C8B-B14F-4D97-AF65-F5344CB8AC3E}">
        <p14:creationId xmlns:p14="http://schemas.microsoft.com/office/powerpoint/2010/main" val="1728197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EE4E6F-9BFB-4CFC-A5CC-B68EA57875F2}"/>
              </a:ext>
            </a:extLst>
          </p:cNvPr>
          <p:cNvSpPr>
            <a:spLocks noGrp="1"/>
          </p:cNvSpPr>
          <p:nvPr>
            <p:ph type="dt" sz="half" idx="10"/>
          </p:nvPr>
        </p:nvSpPr>
        <p:spPr/>
        <p:txBody>
          <a:bodyPr/>
          <a:lstStyle/>
          <a:p>
            <a:fld id="{204470DF-392B-4FE1-A158-7202D240DCF3}" type="datetimeFigureOut">
              <a:rPr lang="en-US" smtClean="0"/>
              <a:t>10/28/2018</a:t>
            </a:fld>
            <a:endParaRPr lang="en-US"/>
          </a:p>
        </p:txBody>
      </p:sp>
      <p:sp>
        <p:nvSpPr>
          <p:cNvPr id="3" name="Footer Placeholder 2">
            <a:extLst>
              <a:ext uri="{FF2B5EF4-FFF2-40B4-BE49-F238E27FC236}">
                <a16:creationId xmlns:a16="http://schemas.microsoft.com/office/drawing/2014/main" id="{FA9A0736-F96C-4902-AEBF-FA305793C9A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019E384-508A-4428-B7BF-FD24E6C8CDAD}"/>
              </a:ext>
            </a:extLst>
          </p:cNvPr>
          <p:cNvSpPr>
            <a:spLocks noGrp="1"/>
          </p:cNvSpPr>
          <p:nvPr>
            <p:ph type="sldNum" sz="quarter" idx="12"/>
          </p:nvPr>
        </p:nvSpPr>
        <p:spPr/>
        <p:txBody>
          <a:bodyPr/>
          <a:lstStyle/>
          <a:p>
            <a:fld id="{78AE65A3-F2A7-4EA4-B80E-87EF89281521}" type="slidenum">
              <a:rPr lang="en-US" smtClean="0"/>
              <a:t>‹#›</a:t>
            </a:fld>
            <a:endParaRPr lang="en-US"/>
          </a:p>
        </p:txBody>
      </p:sp>
    </p:spTree>
    <p:extLst>
      <p:ext uri="{BB962C8B-B14F-4D97-AF65-F5344CB8AC3E}">
        <p14:creationId xmlns:p14="http://schemas.microsoft.com/office/powerpoint/2010/main" val="115404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8AC22-56B3-41B9-BBC4-E0BAC985EA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D567D2C-E872-4CDF-B61A-0824C653E2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1904359-A202-4E74-8F96-91349069BF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468ADD3-12F1-4DE0-94E5-553EBC266D5A}"/>
              </a:ext>
            </a:extLst>
          </p:cNvPr>
          <p:cNvSpPr>
            <a:spLocks noGrp="1"/>
          </p:cNvSpPr>
          <p:nvPr>
            <p:ph type="dt" sz="half" idx="10"/>
          </p:nvPr>
        </p:nvSpPr>
        <p:spPr/>
        <p:txBody>
          <a:bodyPr/>
          <a:lstStyle/>
          <a:p>
            <a:fld id="{204470DF-392B-4FE1-A158-7202D240DCF3}" type="datetimeFigureOut">
              <a:rPr lang="en-US" smtClean="0"/>
              <a:t>10/28/2018</a:t>
            </a:fld>
            <a:endParaRPr lang="en-US"/>
          </a:p>
        </p:txBody>
      </p:sp>
      <p:sp>
        <p:nvSpPr>
          <p:cNvPr id="6" name="Footer Placeholder 5">
            <a:extLst>
              <a:ext uri="{FF2B5EF4-FFF2-40B4-BE49-F238E27FC236}">
                <a16:creationId xmlns:a16="http://schemas.microsoft.com/office/drawing/2014/main" id="{DCED9F60-E151-45DE-8CAD-6C2550FEB6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6EEEBE-2A1A-4E7A-9CA8-A3913467553D}"/>
              </a:ext>
            </a:extLst>
          </p:cNvPr>
          <p:cNvSpPr>
            <a:spLocks noGrp="1"/>
          </p:cNvSpPr>
          <p:nvPr>
            <p:ph type="sldNum" sz="quarter" idx="12"/>
          </p:nvPr>
        </p:nvSpPr>
        <p:spPr/>
        <p:txBody>
          <a:bodyPr/>
          <a:lstStyle/>
          <a:p>
            <a:fld id="{78AE65A3-F2A7-4EA4-B80E-87EF89281521}" type="slidenum">
              <a:rPr lang="en-US" smtClean="0"/>
              <a:t>‹#›</a:t>
            </a:fld>
            <a:endParaRPr lang="en-US"/>
          </a:p>
        </p:txBody>
      </p:sp>
    </p:spTree>
    <p:extLst>
      <p:ext uri="{BB962C8B-B14F-4D97-AF65-F5344CB8AC3E}">
        <p14:creationId xmlns:p14="http://schemas.microsoft.com/office/powerpoint/2010/main" val="2069168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5A6A6-A2CB-4CFE-A264-281265F4AB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1DC1537-E995-459B-8BE5-9FFFF31ABB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93D126B-9A77-4934-A28A-CD81AB22DF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0391BE6-A0DE-4318-B2C3-D43E716194DC}"/>
              </a:ext>
            </a:extLst>
          </p:cNvPr>
          <p:cNvSpPr>
            <a:spLocks noGrp="1"/>
          </p:cNvSpPr>
          <p:nvPr>
            <p:ph type="dt" sz="half" idx="10"/>
          </p:nvPr>
        </p:nvSpPr>
        <p:spPr/>
        <p:txBody>
          <a:bodyPr/>
          <a:lstStyle/>
          <a:p>
            <a:fld id="{204470DF-392B-4FE1-A158-7202D240DCF3}" type="datetimeFigureOut">
              <a:rPr lang="en-US" smtClean="0"/>
              <a:t>10/28/2018</a:t>
            </a:fld>
            <a:endParaRPr lang="en-US"/>
          </a:p>
        </p:txBody>
      </p:sp>
      <p:sp>
        <p:nvSpPr>
          <p:cNvPr id="6" name="Footer Placeholder 5">
            <a:extLst>
              <a:ext uri="{FF2B5EF4-FFF2-40B4-BE49-F238E27FC236}">
                <a16:creationId xmlns:a16="http://schemas.microsoft.com/office/drawing/2014/main" id="{F41FC9DC-6AA3-4E00-943D-DA4BDDDB5A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CAEBB4-FF38-4A38-82F0-9C8410810695}"/>
              </a:ext>
            </a:extLst>
          </p:cNvPr>
          <p:cNvSpPr>
            <a:spLocks noGrp="1"/>
          </p:cNvSpPr>
          <p:nvPr>
            <p:ph type="sldNum" sz="quarter" idx="12"/>
          </p:nvPr>
        </p:nvSpPr>
        <p:spPr/>
        <p:txBody>
          <a:bodyPr/>
          <a:lstStyle/>
          <a:p>
            <a:fld id="{78AE65A3-F2A7-4EA4-B80E-87EF89281521}" type="slidenum">
              <a:rPr lang="en-US" smtClean="0"/>
              <a:t>‹#›</a:t>
            </a:fld>
            <a:endParaRPr lang="en-US"/>
          </a:p>
        </p:txBody>
      </p:sp>
    </p:spTree>
    <p:extLst>
      <p:ext uri="{BB962C8B-B14F-4D97-AF65-F5344CB8AC3E}">
        <p14:creationId xmlns:p14="http://schemas.microsoft.com/office/powerpoint/2010/main" val="613336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8030BF-2B00-4EB7-A980-8EE2BB7E4B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6D82816-FC2E-435D-9CA0-EC780A5E45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5C26F8-303A-4C6B-916D-15BA8F79AF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4470DF-392B-4FE1-A158-7202D240DCF3}" type="datetimeFigureOut">
              <a:rPr lang="en-US" smtClean="0"/>
              <a:t>10/28/2018</a:t>
            </a:fld>
            <a:endParaRPr lang="en-US"/>
          </a:p>
        </p:txBody>
      </p:sp>
      <p:sp>
        <p:nvSpPr>
          <p:cNvPr id="5" name="Footer Placeholder 4">
            <a:extLst>
              <a:ext uri="{FF2B5EF4-FFF2-40B4-BE49-F238E27FC236}">
                <a16:creationId xmlns:a16="http://schemas.microsoft.com/office/drawing/2014/main" id="{9B198CEB-D44C-403E-88EC-041073200F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251FE16-9407-4D8D-B53C-B61647BC5D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AE65A3-F2A7-4EA4-B80E-87EF89281521}" type="slidenum">
              <a:rPr lang="en-US" smtClean="0"/>
              <a:t>‹#›</a:t>
            </a:fld>
            <a:endParaRPr lang="en-US"/>
          </a:p>
        </p:txBody>
      </p:sp>
    </p:spTree>
    <p:extLst>
      <p:ext uri="{BB962C8B-B14F-4D97-AF65-F5344CB8AC3E}">
        <p14:creationId xmlns:p14="http://schemas.microsoft.com/office/powerpoint/2010/main" val="34875223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C64D8167-1ED8-46EB-AE04-0D5B43092287}"/>
              </a:ext>
            </a:extLst>
          </p:cNvPr>
          <p:cNvGrpSpPr/>
          <p:nvPr/>
        </p:nvGrpSpPr>
        <p:grpSpPr>
          <a:xfrm>
            <a:off x="2548106" y="1121708"/>
            <a:ext cx="6226602" cy="4614583"/>
            <a:chOff x="5139131" y="1332104"/>
            <a:chExt cx="6894259" cy="4961238"/>
          </a:xfrm>
        </p:grpSpPr>
        <p:sp>
          <p:nvSpPr>
            <p:cNvPr id="5" name="TextBox 4">
              <a:extLst>
                <a:ext uri="{FF2B5EF4-FFF2-40B4-BE49-F238E27FC236}">
                  <a16:creationId xmlns:a16="http://schemas.microsoft.com/office/drawing/2014/main" id="{EEAC0C50-34EC-4CA1-A1FA-3FA4EE753685}"/>
                </a:ext>
              </a:extLst>
            </p:cNvPr>
            <p:cNvSpPr txBox="1"/>
            <p:nvPr/>
          </p:nvSpPr>
          <p:spPr>
            <a:xfrm>
              <a:off x="5139131" y="3574119"/>
              <a:ext cx="2060010" cy="694884"/>
            </a:xfrm>
            <a:prstGeom prst="rect">
              <a:avLst/>
            </a:prstGeom>
            <a:noFill/>
          </p:spPr>
          <p:txBody>
            <a:bodyPr wrap="square" rtlCol="0">
              <a:spAutoFit/>
            </a:bodyPr>
            <a:lstStyle/>
            <a:p>
              <a:pPr algn="ctr"/>
              <a:r>
                <a:rPr lang="en-US" b="1" dirty="0"/>
                <a:t>Functional Genomic Element</a:t>
              </a:r>
            </a:p>
          </p:txBody>
        </p:sp>
        <p:grpSp>
          <p:nvGrpSpPr>
            <p:cNvPr id="6" name="Group 5">
              <a:extLst>
                <a:ext uri="{FF2B5EF4-FFF2-40B4-BE49-F238E27FC236}">
                  <a16:creationId xmlns:a16="http://schemas.microsoft.com/office/drawing/2014/main" id="{3573774A-0EEC-4EE7-B2E9-5999BA956871}"/>
                </a:ext>
              </a:extLst>
            </p:cNvPr>
            <p:cNvGrpSpPr/>
            <p:nvPr/>
          </p:nvGrpSpPr>
          <p:grpSpPr>
            <a:xfrm rot="19193867">
              <a:off x="7762569" y="2051823"/>
              <a:ext cx="3173921" cy="1648320"/>
              <a:chOff x="2669843" y="3819659"/>
              <a:chExt cx="2580354" cy="1327949"/>
            </a:xfrm>
          </p:grpSpPr>
          <p:sp>
            <p:nvSpPr>
              <p:cNvPr id="47" name="Isosceles Triangle 46">
                <a:extLst>
                  <a:ext uri="{FF2B5EF4-FFF2-40B4-BE49-F238E27FC236}">
                    <a16:creationId xmlns:a16="http://schemas.microsoft.com/office/drawing/2014/main" id="{6F66A812-CAE7-41CF-B3CE-9F5F8CD23F30}"/>
                  </a:ext>
                </a:extLst>
              </p:cNvPr>
              <p:cNvSpPr/>
              <p:nvPr/>
            </p:nvSpPr>
            <p:spPr>
              <a:xfrm rot="2406133">
                <a:off x="3358690" y="4240452"/>
                <a:ext cx="1891507" cy="907156"/>
              </a:xfrm>
              <a:prstGeom prst="triangle">
                <a:avLst>
                  <a:gd name="adj" fmla="val 47491"/>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Isosceles Triangle 47">
                <a:extLst>
                  <a:ext uri="{FF2B5EF4-FFF2-40B4-BE49-F238E27FC236}">
                    <a16:creationId xmlns:a16="http://schemas.microsoft.com/office/drawing/2014/main" id="{E30F9D91-A70D-44F6-A718-7DE190F3E5E8}"/>
                  </a:ext>
                </a:extLst>
              </p:cNvPr>
              <p:cNvSpPr/>
              <p:nvPr/>
            </p:nvSpPr>
            <p:spPr>
              <a:xfrm rot="2384622">
                <a:off x="2669843" y="3819659"/>
                <a:ext cx="840079" cy="402438"/>
              </a:xfrm>
              <a:prstGeom prst="triangle">
                <a:avLst>
                  <a:gd name="adj" fmla="val 51095"/>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7" name="Straight Connector 6">
              <a:extLst>
                <a:ext uri="{FF2B5EF4-FFF2-40B4-BE49-F238E27FC236}">
                  <a16:creationId xmlns:a16="http://schemas.microsoft.com/office/drawing/2014/main" id="{19901B74-D6FD-4003-9DC2-A1147B64D434}"/>
                </a:ext>
              </a:extLst>
            </p:cNvPr>
            <p:cNvCxnSpPr>
              <a:cxnSpLocks/>
            </p:cNvCxnSpPr>
            <p:nvPr/>
          </p:nvCxnSpPr>
          <p:spPr>
            <a:xfrm flipV="1">
              <a:off x="7072866" y="3365599"/>
              <a:ext cx="4626401" cy="14087"/>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sp>
          <p:nvSpPr>
            <p:cNvPr id="8" name="Flowchart: Connector 7">
              <a:extLst>
                <a:ext uri="{FF2B5EF4-FFF2-40B4-BE49-F238E27FC236}">
                  <a16:creationId xmlns:a16="http://schemas.microsoft.com/office/drawing/2014/main" id="{07C21D15-0EB8-4659-BFBE-6E09EC1B52FB}"/>
                </a:ext>
              </a:extLst>
            </p:cNvPr>
            <p:cNvSpPr/>
            <p:nvPr/>
          </p:nvSpPr>
          <p:spPr>
            <a:xfrm>
              <a:off x="8608837" y="3299753"/>
              <a:ext cx="139194" cy="131690"/>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a:extLst>
                <a:ext uri="{FF2B5EF4-FFF2-40B4-BE49-F238E27FC236}">
                  <a16:creationId xmlns:a16="http://schemas.microsoft.com/office/drawing/2014/main" id="{6C92539A-5137-4852-BC5E-82D3446FF424}"/>
                </a:ext>
              </a:extLst>
            </p:cNvPr>
            <p:cNvSpPr/>
            <p:nvPr/>
          </p:nvSpPr>
          <p:spPr>
            <a:xfrm>
              <a:off x="10935271" y="3299752"/>
              <a:ext cx="139194" cy="131690"/>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a:extLst>
                <a:ext uri="{FF2B5EF4-FFF2-40B4-BE49-F238E27FC236}">
                  <a16:creationId xmlns:a16="http://schemas.microsoft.com/office/drawing/2014/main" id="{9679A99A-5F6C-41F9-AC2A-DA9E122C5797}"/>
                </a:ext>
              </a:extLst>
            </p:cNvPr>
            <p:cNvSpPr/>
            <p:nvPr/>
          </p:nvSpPr>
          <p:spPr>
            <a:xfrm>
              <a:off x="7574369" y="3306797"/>
              <a:ext cx="139194" cy="131690"/>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Brace 10">
              <a:extLst>
                <a:ext uri="{FF2B5EF4-FFF2-40B4-BE49-F238E27FC236}">
                  <a16:creationId xmlns:a16="http://schemas.microsoft.com/office/drawing/2014/main" id="{FF3FF32F-AAC2-4813-9FF4-1ABCAAF9F6A9}"/>
                </a:ext>
              </a:extLst>
            </p:cNvPr>
            <p:cNvSpPr/>
            <p:nvPr/>
          </p:nvSpPr>
          <p:spPr>
            <a:xfrm rot="16200000">
              <a:off x="9575856" y="880172"/>
              <a:ext cx="461902" cy="2256929"/>
            </a:xfrm>
            <a:prstGeom prst="rightBrace">
              <a:avLst>
                <a:gd name="adj1" fmla="val 8333"/>
                <a:gd name="adj2" fmla="val 4862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49DBA619-9DFD-4F6A-B826-840BE84EABCB}"/>
                </a:ext>
              </a:extLst>
            </p:cNvPr>
            <p:cNvSpPr txBox="1"/>
            <p:nvPr/>
          </p:nvSpPr>
          <p:spPr>
            <a:xfrm>
              <a:off x="8763902" y="1332104"/>
              <a:ext cx="2001995" cy="397077"/>
            </a:xfrm>
            <a:prstGeom prst="rect">
              <a:avLst/>
            </a:prstGeom>
            <a:noFill/>
          </p:spPr>
          <p:txBody>
            <a:bodyPr wrap="square" rtlCol="0">
              <a:spAutoFit/>
            </a:bodyPr>
            <a:lstStyle/>
            <a:p>
              <a:pPr algn="ctr"/>
              <a:r>
                <a:rPr lang="en-US" b="1" dirty="0"/>
                <a:t>TAD</a:t>
              </a:r>
            </a:p>
          </p:txBody>
        </p:sp>
        <p:sp>
          <p:nvSpPr>
            <p:cNvPr id="13" name="TextBox 12">
              <a:extLst>
                <a:ext uri="{FF2B5EF4-FFF2-40B4-BE49-F238E27FC236}">
                  <a16:creationId xmlns:a16="http://schemas.microsoft.com/office/drawing/2014/main" id="{97D5E001-E4D3-4948-8388-A5E12895C7C5}"/>
                </a:ext>
              </a:extLst>
            </p:cNvPr>
            <p:cNvSpPr txBox="1"/>
            <p:nvPr/>
          </p:nvSpPr>
          <p:spPr>
            <a:xfrm>
              <a:off x="7159455" y="2226177"/>
              <a:ext cx="2007343" cy="694884"/>
            </a:xfrm>
            <a:prstGeom prst="rect">
              <a:avLst/>
            </a:prstGeom>
            <a:noFill/>
          </p:spPr>
          <p:txBody>
            <a:bodyPr wrap="square" rtlCol="0">
              <a:spAutoFit/>
            </a:bodyPr>
            <a:lstStyle/>
            <a:p>
              <a:pPr algn="ctr"/>
              <a:r>
                <a:rPr lang="en-US" b="1" dirty="0"/>
                <a:t>TAD Boundary</a:t>
              </a:r>
            </a:p>
            <a:p>
              <a:pPr algn="ctr"/>
              <a:r>
                <a:rPr lang="en-US" b="1" dirty="0"/>
                <a:t>Point</a:t>
              </a:r>
            </a:p>
          </p:txBody>
        </p:sp>
        <p:cxnSp>
          <p:nvCxnSpPr>
            <p:cNvPr id="14" name="Straight Arrow Connector 13">
              <a:extLst>
                <a:ext uri="{FF2B5EF4-FFF2-40B4-BE49-F238E27FC236}">
                  <a16:creationId xmlns:a16="http://schemas.microsoft.com/office/drawing/2014/main" id="{E86D9591-9996-4036-8572-BCEFB2DD555E}"/>
                </a:ext>
              </a:extLst>
            </p:cNvPr>
            <p:cNvCxnSpPr>
              <a:cxnSpLocks/>
            </p:cNvCxnSpPr>
            <p:nvPr/>
          </p:nvCxnSpPr>
          <p:spPr>
            <a:xfrm>
              <a:off x="8404371" y="2832752"/>
              <a:ext cx="213930" cy="3132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C7B8CAB-5B41-497F-BB9A-2A59C3E06A0E}"/>
                </a:ext>
              </a:extLst>
            </p:cNvPr>
            <p:cNvCxnSpPr>
              <a:cxnSpLocks/>
            </p:cNvCxnSpPr>
            <p:nvPr/>
          </p:nvCxnSpPr>
          <p:spPr>
            <a:xfrm flipH="1">
              <a:off x="7713564" y="2814896"/>
              <a:ext cx="241621" cy="3482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E41ECEF-A2CD-4B55-8929-EC1770F5319C}"/>
                </a:ext>
              </a:extLst>
            </p:cNvPr>
            <p:cNvCxnSpPr>
              <a:cxnSpLocks/>
            </p:cNvCxnSpPr>
            <p:nvPr/>
          </p:nvCxnSpPr>
          <p:spPr>
            <a:xfrm>
              <a:off x="7426005" y="3089219"/>
              <a:ext cx="0" cy="2160562"/>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FCDF1BE-1471-442C-BB6B-6A482A175AF8}"/>
                </a:ext>
              </a:extLst>
            </p:cNvPr>
            <p:cNvCxnSpPr>
              <a:cxnSpLocks/>
            </p:cNvCxnSpPr>
            <p:nvPr/>
          </p:nvCxnSpPr>
          <p:spPr>
            <a:xfrm flipH="1">
              <a:off x="9841651" y="3089219"/>
              <a:ext cx="13583" cy="2160562"/>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3790452-8CE5-4E9E-A76C-276033BB9C16}"/>
                </a:ext>
              </a:extLst>
            </p:cNvPr>
            <p:cNvCxnSpPr>
              <a:cxnSpLocks/>
            </p:cNvCxnSpPr>
            <p:nvPr/>
          </p:nvCxnSpPr>
          <p:spPr>
            <a:xfrm>
              <a:off x="10297529" y="3089219"/>
              <a:ext cx="0" cy="2160562"/>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E2FF0C4-87CF-417F-AA92-CBE82C46358E}"/>
                </a:ext>
              </a:extLst>
            </p:cNvPr>
            <p:cNvCxnSpPr>
              <a:cxnSpLocks/>
            </p:cNvCxnSpPr>
            <p:nvPr/>
          </p:nvCxnSpPr>
          <p:spPr>
            <a:xfrm>
              <a:off x="10714060" y="3089219"/>
              <a:ext cx="0" cy="2160562"/>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EB724FE-1C9F-4BE7-BF78-98687CDA0C70}"/>
                </a:ext>
              </a:extLst>
            </p:cNvPr>
            <p:cNvCxnSpPr>
              <a:cxnSpLocks/>
            </p:cNvCxnSpPr>
            <p:nvPr/>
          </p:nvCxnSpPr>
          <p:spPr>
            <a:xfrm>
              <a:off x="11209339" y="3089219"/>
              <a:ext cx="0" cy="2160562"/>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C14741A-899F-4D72-832C-608F88A2D8FD}"/>
                </a:ext>
              </a:extLst>
            </p:cNvPr>
            <p:cNvCxnSpPr>
              <a:cxnSpLocks/>
            </p:cNvCxnSpPr>
            <p:nvPr/>
          </p:nvCxnSpPr>
          <p:spPr>
            <a:xfrm>
              <a:off x="7955185" y="3089219"/>
              <a:ext cx="0" cy="2160562"/>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B457ACC-5400-4B23-9451-F540DE9BF861}"/>
                </a:ext>
              </a:extLst>
            </p:cNvPr>
            <p:cNvCxnSpPr>
              <a:cxnSpLocks/>
            </p:cNvCxnSpPr>
            <p:nvPr/>
          </p:nvCxnSpPr>
          <p:spPr>
            <a:xfrm>
              <a:off x="8404371" y="3089219"/>
              <a:ext cx="0" cy="2160562"/>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7B9A89A-459A-4699-BA71-0BE9B5593821}"/>
                </a:ext>
              </a:extLst>
            </p:cNvPr>
            <p:cNvCxnSpPr>
              <a:cxnSpLocks/>
            </p:cNvCxnSpPr>
            <p:nvPr/>
          </p:nvCxnSpPr>
          <p:spPr>
            <a:xfrm>
              <a:off x="8957031" y="3089219"/>
              <a:ext cx="0" cy="2160562"/>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0C94EC0-90E9-4615-9FA7-C335C6F455DF}"/>
                </a:ext>
              </a:extLst>
            </p:cNvPr>
            <p:cNvCxnSpPr>
              <a:cxnSpLocks/>
            </p:cNvCxnSpPr>
            <p:nvPr/>
          </p:nvCxnSpPr>
          <p:spPr>
            <a:xfrm flipH="1">
              <a:off x="9386067" y="3089219"/>
              <a:ext cx="6457" cy="2160562"/>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120292B-A34F-46D0-97B6-A14B75151A49}"/>
                </a:ext>
              </a:extLst>
            </p:cNvPr>
            <p:cNvCxnSpPr>
              <a:cxnSpLocks/>
            </p:cNvCxnSpPr>
            <p:nvPr/>
          </p:nvCxnSpPr>
          <p:spPr>
            <a:xfrm flipH="1">
              <a:off x="6772193" y="3390828"/>
              <a:ext cx="463410" cy="0"/>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BCC9F1E-3F11-44CC-949B-822CD2C6AB09}"/>
                </a:ext>
              </a:extLst>
            </p:cNvPr>
            <p:cNvCxnSpPr>
              <a:cxnSpLocks/>
            </p:cNvCxnSpPr>
            <p:nvPr/>
          </p:nvCxnSpPr>
          <p:spPr>
            <a:xfrm flipH="1">
              <a:off x="11569980" y="3365598"/>
              <a:ext cx="463410" cy="0"/>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B6BA1146-BD90-4FE1-8E34-443D3248A092}"/>
                </a:ext>
              </a:extLst>
            </p:cNvPr>
            <p:cNvSpPr/>
            <p:nvPr/>
          </p:nvSpPr>
          <p:spPr>
            <a:xfrm>
              <a:off x="8608751" y="3772300"/>
              <a:ext cx="224649" cy="5967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486DBE6-6203-4D0F-A100-4B2A9A7C54EA}"/>
                </a:ext>
              </a:extLst>
            </p:cNvPr>
            <p:cNvSpPr/>
            <p:nvPr/>
          </p:nvSpPr>
          <p:spPr>
            <a:xfrm flipV="1">
              <a:off x="8867081" y="3870594"/>
              <a:ext cx="345440" cy="6006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9BEAE807-3C94-498B-A932-9F7624F79393}"/>
                </a:ext>
              </a:extLst>
            </p:cNvPr>
            <p:cNvSpPr/>
            <p:nvPr/>
          </p:nvSpPr>
          <p:spPr>
            <a:xfrm flipV="1">
              <a:off x="8343704" y="3705461"/>
              <a:ext cx="213520" cy="5040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2DDC4EFB-B531-4430-9101-FF0819F229E7}"/>
                </a:ext>
              </a:extLst>
            </p:cNvPr>
            <p:cNvSpPr/>
            <p:nvPr/>
          </p:nvSpPr>
          <p:spPr>
            <a:xfrm flipV="1">
              <a:off x="10008257" y="3707821"/>
              <a:ext cx="421050" cy="4290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7F905D2E-A3CC-4E63-AE83-ED6F58E36F71}"/>
                </a:ext>
              </a:extLst>
            </p:cNvPr>
            <p:cNvSpPr/>
            <p:nvPr/>
          </p:nvSpPr>
          <p:spPr>
            <a:xfrm>
              <a:off x="10751070" y="3707821"/>
              <a:ext cx="189484" cy="4290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0A312F67-6313-4EA6-821E-7DF0B364D15F}"/>
                </a:ext>
              </a:extLst>
            </p:cNvPr>
            <p:cNvSpPr/>
            <p:nvPr/>
          </p:nvSpPr>
          <p:spPr>
            <a:xfrm>
              <a:off x="11030013" y="3782194"/>
              <a:ext cx="139194" cy="4290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a:extLst>
                <a:ext uri="{FF2B5EF4-FFF2-40B4-BE49-F238E27FC236}">
                  <a16:creationId xmlns:a16="http://schemas.microsoft.com/office/drawing/2014/main" id="{C8F80E52-11E2-4213-9F9F-25B6DB4B77B5}"/>
                </a:ext>
              </a:extLst>
            </p:cNvPr>
            <p:cNvCxnSpPr>
              <a:cxnSpLocks/>
            </p:cNvCxnSpPr>
            <p:nvPr/>
          </p:nvCxnSpPr>
          <p:spPr>
            <a:xfrm flipV="1">
              <a:off x="7072866" y="4325058"/>
              <a:ext cx="4626401" cy="14087"/>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cxnSp>
          <p:nvCxnSpPr>
            <p:cNvPr id="34" name="Straight Connector 33">
              <a:extLst>
                <a:ext uri="{FF2B5EF4-FFF2-40B4-BE49-F238E27FC236}">
                  <a16:creationId xmlns:a16="http://schemas.microsoft.com/office/drawing/2014/main" id="{66CE49EB-1CDC-4B9E-95FF-2ADF5F9FD447}"/>
                </a:ext>
              </a:extLst>
            </p:cNvPr>
            <p:cNvCxnSpPr>
              <a:cxnSpLocks/>
            </p:cNvCxnSpPr>
            <p:nvPr/>
          </p:nvCxnSpPr>
          <p:spPr>
            <a:xfrm flipV="1">
              <a:off x="7079322" y="4883694"/>
              <a:ext cx="4626401" cy="14087"/>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sp>
          <p:nvSpPr>
            <p:cNvPr id="35" name="TextBox 34">
              <a:extLst>
                <a:ext uri="{FF2B5EF4-FFF2-40B4-BE49-F238E27FC236}">
                  <a16:creationId xmlns:a16="http://schemas.microsoft.com/office/drawing/2014/main" id="{1553473F-FA92-4F19-B3CC-72695D550DBB}"/>
                </a:ext>
              </a:extLst>
            </p:cNvPr>
            <p:cNvSpPr txBox="1"/>
            <p:nvPr/>
          </p:nvSpPr>
          <p:spPr>
            <a:xfrm>
              <a:off x="7528828" y="4438112"/>
              <a:ext cx="396024" cy="346614"/>
            </a:xfrm>
            <a:prstGeom prst="rect">
              <a:avLst/>
            </a:prstGeom>
            <a:noFill/>
          </p:spPr>
          <p:txBody>
            <a:bodyPr wrap="square" rtlCol="0">
              <a:spAutoFit/>
            </a:bodyPr>
            <a:lstStyle/>
            <a:p>
              <a:r>
                <a:rPr lang="en-US" dirty="0"/>
                <a:t>1</a:t>
              </a:r>
            </a:p>
          </p:txBody>
        </p:sp>
        <p:sp>
          <p:nvSpPr>
            <p:cNvPr id="36" name="TextBox 35">
              <a:extLst>
                <a:ext uri="{FF2B5EF4-FFF2-40B4-BE49-F238E27FC236}">
                  <a16:creationId xmlns:a16="http://schemas.microsoft.com/office/drawing/2014/main" id="{145AF29A-83D9-4BF2-BE1D-2B6848B423EC}"/>
                </a:ext>
              </a:extLst>
            </p:cNvPr>
            <p:cNvSpPr txBox="1"/>
            <p:nvPr/>
          </p:nvSpPr>
          <p:spPr>
            <a:xfrm>
              <a:off x="8034791" y="4448318"/>
              <a:ext cx="396024" cy="346614"/>
            </a:xfrm>
            <a:prstGeom prst="rect">
              <a:avLst/>
            </a:prstGeom>
            <a:noFill/>
          </p:spPr>
          <p:txBody>
            <a:bodyPr wrap="square" rtlCol="0">
              <a:spAutoFit/>
            </a:bodyPr>
            <a:lstStyle/>
            <a:p>
              <a:r>
                <a:rPr lang="en-US" dirty="0"/>
                <a:t>0</a:t>
              </a:r>
            </a:p>
          </p:txBody>
        </p:sp>
        <p:sp>
          <p:nvSpPr>
            <p:cNvPr id="37" name="TextBox 36">
              <a:extLst>
                <a:ext uri="{FF2B5EF4-FFF2-40B4-BE49-F238E27FC236}">
                  <a16:creationId xmlns:a16="http://schemas.microsoft.com/office/drawing/2014/main" id="{B67A5EF0-5338-4655-9F63-F06D7826666F}"/>
                </a:ext>
              </a:extLst>
            </p:cNvPr>
            <p:cNvSpPr txBox="1"/>
            <p:nvPr/>
          </p:nvSpPr>
          <p:spPr>
            <a:xfrm>
              <a:off x="8517269" y="4448318"/>
              <a:ext cx="396024" cy="346614"/>
            </a:xfrm>
            <a:prstGeom prst="rect">
              <a:avLst/>
            </a:prstGeom>
            <a:noFill/>
          </p:spPr>
          <p:txBody>
            <a:bodyPr wrap="square" rtlCol="0">
              <a:spAutoFit/>
            </a:bodyPr>
            <a:lstStyle/>
            <a:p>
              <a:r>
                <a:rPr lang="en-US" dirty="0"/>
                <a:t>1</a:t>
              </a:r>
            </a:p>
          </p:txBody>
        </p:sp>
        <p:sp>
          <p:nvSpPr>
            <p:cNvPr id="38" name="TextBox 37">
              <a:extLst>
                <a:ext uri="{FF2B5EF4-FFF2-40B4-BE49-F238E27FC236}">
                  <a16:creationId xmlns:a16="http://schemas.microsoft.com/office/drawing/2014/main" id="{40065163-4B1A-4049-981B-A66DE9A05F34}"/>
                </a:ext>
              </a:extLst>
            </p:cNvPr>
            <p:cNvSpPr txBox="1"/>
            <p:nvPr/>
          </p:nvSpPr>
          <p:spPr>
            <a:xfrm>
              <a:off x="9029844" y="4447486"/>
              <a:ext cx="396024" cy="346614"/>
            </a:xfrm>
            <a:prstGeom prst="rect">
              <a:avLst/>
            </a:prstGeom>
            <a:noFill/>
          </p:spPr>
          <p:txBody>
            <a:bodyPr wrap="square" rtlCol="0">
              <a:spAutoFit/>
            </a:bodyPr>
            <a:lstStyle/>
            <a:p>
              <a:r>
                <a:rPr lang="en-US" dirty="0"/>
                <a:t>0</a:t>
              </a:r>
            </a:p>
          </p:txBody>
        </p:sp>
        <p:sp>
          <p:nvSpPr>
            <p:cNvPr id="39" name="TextBox 38">
              <a:extLst>
                <a:ext uri="{FF2B5EF4-FFF2-40B4-BE49-F238E27FC236}">
                  <a16:creationId xmlns:a16="http://schemas.microsoft.com/office/drawing/2014/main" id="{7158B060-11D6-46AB-BEC8-C4AABBFFB0AC}"/>
                </a:ext>
              </a:extLst>
            </p:cNvPr>
            <p:cNvSpPr txBox="1"/>
            <p:nvPr/>
          </p:nvSpPr>
          <p:spPr>
            <a:xfrm>
              <a:off x="9479266" y="4447486"/>
              <a:ext cx="396024" cy="346614"/>
            </a:xfrm>
            <a:prstGeom prst="rect">
              <a:avLst/>
            </a:prstGeom>
            <a:noFill/>
          </p:spPr>
          <p:txBody>
            <a:bodyPr wrap="square" rtlCol="0">
              <a:spAutoFit/>
            </a:bodyPr>
            <a:lstStyle/>
            <a:p>
              <a:r>
                <a:rPr lang="en-US" dirty="0"/>
                <a:t>0</a:t>
              </a:r>
            </a:p>
          </p:txBody>
        </p:sp>
        <p:sp>
          <p:nvSpPr>
            <p:cNvPr id="40" name="TextBox 39">
              <a:extLst>
                <a:ext uri="{FF2B5EF4-FFF2-40B4-BE49-F238E27FC236}">
                  <a16:creationId xmlns:a16="http://schemas.microsoft.com/office/drawing/2014/main" id="{6BAFB37E-AC5E-47F1-AAF1-283BFE3D40E8}"/>
                </a:ext>
              </a:extLst>
            </p:cNvPr>
            <p:cNvSpPr txBox="1"/>
            <p:nvPr/>
          </p:nvSpPr>
          <p:spPr>
            <a:xfrm>
              <a:off x="9915682" y="4448318"/>
              <a:ext cx="396024" cy="346614"/>
            </a:xfrm>
            <a:prstGeom prst="rect">
              <a:avLst/>
            </a:prstGeom>
            <a:noFill/>
          </p:spPr>
          <p:txBody>
            <a:bodyPr wrap="square" rtlCol="0">
              <a:spAutoFit/>
            </a:bodyPr>
            <a:lstStyle/>
            <a:p>
              <a:r>
                <a:rPr lang="en-US" dirty="0"/>
                <a:t>0</a:t>
              </a:r>
            </a:p>
          </p:txBody>
        </p:sp>
        <p:sp>
          <p:nvSpPr>
            <p:cNvPr id="41" name="TextBox 40">
              <a:extLst>
                <a:ext uri="{FF2B5EF4-FFF2-40B4-BE49-F238E27FC236}">
                  <a16:creationId xmlns:a16="http://schemas.microsoft.com/office/drawing/2014/main" id="{131B0F0A-C918-4C85-B8E7-F2740BA61005}"/>
                </a:ext>
              </a:extLst>
            </p:cNvPr>
            <p:cNvSpPr txBox="1"/>
            <p:nvPr/>
          </p:nvSpPr>
          <p:spPr>
            <a:xfrm>
              <a:off x="10350512" y="4448318"/>
              <a:ext cx="396024" cy="346614"/>
            </a:xfrm>
            <a:prstGeom prst="rect">
              <a:avLst/>
            </a:prstGeom>
            <a:noFill/>
          </p:spPr>
          <p:txBody>
            <a:bodyPr wrap="square" rtlCol="0">
              <a:spAutoFit/>
            </a:bodyPr>
            <a:lstStyle/>
            <a:p>
              <a:r>
                <a:rPr lang="en-US" dirty="0"/>
                <a:t>0</a:t>
              </a:r>
            </a:p>
          </p:txBody>
        </p:sp>
        <p:sp>
          <p:nvSpPr>
            <p:cNvPr id="42" name="TextBox 41">
              <a:extLst>
                <a:ext uri="{FF2B5EF4-FFF2-40B4-BE49-F238E27FC236}">
                  <a16:creationId xmlns:a16="http://schemas.microsoft.com/office/drawing/2014/main" id="{830DE91B-4127-4529-9CC8-E417067CF4D6}"/>
                </a:ext>
              </a:extLst>
            </p:cNvPr>
            <p:cNvSpPr txBox="1"/>
            <p:nvPr/>
          </p:nvSpPr>
          <p:spPr>
            <a:xfrm>
              <a:off x="10816128" y="4447486"/>
              <a:ext cx="396024" cy="346614"/>
            </a:xfrm>
            <a:prstGeom prst="rect">
              <a:avLst/>
            </a:prstGeom>
            <a:noFill/>
          </p:spPr>
          <p:txBody>
            <a:bodyPr wrap="square" rtlCol="0">
              <a:spAutoFit/>
            </a:bodyPr>
            <a:lstStyle/>
            <a:p>
              <a:r>
                <a:rPr lang="en-US" dirty="0"/>
                <a:t>1</a:t>
              </a:r>
            </a:p>
          </p:txBody>
        </p:sp>
        <p:sp>
          <p:nvSpPr>
            <p:cNvPr id="43" name="TextBox 42">
              <a:extLst>
                <a:ext uri="{FF2B5EF4-FFF2-40B4-BE49-F238E27FC236}">
                  <a16:creationId xmlns:a16="http://schemas.microsoft.com/office/drawing/2014/main" id="{0CC11C40-EB61-4ADA-8BA7-821E6668E509}"/>
                </a:ext>
              </a:extLst>
            </p:cNvPr>
            <p:cNvSpPr txBox="1"/>
            <p:nvPr/>
          </p:nvSpPr>
          <p:spPr>
            <a:xfrm>
              <a:off x="5627575" y="3192289"/>
              <a:ext cx="1144618" cy="397077"/>
            </a:xfrm>
            <a:prstGeom prst="rect">
              <a:avLst/>
            </a:prstGeom>
            <a:noFill/>
          </p:spPr>
          <p:txBody>
            <a:bodyPr wrap="square" rtlCol="0">
              <a:spAutoFit/>
            </a:bodyPr>
            <a:lstStyle/>
            <a:p>
              <a:r>
                <a:rPr lang="en-US" b="1" dirty="0"/>
                <a:t>Genome</a:t>
              </a:r>
            </a:p>
          </p:txBody>
        </p:sp>
        <p:sp>
          <p:nvSpPr>
            <p:cNvPr id="44" name="TextBox 43">
              <a:extLst>
                <a:ext uri="{FF2B5EF4-FFF2-40B4-BE49-F238E27FC236}">
                  <a16:creationId xmlns:a16="http://schemas.microsoft.com/office/drawing/2014/main" id="{D82646C4-C01A-4554-B346-E0EE97B7C104}"/>
                </a:ext>
              </a:extLst>
            </p:cNvPr>
            <p:cNvSpPr txBox="1"/>
            <p:nvPr/>
          </p:nvSpPr>
          <p:spPr>
            <a:xfrm>
              <a:off x="5643598" y="4447486"/>
              <a:ext cx="1209852" cy="397077"/>
            </a:xfrm>
            <a:prstGeom prst="rect">
              <a:avLst/>
            </a:prstGeom>
            <a:noFill/>
          </p:spPr>
          <p:txBody>
            <a:bodyPr wrap="square" rtlCol="0">
              <a:spAutoFit/>
            </a:bodyPr>
            <a:lstStyle/>
            <a:p>
              <a:r>
                <a:rPr lang="en-US" b="1" dirty="0"/>
                <a:t>Outcome</a:t>
              </a:r>
            </a:p>
          </p:txBody>
        </p:sp>
        <p:sp>
          <p:nvSpPr>
            <p:cNvPr id="45" name="Right Brace 44">
              <a:extLst>
                <a:ext uri="{FF2B5EF4-FFF2-40B4-BE49-F238E27FC236}">
                  <a16:creationId xmlns:a16="http://schemas.microsoft.com/office/drawing/2014/main" id="{E4E3E2D7-417B-44E5-A85D-B23984C17143}"/>
                </a:ext>
              </a:extLst>
            </p:cNvPr>
            <p:cNvSpPr/>
            <p:nvPr/>
          </p:nvSpPr>
          <p:spPr>
            <a:xfrm rot="5400000">
              <a:off x="9084262" y="3743037"/>
              <a:ext cx="466804" cy="378331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TextBox 45">
              <a:extLst>
                <a:ext uri="{FF2B5EF4-FFF2-40B4-BE49-F238E27FC236}">
                  <a16:creationId xmlns:a16="http://schemas.microsoft.com/office/drawing/2014/main" id="{BF719DC6-98BC-40AE-B9E1-E56488C02BC7}"/>
                </a:ext>
              </a:extLst>
            </p:cNvPr>
            <p:cNvSpPr txBox="1"/>
            <p:nvPr/>
          </p:nvSpPr>
          <p:spPr>
            <a:xfrm>
              <a:off x="8587717" y="5896265"/>
              <a:ext cx="1841590" cy="397077"/>
            </a:xfrm>
            <a:prstGeom prst="rect">
              <a:avLst/>
            </a:prstGeom>
            <a:noFill/>
          </p:spPr>
          <p:txBody>
            <a:bodyPr wrap="square" rtlCol="0">
              <a:spAutoFit/>
            </a:bodyPr>
            <a:lstStyle/>
            <a:p>
              <a:r>
                <a:rPr lang="en-US" b="1" dirty="0"/>
                <a:t>Genomic Bins </a:t>
              </a:r>
            </a:p>
          </p:txBody>
        </p:sp>
      </p:grpSp>
    </p:spTree>
    <p:extLst>
      <p:ext uri="{BB962C8B-B14F-4D97-AF65-F5344CB8AC3E}">
        <p14:creationId xmlns:p14="http://schemas.microsoft.com/office/powerpoint/2010/main" val="1954562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9" name="Group 118">
            <a:extLst>
              <a:ext uri="{FF2B5EF4-FFF2-40B4-BE49-F238E27FC236}">
                <a16:creationId xmlns:a16="http://schemas.microsoft.com/office/drawing/2014/main" id="{D42C7BC1-2D95-4EE7-A4E4-3877D3479EF8}"/>
              </a:ext>
            </a:extLst>
          </p:cNvPr>
          <p:cNvGrpSpPr/>
          <p:nvPr/>
        </p:nvGrpSpPr>
        <p:grpSpPr>
          <a:xfrm>
            <a:off x="1294650" y="1885148"/>
            <a:ext cx="5023537" cy="2104320"/>
            <a:chOff x="382253" y="2246751"/>
            <a:chExt cx="5023537" cy="2104320"/>
          </a:xfrm>
        </p:grpSpPr>
        <p:grpSp>
          <p:nvGrpSpPr>
            <p:cNvPr id="4" name="Group 3">
              <a:extLst>
                <a:ext uri="{FF2B5EF4-FFF2-40B4-BE49-F238E27FC236}">
                  <a16:creationId xmlns:a16="http://schemas.microsoft.com/office/drawing/2014/main" id="{0905978D-6CDD-46F8-AC1E-15A73F2589C5}"/>
                </a:ext>
              </a:extLst>
            </p:cNvPr>
            <p:cNvGrpSpPr/>
            <p:nvPr/>
          </p:nvGrpSpPr>
          <p:grpSpPr>
            <a:xfrm>
              <a:off x="382253" y="2246751"/>
              <a:ext cx="5023537" cy="2104320"/>
              <a:chOff x="6580943" y="2051823"/>
              <a:chExt cx="5452447" cy="2287322"/>
            </a:xfrm>
          </p:grpSpPr>
          <p:grpSp>
            <p:nvGrpSpPr>
              <p:cNvPr id="6" name="Group 5">
                <a:extLst>
                  <a:ext uri="{FF2B5EF4-FFF2-40B4-BE49-F238E27FC236}">
                    <a16:creationId xmlns:a16="http://schemas.microsoft.com/office/drawing/2014/main" id="{EFC88B74-8518-4F3E-AAD8-3A7CA2E40C8C}"/>
                  </a:ext>
                </a:extLst>
              </p:cNvPr>
              <p:cNvGrpSpPr/>
              <p:nvPr/>
            </p:nvGrpSpPr>
            <p:grpSpPr>
              <a:xfrm rot="19193867">
                <a:off x="7762569" y="2051823"/>
                <a:ext cx="3173921" cy="1648320"/>
                <a:chOff x="2669843" y="3819659"/>
                <a:chExt cx="2580354" cy="1327949"/>
              </a:xfrm>
            </p:grpSpPr>
            <p:sp>
              <p:nvSpPr>
                <p:cNvPr id="47" name="Isosceles Triangle 46">
                  <a:extLst>
                    <a:ext uri="{FF2B5EF4-FFF2-40B4-BE49-F238E27FC236}">
                      <a16:creationId xmlns:a16="http://schemas.microsoft.com/office/drawing/2014/main" id="{1E69BB51-E86A-4109-9736-71F5BFF65364}"/>
                    </a:ext>
                  </a:extLst>
                </p:cNvPr>
                <p:cNvSpPr/>
                <p:nvPr/>
              </p:nvSpPr>
              <p:spPr>
                <a:xfrm rot="2406133">
                  <a:off x="3358690" y="4240452"/>
                  <a:ext cx="1891507" cy="907156"/>
                </a:xfrm>
                <a:prstGeom prst="triangle">
                  <a:avLst>
                    <a:gd name="adj" fmla="val 47491"/>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Isosceles Triangle 47">
                  <a:extLst>
                    <a:ext uri="{FF2B5EF4-FFF2-40B4-BE49-F238E27FC236}">
                      <a16:creationId xmlns:a16="http://schemas.microsoft.com/office/drawing/2014/main" id="{9A49F100-7138-416A-8BEE-CF77EE5C8A38}"/>
                    </a:ext>
                  </a:extLst>
                </p:cNvPr>
                <p:cNvSpPr/>
                <p:nvPr/>
              </p:nvSpPr>
              <p:spPr>
                <a:xfrm rot="2384622">
                  <a:off x="2669843" y="3819659"/>
                  <a:ext cx="840079" cy="402438"/>
                </a:xfrm>
                <a:prstGeom prst="triangle">
                  <a:avLst>
                    <a:gd name="adj" fmla="val 51095"/>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7" name="Straight Connector 6">
                <a:extLst>
                  <a:ext uri="{FF2B5EF4-FFF2-40B4-BE49-F238E27FC236}">
                    <a16:creationId xmlns:a16="http://schemas.microsoft.com/office/drawing/2014/main" id="{23A38362-6F7D-4115-B236-4556D9904531}"/>
                  </a:ext>
                </a:extLst>
              </p:cNvPr>
              <p:cNvCxnSpPr>
                <a:cxnSpLocks/>
              </p:cNvCxnSpPr>
              <p:nvPr/>
            </p:nvCxnSpPr>
            <p:spPr>
              <a:xfrm flipV="1">
                <a:off x="7072866" y="3365599"/>
                <a:ext cx="4626401" cy="14087"/>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sp>
            <p:nvSpPr>
              <p:cNvPr id="8" name="Flowchart: Connector 7">
                <a:extLst>
                  <a:ext uri="{FF2B5EF4-FFF2-40B4-BE49-F238E27FC236}">
                    <a16:creationId xmlns:a16="http://schemas.microsoft.com/office/drawing/2014/main" id="{90CF180D-415C-45EA-B9E3-EFE0E7FB7488}"/>
                  </a:ext>
                </a:extLst>
              </p:cNvPr>
              <p:cNvSpPr/>
              <p:nvPr/>
            </p:nvSpPr>
            <p:spPr>
              <a:xfrm>
                <a:off x="8608837" y="3299753"/>
                <a:ext cx="139194" cy="131690"/>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a:extLst>
                  <a:ext uri="{FF2B5EF4-FFF2-40B4-BE49-F238E27FC236}">
                    <a16:creationId xmlns:a16="http://schemas.microsoft.com/office/drawing/2014/main" id="{4FAA261D-7EBA-4F04-9CDD-56C906A99F3A}"/>
                  </a:ext>
                </a:extLst>
              </p:cNvPr>
              <p:cNvSpPr/>
              <p:nvPr/>
            </p:nvSpPr>
            <p:spPr>
              <a:xfrm>
                <a:off x="10935271" y="3299752"/>
                <a:ext cx="139194" cy="131690"/>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a:extLst>
                  <a:ext uri="{FF2B5EF4-FFF2-40B4-BE49-F238E27FC236}">
                    <a16:creationId xmlns:a16="http://schemas.microsoft.com/office/drawing/2014/main" id="{2926AA24-80DD-4D88-BA6C-A55542353626}"/>
                  </a:ext>
                </a:extLst>
              </p:cNvPr>
              <p:cNvSpPr/>
              <p:nvPr/>
            </p:nvSpPr>
            <p:spPr>
              <a:xfrm>
                <a:off x="7574369" y="3306797"/>
                <a:ext cx="139194" cy="131690"/>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37E6D09F-6FA2-4F1A-A88E-D94636879424}"/>
                  </a:ext>
                </a:extLst>
              </p:cNvPr>
              <p:cNvCxnSpPr>
                <a:cxnSpLocks/>
              </p:cNvCxnSpPr>
              <p:nvPr/>
            </p:nvCxnSpPr>
            <p:spPr>
              <a:xfrm>
                <a:off x="7426005" y="3089219"/>
                <a:ext cx="0" cy="1249926"/>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4DBD39F-17DA-4508-B4A5-B66967D131E6}"/>
                  </a:ext>
                </a:extLst>
              </p:cNvPr>
              <p:cNvCxnSpPr>
                <a:cxnSpLocks/>
              </p:cNvCxnSpPr>
              <p:nvPr/>
            </p:nvCxnSpPr>
            <p:spPr>
              <a:xfrm flipH="1">
                <a:off x="9855235" y="3089219"/>
                <a:ext cx="1" cy="1249926"/>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8BDB05D-B3DB-448F-AA02-D052B2E5E6AE}"/>
                  </a:ext>
                </a:extLst>
              </p:cNvPr>
              <p:cNvCxnSpPr>
                <a:cxnSpLocks/>
              </p:cNvCxnSpPr>
              <p:nvPr/>
            </p:nvCxnSpPr>
            <p:spPr>
              <a:xfrm>
                <a:off x="10297529" y="3089219"/>
                <a:ext cx="0" cy="1249926"/>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7977D27-3173-4553-9526-4F65396E7FD1}"/>
                  </a:ext>
                </a:extLst>
              </p:cNvPr>
              <p:cNvCxnSpPr>
                <a:cxnSpLocks/>
              </p:cNvCxnSpPr>
              <p:nvPr/>
            </p:nvCxnSpPr>
            <p:spPr>
              <a:xfrm>
                <a:off x="10714059" y="3089219"/>
                <a:ext cx="0" cy="1249926"/>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CEBF223-BEC9-400A-B6B0-B9D31B20F19D}"/>
                  </a:ext>
                </a:extLst>
              </p:cNvPr>
              <p:cNvCxnSpPr>
                <a:cxnSpLocks/>
              </p:cNvCxnSpPr>
              <p:nvPr/>
            </p:nvCxnSpPr>
            <p:spPr>
              <a:xfrm>
                <a:off x="11209339" y="3089219"/>
                <a:ext cx="0" cy="1235839"/>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D956E38-3D88-4E84-819F-19DA9F6CD0A4}"/>
                  </a:ext>
                </a:extLst>
              </p:cNvPr>
              <p:cNvCxnSpPr>
                <a:cxnSpLocks/>
              </p:cNvCxnSpPr>
              <p:nvPr/>
            </p:nvCxnSpPr>
            <p:spPr>
              <a:xfrm>
                <a:off x="7955185" y="3089219"/>
                <a:ext cx="0" cy="1249926"/>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54C6F37-9FA9-4612-9F25-FC3343525F16}"/>
                  </a:ext>
                </a:extLst>
              </p:cNvPr>
              <p:cNvCxnSpPr>
                <a:cxnSpLocks/>
              </p:cNvCxnSpPr>
              <p:nvPr/>
            </p:nvCxnSpPr>
            <p:spPr>
              <a:xfrm>
                <a:off x="8404371" y="3089219"/>
                <a:ext cx="0" cy="1249926"/>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84CBA0F-5CAF-49DB-AEDB-4CB49AA02C1A}"/>
                  </a:ext>
                </a:extLst>
              </p:cNvPr>
              <p:cNvCxnSpPr>
                <a:cxnSpLocks/>
              </p:cNvCxnSpPr>
              <p:nvPr/>
            </p:nvCxnSpPr>
            <p:spPr>
              <a:xfrm>
                <a:off x="8957031" y="3089219"/>
                <a:ext cx="0" cy="1249926"/>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4945EF3-068F-41AB-B11F-1B8B2597B38B}"/>
                  </a:ext>
                </a:extLst>
              </p:cNvPr>
              <p:cNvCxnSpPr>
                <a:cxnSpLocks/>
              </p:cNvCxnSpPr>
              <p:nvPr/>
            </p:nvCxnSpPr>
            <p:spPr>
              <a:xfrm flipH="1">
                <a:off x="9392525" y="3089219"/>
                <a:ext cx="1" cy="1249926"/>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6F00E0C-1D02-4110-8939-DAAE60E29D0A}"/>
                  </a:ext>
                </a:extLst>
              </p:cNvPr>
              <p:cNvCxnSpPr>
                <a:cxnSpLocks/>
              </p:cNvCxnSpPr>
              <p:nvPr/>
            </p:nvCxnSpPr>
            <p:spPr>
              <a:xfrm flipH="1">
                <a:off x="6580943" y="3379686"/>
                <a:ext cx="680398" cy="0"/>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1E3121F-E872-48AD-962A-A5AADC9AA069}"/>
                  </a:ext>
                </a:extLst>
              </p:cNvPr>
              <p:cNvCxnSpPr>
                <a:cxnSpLocks/>
              </p:cNvCxnSpPr>
              <p:nvPr/>
            </p:nvCxnSpPr>
            <p:spPr>
              <a:xfrm flipH="1">
                <a:off x="11569980" y="3365598"/>
                <a:ext cx="463410" cy="0"/>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1E50B750-D2A9-4BC5-9C98-4D9E33FCE96E}"/>
                  </a:ext>
                </a:extLst>
              </p:cNvPr>
              <p:cNvSpPr/>
              <p:nvPr/>
            </p:nvSpPr>
            <p:spPr>
              <a:xfrm>
                <a:off x="8608751" y="3772300"/>
                <a:ext cx="224649" cy="5967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432DC934-5A8E-4444-8C24-98E1C3213C42}"/>
                  </a:ext>
                </a:extLst>
              </p:cNvPr>
              <p:cNvSpPr/>
              <p:nvPr/>
            </p:nvSpPr>
            <p:spPr>
              <a:xfrm flipV="1">
                <a:off x="8867081" y="3870594"/>
                <a:ext cx="345440" cy="6006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28FDBAA5-F1E6-4BE6-8871-30A9916904DD}"/>
                  </a:ext>
                </a:extLst>
              </p:cNvPr>
              <p:cNvSpPr/>
              <p:nvPr/>
            </p:nvSpPr>
            <p:spPr>
              <a:xfrm flipV="1">
                <a:off x="8343704" y="3705461"/>
                <a:ext cx="213520" cy="5040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73AC8910-1BD0-4E88-A9F3-2A5C7A297C23}"/>
                  </a:ext>
                </a:extLst>
              </p:cNvPr>
              <p:cNvSpPr/>
              <p:nvPr/>
            </p:nvSpPr>
            <p:spPr>
              <a:xfrm flipV="1">
                <a:off x="10008257" y="3707821"/>
                <a:ext cx="421050" cy="4290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0811DB42-395D-4DD5-B1E6-3B490B3420C8}"/>
                  </a:ext>
                </a:extLst>
              </p:cNvPr>
              <p:cNvSpPr/>
              <p:nvPr/>
            </p:nvSpPr>
            <p:spPr>
              <a:xfrm>
                <a:off x="10751070" y="3707821"/>
                <a:ext cx="189484" cy="4290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71158A17-DF17-492D-9E52-71760B0152CE}"/>
                  </a:ext>
                </a:extLst>
              </p:cNvPr>
              <p:cNvSpPr/>
              <p:nvPr/>
            </p:nvSpPr>
            <p:spPr>
              <a:xfrm>
                <a:off x="11030013" y="3782194"/>
                <a:ext cx="139194" cy="4290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a:extLst>
                  <a:ext uri="{FF2B5EF4-FFF2-40B4-BE49-F238E27FC236}">
                    <a16:creationId xmlns:a16="http://schemas.microsoft.com/office/drawing/2014/main" id="{3D65F320-7457-40B0-8A2B-BBB664961FAB}"/>
                  </a:ext>
                </a:extLst>
              </p:cNvPr>
              <p:cNvCxnSpPr>
                <a:cxnSpLocks/>
              </p:cNvCxnSpPr>
              <p:nvPr/>
            </p:nvCxnSpPr>
            <p:spPr>
              <a:xfrm flipV="1">
                <a:off x="7072866" y="4325058"/>
                <a:ext cx="4626401" cy="14087"/>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grpSp>
        <p:sp>
          <p:nvSpPr>
            <p:cNvPr id="53" name="Rectangle 52">
              <a:extLst>
                <a:ext uri="{FF2B5EF4-FFF2-40B4-BE49-F238E27FC236}">
                  <a16:creationId xmlns:a16="http://schemas.microsoft.com/office/drawing/2014/main" id="{1021AF88-17E7-4D9E-AB1F-C8880DF40FA5}"/>
                </a:ext>
              </a:extLst>
            </p:cNvPr>
            <p:cNvSpPr/>
            <p:nvPr/>
          </p:nvSpPr>
          <p:spPr>
            <a:xfrm>
              <a:off x="1593998" y="3201147"/>
              <a:ext cx="1421205" cy="1089699"/>
            </a:xfrm>
            <a:prstGeom prst="rect">
              <a:avLst/>
            </a:prstGeom>
            <a:noFill/>
            <a:ln w="38100">
              <a:solidFill>
                <a:srgbClr val="FFFF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0" name="Group 79">
            <a:extLst>
              <a:ext uri="{FF2B5EF4-FFF2-40B4-BE49-F238E27FC236}">
                <a16:creationId xmlns:a16="http://schemas.microsoft.com/office/drawing/2014/main" id="{48FC8432-BF06-4ED5-9911-E3C1287BE59A}"/>
              </a:ext>
            </a:extLst>
          </p:cNvPr>
          <p:cNvGrpSpPr/>
          <p:nvPr/>
        </p:nvGrpSpPr>
        <p:grpSpPr>
          <a:xfrm>
            <a:off x="6687456" y="546824"/>
            <a:ext cx="2143596" cy="2241852"/>
            <a:chOff x="7719569" y="458797"/>
            <a:chExt cx="2143596" cy="2241852"/>
          </a:xfrm>
        </p:grpSpPr>
        <p:pic>
          <p:nvPicPr>
            <p:cNvPr id="65" name="Picture 64">
              <a:extLst>
                <a:ext uri="{FF2B5EF4-FFF2-40B4-BE49-F238E27FC236}">
                  <a16:creationId xmlns:a16="http://schemas.microsoft.com/office/drawing/2014/main" id="{9F069D01-F948-460C-AD03-F7C9CFFD41CA}"/>
                </a:ext>
              </a:extLst>
            </p:cNvPr>
            <p:cNvPicPr>
              <a:picLocks noChangeAspect="1"/>
            </p:cNvPicPr>
            <p:nvPr/>
          </p:nvPicPr>
          <p:blipFill>
            <a:blip r:embed="rId3"/>
            <a:stretch>
              <a:fillRect/>
            </a:stretch>
          </p:blipFill>
          <p:spPr>
            <a:xfrm>
              <a:off x="7719569" y="458797"/>
              <a:ext cx="2143596" cy="1617441"/>
            </a:xfrm>
            <a:prstGeom prst="rect">
              <a:avLst/>
            </a:prstGeom>
          </p:spPr>
        </p:pic>
        <p:grpSp>
          <p:nvGrpSpPr>
            <p:cNvPr id="75" name="Group 74">
              <a:extLst>
                <a:ext uri="{FF2B5EF4-FFF2-40B4-BE49-F238E27FC236}">
                  <a16:creationId xmlns:a16="http://schemas.microsoft.com/office/drawing/2014/main" id="{F376C402-F947-477F-99AB-5D7AE5360F22}"/>
                </a:ext>
              </a:extLst>
            </p:cNvPr>
            <p:cNvGrpSpPr/>
            <p:nvPr/>
          </p:nvGrpSpPr>
          <p:grpSpPr>
            <a:xfrm>
              <a:off x="7809362" y="2173939"/>
              <a:ext cx="1885501" cy="150684"/>
              <a:chOff x="7809365" y="2419356"/>
              <a:chExt cx="1885501" cy="150684"/>
            </a:xfrm>
          </p:grpSpPr>
          <p:sp>
            <p:nvSpPr>
              <p:cNvPr id="66" name="Right Brace 65">
                <a:extLst>
                  <a:ext uri="{FF2B5EF4-FFF2-40B4-BE49-F238E27FC236}">
                    <a16:creationId xmlns:a16="http://schemas.microsoft.com/office/drawing/2014/main" id="{E535E481-4B79-4114-822C-0FD314940375}"/>
                  </a:ext>
                </a:extLst>
              </p:cNvPr>
              <p:cNvSpPr/>
              <p:nvPr/>
            </p:nvSpPr>
            <p:spPr>
              <a:xfrm rot="5400000">
                <a:off x="8067516" y="2161208"/>
                <a:ext cx="150675" cy="66697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7" name="Right Brace 66">
                <a:extLst>
                  <a:ext uri="{FF2B5EF4-FFF2-40B4-BE49-F238E27FC236}">
                    <a16:creationId xmlns:a16="http://schemas.microsoft.com/office/drawing/2014/main" id="{2C7167E0-4B85-4D74-9CEE-158D09645CA7}"/>
                  </a:ext>
                </a:extLst>
              </p:cNvPr>
              <p:cNvSpPr/>
              <p:nvPr/>
            </p:nvSpPr>
            <p:spPr>
              <a:xfrm rot="5400000">
                <a:off x="8676775" y="2218928"/>
                <a:ext cx="150680" cy="55154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8" name="Right Brace 67">
                <a:extLst>
                  <a:ext uri="{FF2B5EF4-FFF2-40B4-BE49-F238E27FC236}">
                    <a16:creationId xmlns:a16="http://schemas.microsoft.com/office/drawing/2014/main" id="{D139A71B-AB88-4B7D-99B2-084C204B7754}"/>
                  </a:ext>
                </a:extLst>
              </p:cNvPr>
              <p:cNvSpPr/>
              <p:nvPr/>
            </p:nvSpPr>
            <p:spPr>
              <a:xfrm rot="5400000">
                <a:off x="9286036" y="2161208"/>
                <a:ext cx="150681" cy="66697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74" name="Group 73">
              <a:extLst>
                <a:ext uri="{FF2B5EF4-FFF2-40B4-BE49-F238E27FC236}">
                  <a16:creationId xmlns:a16="http://schemas.microsoft.com/office/drawing/2014/main" id="{EC43ED9E-024B-4A0E-ADC8-E4ED12A55498}"/>
                </a:ext>
              </a:extLst>
            </p:cNvPr>
            <p:cNvGrpSpPr/>
            <p:nvPr/>
          </p:nvGrpSpPr>
          <p:grpSpPr>
            <a:xfrm>
              <a:off x="8762997" y="1025922"/>
              <a:ext cx="1009305" cy="825144"/>
              <a:chOff x="8881575" y="3392285"/>
              <a:chExt cx="1642916" cy="1257406"/>
            </a:xfrm>
          </p:grpSpPr>
          <p:sp>
            <p:nvSpPr>
              <p:cNvPr id="69" name="TextBox 68">
                <a:extLst>
                  <a:ext uri="{FF2B5EF4-FFF2-40B4-BE49-F238E27FC236}">
                    <a16:creationId xmlns:a16="http://schemas.microsoft.com/office/drawing/2014/main" id="{18CE55B4-8ADF-453B-8111-0CB56EFE63B7}"/>
                  </a:ext>
                </a:extLst>
              </p:cNvPr>
              <p:cNvSpPr txBox="1"/>
              <p:nvPr/>
            </p:nvSpPr>
            <p:spPr>
              <a:xfrm>
                <a:off x="9740717" y="3550020"/>
                <a:ext cx="522516" cy="469010"/>
              </a:xfrm>
              <a:prstGeom prst="rect">
                <a:avLst/>
              </a:prstGeom>
              <a:noFill/>
            </p:spPr>
            <p:txBody>
              <a:bodyPr wrap="square" rtlCol="0">
                <a:spAutoFit/>
              </a:bodyPr>
              <a:lstStyle/>
              <a:p>
                <a:r>
                  <a:rPr lang="en-US" sz="1400" dirty="0"/>
                  <a:t>2</a:t>
                </a:r>
                <a:endParaRPr lang="en-US" dirty="0"/>
              </a:p>
            </p:txBody>
          </p:sp>
          <p:sp>
            <p:nvSpPr>
              <p:cNvPr id="70" name="TextBox 69">
                <a:extLst>
                  <a:ext uri="{FF2B5EF4-FFF2-40B4-BE49-F238E27FC236}">
                    <a16:creationId xmlns:a16="http://schemas.microsoft.com/office/drawing/2014/main" id="{B48337B0-FCE0-46CC-9C4F-4985B75460EE}"/>
                  </a:ext>
                </a:extLst>
              </p:cNvPr>
              <p:cNvSpPr txBox="1"/>
              <p:nvPr/>
            </p:nvSpPr>
            <p:spPr>
              <a:xfrm>
                <a:off x="10001975" y="4180681"/>
                <a:ext cx="522516" cy="469010"/>
              </a:xfrm>
              <a:prstGeom prst="rect">
                <a:avLst/>
              </a:prstGeom>
              <a:noFill/>
            </p:spPr>
            <p:txBody>
              <a:bodyPr wrap="square" rtlCol="0">
                <a:spAutoFit/>
              </a:bodyPr>
              <a:lstStyle/>
              <a:p>
                <a:r>
                  <a:rPr lang="en-US" sz="1400" dirty="0"/>
                  <a:t>3</a:t>
                </a:r>
                <a:endParaRPr lang="en-US" dirty="0"/>
              </a:p>
            </p:txBody>
          </p:sp>
          <p:sp>
            <p:nvSpPr>
              <p:cNvPr id="71" name="TextBox 70">
                <a:extLst>
                  <a:ext uri="{FF2B5EF4-FFF2-40B4-BE49-F238E27FC236}">
                    <a16:creationId xmlns:a16="http://schemas.microsoft.com/office/drawing/2014/main" id="{F5E8FAF9-0483-4FEC-8FF0-36E888F24697}"/>
                  </a:ext>
                </a:extLst>
              </p:cNvPr>
              <p:cNvSpPr txBox="1"/>
              <p:nvPr/>
            </p:nvSpPr>
            <p:spPr>
              <a:xfrm>
                <a:off x="9312749" y="3392288"/>
                <a:ext cx="522516" cy="469010"/>
              </a:xfrm>
              <a:prstGeom prst="rect">
                <a:avLst/>
              </a:prstGeom>
              <a:noFill/>
            </p:spPr>
            <p:txBody>
              <a:bodyPr wrap="square" rtlCol="0">
                <a:spAutoFit/>
              </a:bodyPr>
              <a:lstStyle/>
              <a:p>
                <a:r>
                  <a:rPr lang="en-US" sz="1400" dirty="0"/>
                  <a:t>1</a:t>
                </a:r>
                <a:endParaRPr lang="en-US" dirty="0"/>
              </a:p>
            </p:txBody>
          </p:sp>
          <p:sp>
            <p:nvSpPr>
              <p:cNvPr id="72" name="TextBox 71">
                <a:extLst>
                  <a:ext uri="{FF2B5EF4-FFF2-40B4-BE49-F238E27FC236}">
                    <a16:creationId xmlns:a16="http://schemas.microsoft.com/office/drawing/2014/main" id="{D1888206-91CB-4952-B2DD-2D3007AECEE9}"/>
                  </a:ext>
                </a:extLst>
              </p:cNvPr>
              <p:cNvSpPr txBox="1"/>
              <p:nvPr/>
            </p:nvSpPr>
            <p:spPr>
              <a:xfrm>
                <a:off x="8881575" y="3392285"/>
                <a:ext cx="522516" cy="469010"/>
              </a:xfrm>
              <a:prstGeom prst="rect">
                <a:avLst/>
              </a:prstGeom>
              <a:noFill/>
            </p:spPr>
            <p:txBody>
              <a:bodyPr wrap="square" rtlCol="0">
                <a:spAutoFit/>
              </a:bodyPr>
              <a:lstStyle/>
              <a:p>
                <a:r>
                  <a:rPr lang="en-US" sz="1400" dirty="0"/>
                  <a:t>1</a:t>
                </a:r>
              </a:p>
            </p:txBody>
          </p:sp>
        </p:grpSp>
        <p:sp>
          <p:nvSpPr>
            <p:cNvPr id="76" name="TextBox 75">
              <a:extLst>
                <a:ext uri="{FF2B5EF4-FFF2-40B4-BE49-F238E27FC236}">
                  <a16:creationId xmlns:a16="http://schemas.microsoft.com/office/drawing/2014/main" id="{FF7B60CC-369E-4B0F-B000-647B37F0C3AC}"/>
                </a:ext>
              </a:extLst>
            </p:cNvPr>
            <p:cNvSpPr txBox="1"/>
            <p:nvPr/>
          </p:nvSpPr>
          <p:spPr>
            <a:xfrm>
              <a:off x="7983191" y="2372334"/>
              <a:ext cx="319318" cy="307777"/>
            </a:xfrm>
            <a:prstGeom prst="rect">
              <a:avLst/>
            </a:prstGeom>
            <a:noFill/>
          </p:spPr>
          <p:txBody>
            <a:bodyPr wrap="square" rtlCol="0">
              <a:spAutoFit/>
            </a:bodyPr>
            <a:lstStyle/>
            <a:p>
              <a:r>
                <a:rPr lang="en-US" sz="1400" dirty="0"/>
                <a:t>0</a:t>
              </a:r>
            </a:p>
          </p:txBody>
        </p:sp>
        <p:sp>
          <p:nvSpPr>
            <p:cNvPr id="77" name="TextBox 76">
              <a:extLst>
                <a:ext uri="{FF2B5EF4-FFF2-40B4-BE49-F238E27FC236}">
                  <a16:creationId xmlns:a16="http://schemas.microsoft.com/office/drawing/2014/main" id="{51DABA18-03E3-4E3E-A67D-6EC159D8301F}"/>
                </a:ext>
              </a:extLst>
            </p:cNvPr>
            <p:cNvSpPr txBox="1"/>
            <p:nvPr/>
          </p:nvSpPr>
          <p:spPr>
            <a:xfrm>
              <a:off x="8593295" y="2392872"/>
              <a:ext cx="319318" cy="307777"/>
            </a:xfrm>
            <a:prstGeom prst="rect">
              <a:avLst/>
            </a:prstGeom>
            <a:noFill/>
          </p:spPr>
          <p:txBody>
            <a:bodyPr wrap="square" rtlCol="0">
              <a:spAutoFit/>
            </a:bodyPr>
            <a:lstStyle/>
            <a:p>
              <a:r>
                <a:rPr lang="en-US" sz="1400" dirty="0"/>
                <a:t>1</a:t>
              </a:r>
            </a:p>
          </p:txBody>
        </p:sp>
        <p:sp>
          <p:nvSpPr>
            <p:cNvPr id="78" name="TextBox 77">
              <a:extLst>
                <a:ext uri="{FF2B5EF4-FFF2-40B4-BE49-F238E27FC236}">
                  <a16:creationId xmlns:a16="http://schemas.microsoft.com/office/drawing/2014/main" id="{2D18183E-86BD-42DE-B983-64A0746F74FF}"/>
                </a:ext>
              </a:extLst>
            </p:cNvPr>
            <p:cNvSpPr txBox="1"/>
            <p:nvPr/>
          </p:nvSpPr>
          <p:spPr>
            <a:xfrm>
              <a:off x="9203399" y="2372334"/>
              <a:ext cx="319318" cy="307777"/>
            </a:xfrm>
            <a:prstGeom prst="rect">
              <a:avLst/>
            </a:prstGeom>
            <a:noFill/>
          </p:spPr>
          <p:txBody>
            <a:bodyPr wrap="square" rtlCol="0">
              <a:spAutoFit/>
            </a:bodyPr>
            <a:lstStyle/>
            <a:p>
              <a:r>
                <a:rPr lang="en-US" sz="1400" dirty="0"/>
                <a:t>3</a:t>
              </a:r>
            </a:p>
          </p:txBody>
        </p:sp>
      </p:grpSp>
      <p:pic>
        <p:nvPicPr>
          <p:cNvPr id="79" name="Picture 78">
            <a:extLst>
              <a:ext uri="{FF2B5EF4-FFF2-40B4-BE49-F238E27FC236}">
                <a16:creationId xmlns:a16="http://schemas.microsoft.com/office/drawing/2014/main" id="{9DDFABE4-4D29-4671-86BC-34112A72FD04}"/>
              </a:ext>
            </a:extLst>
          </p:cNvPr>
          <p:cNvPicPr>
            <a:picLocks noChangeAspect="1"/>
          </p:cNvPicPr>
          <p:nvPr/>
        </p:nvPicPr>
        <p:blipFill>
          <a:blip r:embed="rId3"/>
          <a:stretch>
            <a:fillRect/>
          </a:stretch>
        </p:blipFill>
        <p:spPr>
          <a:xfrm>
            <a:off x="9620571" y="2490190"/>
            <a:ext cx="2143596" cy="1617441"/>
          </a:xfrm>
          <a:prstGeom prst="rect">
            <a:avLst/>
          </a:prstGeom>
        </p:spPr>
      </p:pic>
      <p:pic>
        <p:nvPicPr>
          <p:cNvPr id="81" name="Picture 80">
            <a:extLst>
              <a:ext uri="{FF2B5EF4-FFF2-40B4-BE49-F238E27FC236}">
                <a16:creationId xmlns:a16="http://schemas.microsoft.com/office/drawing/2014/main" id="{4A6DD1E2-CFD8-4678-BE86-B50310A7AC94}"/>
              </a:ext>
            </a:extLst>
          </p:cNvPr>
          <p:cNvPicPr>
            <a:picLocks noChangeAspect="1"/>
          </p:cNvPicPr>
          <p:nvPr/>
        </p:nvPicPr>
        <p:blipFill>
          <a:blip r:embed="rId3"/>
          <a:stretch>
            <a:fillRect/>
          </a:stretch>
        </p:blipFill>
        <p:spPr>
          <a:xfrm>
            <a:off x="6662030" y="4313511"/>
            <a:ext cx="2143596" cy="1617441"/>
          </a:xfrm>
          <a:prstGeom prst="rect">
            <a:avLst/>
          </a:prstGeom>
        </p:spPr>
      </p:pic>
      <p:grpSp>
        <p:nvGrpSpPr>
          <p:cNvPr id="87" name="Group 86">
            <a:extLst>
              <a:ext uri="{FF2B5EF4-FFF2-40B4-BE49-F238E27FC236}">
                <a16:creationId xmlns:a16="http://schemas.microsoft.com/office/drawing/2014/main" id="{008DE299-446A-4FAA-A104-0235E477CF76}"/>
              </a:ext>
            </a:extLst>
          </p:cNvPr>
          <p:cNvGrpSpPr/>
          <p:nvPr/>
        </p:nvGrpSpPr>
        <p:grpSpPr>
          <a:xfrm>
            <a:off x="9603929" y="4159622"/>
            <a:ext cx="2652102" cy="1152054"/>
            <a:chOff x="7106402" y="4181536"/>
            <a:chExt cx="4760686" cy="1247690"/>
          </a:xfrm>
        </p:grpSpPr>
        <p:sp>
          <p:nvSpPr>
            <p:cNvPr id="82" name="Left Bracket 81">
              <a:extLst>
                <a:ext uri="{FF2B5EF4-FFF2-40B4-BE49-F238E27FC236}">
                  <a16:creationId xmlns:a16="http://schemas.microsoft.com/office/drawing/2014/main" id="{3A93C348-A2E0-4C00-AF9A-4F4D04842C3F}"/>
                </a:ext>
              </a:extLst>
            </p:cNvPr>
            <p:cNvSpPr/>
            <p:nvPr/>
          </p:nvSpPr>
          <p:spPr>
            <a:xfrm rot="16200000">
              <a:off x="10016599" y="3698953"/>
              <a:ext cx="121460" cy="1258387"/>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4" name="TextBox 83">
              <a:extLst>
                <a:ext uri="{FF2B5EF4-FFF2-40B4-BE49-F238E27FC236}">
                  <a16:creationId xmlns:a16="http://schemas.microsoft.com/office/drawing/2014/main" id="{647BCF1E-87F0-4B30-B31D-1BD84FD3FAC7}"/>
                </a:ext>
              </a:extLst>
            </p:cNvPr>
            <p:cNvSpPr txBox="1"/>
            <p:nvPr/>
          </p:nvSpPr>
          <p:spPr>
            <a:xfrm>
              <a:off x="7445556" y="4181536"/>
              <a:ext cx="1845731" cy="333327"/>
            </a:xfrm>
            <a:prstGeom prst="rect">
              <a:avLst/>
            </a:prstGeom>
            <a:noFill/>
          </p:spPr>
          <p:txBody>
            <a:bodyPr wrap="square" rtlCol="0">
              <a:spAutoFit/>
            </a:bodyPr>
            <a:lstStyle/>
            <a:p>
              <a:r>
                <a:rPr lang="en-US" sz="1400" dirty="0"/>
                <a:t>Total Width</a:t>
              </a:r>
            </a:p>
          </p:txBody>
        </p:sp>
        <p:sp>
          <p:nvSpPr>
            <p:cNvPr id="85" name="TextBox 84">
              <a:extLst>
                <a:ext uri="{FF2B5EF4-FFF2-40B4-BE49-F238E27FC236}">
                  <a16:creationId xmlns:a16="http://schemas.microsoft.com/office/drawing/2014/main" id="{9FCF62B1-4409-4D34-A7FB-04F922CB764C}"/>
                </a:ext>
              </a:extLst>
            </p:cNvPr>
            <p:cNvSpPr txBox="1"/>
            <p:nvPr/>
          </p:nvSpPr>
          <p:spPr>
            <a:xfrm>
              <a:off x="7211144" y="4620658"/>
              <a:ext cx="2441542" cy="333327"/>
            </a:xfrm>
            <a:prstGeom prst="rect">
              <a:avLst/>
            </a:prstGeom>
            <a:noFill/>
          </p:spPr>
          <p:txBody>
            <a:bodyPr wrap="square" rtlCol="0">
              <a:spAutoFit/>
            </a:bodyPr>
            <a:lstStyle/>
            <a:p>
              <a:r>
                <a:rPr lang="en-US" sz="1400" dirty="0"/>
                <a:t>Feature Width</a:t>
              </a:r>
            </a:p>
          </p:txBody>
        </p:sp>
        <p:sp>
          <p:nvSpPr>
            <p:cNvPr id="86" name="TextBox 85">
              <a:extLst>
                <a:ext uri="{FF2B5EF4-FFF2-40B4-BE49-F238E27FC236}">
                  <a16:creationId xmlns:a16="http://schemas.microsoft.com/office/drawing/2014/main" id="{5C850A6A-9C4A-451A-8F35-110C8212A71D}"/>
                </a:ext>
              </a:extLst>
            </p:cNvPr>
            <p:cNvSpPr txBox="1"/>
            <p:nvPr/>
          </p:nvSpPr>
          <p:spPr>
            <a:xfrm>
              <a:off x="7106402" y="5095899"/>
              <a:ext cx="4760686" cy="333327"/>
            </a:xfrm>
            <a:prstGeom prst="rect">
              <a:avLst/>
            </a:prstGeom>
            <a:noFill/>
          </p:spPr>
          <p:txBody>
            <a:bodyPr wrap="square" rtlCol="0">
              <a:spAutoFit/>
            </a:bodyPr>
            <a:lstStyle/>
            <a:p>
              <a:r>
                <a:rPr lang="en-US" sz="1400" dirty="0"/>
                <a:t>Feature Width / Total Width  </a:t>
              </a:r>
            </a:p>
          </p:txBody>
        </p:sp>
      </p:grpSp>
      <p:sp>
        <p:nvSpPr>
          <p:cNvPr id="88" name="Left Bracket 87">
            <a:extLst>
              <a:ext uri="{FF2B5EF4-FFF2-40B4-BE49-F238E27FC236}">
                <a16:creationId xmlns:a16="http://schemas.microsoft.com/office/drawing/2014/main" id="{AB922348-E606-4BCC-BDF2-3D97D11B181F}"/>
              </a:ext>
            </a:extLst>
          </p:cNvPr>
          <p:cNvSpPr/>
          <p:nvPr/>
        </p:nvSpPr>
        <p:spPr>
          <a:xfrm rot="16200000">
            <a:off x="10977524" y="4454085"/>
            <a:ext cx="89798" cy="191047"/>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9" name="Left Bracket 88">
            <a:extLst>
              <a:ext uri="{FF2B5EF4-FFF2-40B4-BE49-F238E27FC236}">
                <a16:creationId xmlns:a16="http://schemas.microsoft.com/office/drawing/2014/main" id="{38D3C0F7-ECFF-4CE9-ADCD-CB2EDC24470A}"/>
              </a:ext>
            </a:extLst>
          </p:cNvPr>
          <p:cNvSpPr/>
          <p:nvPr/>
        </p:nvSpPr>
        <p:spPr>
          <a:xfrm rot="16200000">
            <a:off x="11248425" y="4573831"/>
            <a:ext cx="112152" cy="236483"/>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0" name="Left Bracket 89">
            <a:extLst>
              <a:ext uri="{FF2B5EF4-FFF2-40B4-BE49-F238E27FC236}">
                <a16:creationId xmlns:a16="http://schemas.microsoft.com/office/drawing/2014/main" id="{110C25A0-44C1-47CC-949F-83946036ABA0}"/>
              </a:ext>
            </a:extLst>
          </p:cNvPr>
          <p:cNvSpPr/>
          <p:nvPr/>
        </p:nvSpPr>
        <p:spPr>
          <a:xfrm rot="16200000" flipV="1">
            <a:off x="11494297" y="4757409"/>
            <a:ext cx="112150" cy="118254"/>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1" name="Straight Connector 90">
            <a:extLst>
              <a:ext uri="{FF2B5EF4-FFF2-40B4-BE49-F238E27FC236}">
                <a16:creationId xmlns:a16="http://schemas.microsoft.com/office/drawing/2014/main" id="{17D1FADE-F9B5-4037-BC90-F81538830B4F}"/>
              </a:ext>
            </a:extLst>
          </p:cNvPr>
          <p:cNvCxnSpPr>
            <a:cxnSpLocks/>
          </p:cNvCxnSpPr>
          <p:nvPr/>
        </p:nvCxnSpPr>
        <p:spPr>
          <a:xfrm>
            <a:off x="7733828" y="5026345"/>
            <a:ext cx="0" cy="285331"/>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EA4B644-0016-4A27-BFE6-5572E959C61C}"/>
              </a:ext>
            </a:extLst>
          </p:cNvPr>
          <p:cNvCxnSpPr>
            <a:cxnSpLocks/>
          </p:cNvCxnSpPr>
          <p:nvPr/>
        </p:nvCxnSpPr>
        <p:spPr>
          <a:xfrm>
            <a:off x="8060486" y="5035526"/>
            <a:ext cx="0" cy="285331"/>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94" name="Right Brace 93">
            <a:extLst>
              <a:ext uri="{FF2B5EF4-FFF2-40B4-BE49-F238E27FC236}">
                <a16:creationId xmlns:a16="http://schemas.microsoft.com/office/drawing/2014/main" id="{05671C58-76A5-4B4A-A41D-6807017AFC57}"/>
              </a:ext>
            </a:extLst>
          </p:cNvPr>
          <p:cNvSpPr/>
          <p:nvPr/>
        </p:nvSpPr>
        <p:spPr>
          <a:xfrm rot="5400000">
            <a:off x="7804578" y="5937646"/>
            <a:ext cx="169041" cy="34277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5" name="TextBox 94">
            <a:extLst>
              <a:ext uri="{FF2B5EF4-FFF2-40B4-BE49-F238E27FC236}">
                <a16:creationId xmlns:a16="http://schemas.microsoft.com/office/drawing/2014/main" id="{F6EE430D-5AAB-4ABC-BA94-F92F105DC7D3}"/>
              </a:ext>
            </a:extLst>
          </p:cNvPr>
          <p:cNvSpPr txBox="1"/>
          <p:nvPr/>
        </p:nvSpPr>
        <p:spPr>
          <a:xfrm>
            <a:off x="7219156" y="6268552"/>
            <a:ext cx="1373107" cy="523220"/>
          </a:xfrm>
          <a:prstGeom prst="rect">
            <a:avLst/>
          </a:prstGeom>
          <a:noFill/>
        </p:spPr>
        <p:txBody>
          <a:bodyPr wrap="square" rtlCol="0">
            <a:spAutoFit/>
          </a:bodyPr>
          <a:lstStyle/>
          <a:p>
            <a:pPr algn="ctr"/>
            <a:r>
              <a:rPr lang="en-US" sz="1400" dirty="0"/>
              <a:t>X </a:t>
            </a:r>
          </a:p>
          <a:p>
            <a:pPr algn="ctr"/>
            <a:r>
              <a:rPr lang="en-US" sz="1400" dirty="0"/>
              <a:t>base pairs</a:t>
            </a:r>
          </a:p>
        </p:txBody>
      </p:sp>
      <p:grpSp>
        <p:nvGrpSpPr>
          <p:cNvPr id="100" name="Group 99">
            <a:extLst>
              <a:ext uri="{FF2B5EF4-FFF2-40B4-BE49-F238E27FC236}">
                <a16:creationId xmlns:a16="http://schemas.microsoft.com/office/drawing/2014/main" id="{BB01C3B8-A22E-4B55-935E-2FD2C883668D}"/>
              </a:ext>
            </a:extLst>
          </p:cNvPr>
          <p:cNvGrpSpPr/>
          <p:nvPr/>
        </p:nvGrpSpPr>
        <p:grpSpPr>
          <a:xfrm>
            <a:off x="6951078" y="153634"/>
            <a:ext cx="1590236" cy="375528"/>
            <a:chOff x="6951078" y="153634"/>
            <a:chExt cx="1590236" cy="375528"/>
          </a:xfrm>
        </p:grpSpPr>
        <p:sp>
          <p:nvSpPr>
            <p:cNvPr id="96" name="TextBox 95">
              <a:extLst>
                <a:ext uri="{FF2B5EF4-FFF2-40B4-BE49-F238E27FC236}">
                  <a16:creationId xmlns:a16="http://schemas.microsoft.com/office/drawing/2014/main" id="{2D2E8F11-8E7C-4D5C-B429-7481688AC892}"/>
                </a:ext>
              </a:extLst>
            </p:cNvPr>
            <p:cNvSpPr txBox="1"/>
            <p:nvPr/>
          </p:nvSpPr>
          <p:spPr>
            <a:xfrm>
              <a:off x="6951078" y="153634"/>
              <a:ext cx="319318" cy="369332"/>
            </a:xfrm>
            <a:prstGeom prst="rect">
              <a:avLst/>
            </a:prstGeom>
            <a:noFill/>
          </p:spPr>
          <p:txBody>
            <a:bodyPr wrap="square" rtlCol="0">
              <a:spAutoFit/>
            </a:bodyPr>
            <a:lstStyle/>
            <a:p>
              <a:r>
                <a:rPr lang="en-US" dirty="0"/>
                <a:t>I</a:t>
              </a:r>
            </a:p>
          </p:txBody>
        </p:sp>
        <p:sp>
          <p:nvSpPr>
            <p:cNvPr id="97" name="TextBox 96">
              <a:extLst>
                <a:ext uri="{FF2B5EF4-FFF2-40B4-BE49-F238E27FC236}">
                  <a16:creationId xmlns:a16="http://schemas.microsoft.com/office/drawing/2014/main" id="{E24A2A2C-1D0F-4F8F-8286-C00926577D03}"/>
                </a:ext>
              </a:extLst>
            </p:cNvPr>
            <p:cNvSpPr txBox="1"/>
            <p:nvPr/>
          </p:nvSpPr>
          <p:spPr>
            <a:xfrm>
              <a:off x="7558053" y="159830"/>
              <a:ext cx="319318" cy="369332"/>
            </a:xfrm>
            <a:prstGeom prst="rect">
              <a:avLst/>
            </a:prstGeom>
            <a:noFill/>
          </p:spPr>
          <p:txBody>
            <a:bodyPr wrap="square" rtlCol="0">
              <a:spAutoFit/>
            </a:bodyPr>
            <a:lstStyle/>
            <a:p>
              <a:r>
                <a:rPr lang="en-US" dirty="0"/>
                <a:t>II</a:t>
              </a:r>
            </a:p>
          </p:txBody>
        </p:sp>
        <p:sp>
          <p:nvSpPr>
            <p:cNvPr id="98" name="TextBox 97">
              <a:extLst>
                <a:ext uri="{FF2B5EF4-FFF2-40B4-BE49-F238E27FC236}">
                  <a16:creationId xmlns:a16="http://schemas.microsoft.com/office/drawing/2014/main" id="{281216EE-408D-4F44-BE51-818CB325CA94}"/>
                </a:ext>
              </a:extLst>
            </p:cNvPr>
            <p:cNvSpPr txBox="1"/>
            <p:nvPr/>
          </p:nvSpPr>
          <p:spPr>
            <a:xfrm>
              <a:off x="8171285" y="159830"/>
              <a:ext cx="370029" cy="369332"/>
            </a:xfrm>
            <a:prstGeom prst="rect">
              <a:avLst/>
            </a:prstGeom>
            <a:noFill/>
          </p:spPr>
          <p:txBody>
            <a:bodyPr wrap="square" rtlCol="0">
              <a:spAutoFit/>
            </a:bodyPr>
            <a:lstStyle/>
            <a:p>
              <a:r>
                <a:rPr lang="en-US" dirty="0"/>
                <a:t>III</a:t>
              </a:r>
            </a:p>
          </p:txBody>
        </p:sp>
      </p:grpSp>
      <p:grpSp>
        <p:nvGrpSpPr>
          <p:cNvPr id="101" name="Group 100">
            <a:extLst>
              <a:ext uri="{FF2B5EF4-FFF2-40B4-BE49-F238E27FC236}">
                <a16:creationId xmlns:a16="http://schemas.microsoft.com/office/drawing/2014/main" id="{1E4B69F0-EBE7-462E-8D73-85BD1D0A5F42}"/>
              </a:ext>
            </a:extLst>
          </p:cNvPr>
          <p:cNvGrpSpPr/>
          <p:nvPr/>
        </p:nvGrpSpPr>
        <p:grpSpPr>
          <a:xfrm>
            <a:off x="9950304" y="2119355"/>
            <a:ext cx="1606872" cy="375528"/>
            <a:chOff x="6951078" y="153634"/>
            <a:chExt cx="1606872" cy="375528"/>
          </a:xfrm>
        </p:grpSpPr>
        <p:sp>
          <p:nvSpPr>
            <p:cNvPr id="102" name="TextBox 101">
              <a:extLst>
                <a:ext uri="{FF2B5EF4-FFF2-40B4-BE49-F238E27FC236}">
                  <a16:creationId xmlns:a16="http://schemas.microsoft.com/office/drawing/2014/main" id="{0759D35D-579E-46FB-945B-950C244BFE0B}"/>
                </a:ext>
              </a:extLst>
            </p:cNvPr>
            <p:cNvSpPr txBox="1"/>
            <p:nvPr/>
          </p:nvSpPr>
          <p:spPr>
            <a:xfrm>
              <a:off x="6951078" y="153634"/>
              <a:ext cx="319318" cy="369332"/>
            </a:xfrm>
            <a:prstGeom prst="rect">
              <a:avLst/>
            </a:prstGeom>
            <a:noFill/>
          </p:spPr>
          <p:txBody>
            <a:bodyPr wrap="square" rtlCol="0">
              <a:spAutoFit/>
            </a:bodyPr>
            <a:lstStyle/>
            <a:p>
              <a:r>
                <a:rPr lang="en-US" dirty="0"/>
                <a:t>I</a:t>
              </a:r>
            </a:p>
          </p:txBody>
        </p:sp>
        <p:sp>
          <p:nvSpPr>
            <p:cNvPr id="103" name="TextBox 102">
              <a:extLst>
                <a:ext uri="{FF2B5EF4-FFF2-40B4-BE49-F238E27FC236}">
                  <a16:creationId xmlns:a16="http://schemas.microsoft.com/office/drawing/2014/main" id="{B0EBF173-C5DA-4929-B925-E96FCABE5001}"/>
                </a:ext>
              </a:extLst>
            </p:cNvPr>
            <p:cNvSpPr txBox="1"/>
            <p:nvPr/>
          </p:nvSpPr>
          <p:spPr>
            <a:xfrm>
              <a:off x="7558053" y="159830"/>
              <a:ext cx="319318" cy="369332"/>
            </a:xfrm>
            <a:prstGeom prst="rect">
              <a:avLst/>
            </a:prstGeom>
            <a:noFill/>
          </p:spPr>
          <p:txBody>
            <a:bodyPr wrap="square" rtlCol="0">
              <a:spAutoFit/>
            </a:bodyPr>
            <a:lstStyle/>
            <a:p>
              <a:r>
                <a:rPr lang="en-US" dirty="0"/>
                <a:t>II</a:t>
              </a:r>
            </a:p>
          </p:txBody>
        </p:sp>
        <p:sp>
          <p:nvSpPr>
            <p:cNvPr id="104" name="TextBox 103">
              <a:extLst>
                <a:ext uri="{FF2B5EF4-FFF2-40B4-BE49-F238E27FC236}">
                  <a16:creationId xmlns:a16="http://schemas.microsoft.com/office/drawing/2014/main" id="{52A8147B-122D-48B6-A12C-5F87A9874922}"/>
                </a:ext>
              </a:extLst>
            </p:cNvPr>
            <p:cNvSpPr txBox="1"/>
            <p:nvPr/>
          </p:nvSpPr>
          <p:spPr>
            <a:xfrm>
              <a:off x="8171286" y="159830"/>
              <a:ext cx="386664" cy="369332"/>
            </a:xfrm>
            <a:prstGeom prst="rect">
              <a:avLst/>
            </a:prstGeom>
            <a:noFill/>
          </p:spPr>
          <p:txBody>
            <a:bodyPr wrap="square" rtlCol="0">
              <a:spAutoFit/>
            </a:bodyPr>
            <a:lstStyle/>
            <a:p>
              <a:r>
                <a:rPr lang="en-US" dirty="0"/>
                <a:t>III</a:t>
              </a:r>
            </a:p>
          </p:txBody>
        </p:sp>
      </p:grpSp>
      <p:grpSp>
        <p:nvGrpSpPr>
          <p:cNvPr id="105" name="Group 104">
            <a:extLst>
              <a:ext uri="{FF2B5EF4-FFF2-40B4-BE49-F238E27FC236}">
                <a16:creationId xmlns:a16="http://schemas.microsoft.com/office/drawing/2014/main" id="{DBA7D69A-1E8E-4386-A7FF-347F66FEF805}"/>
              </a:ext>
            </a:extLst>
          </p:cNvPr>
          <p:cNvGrpSpPr/>
          <p:nvPr/>
        </p:nvGrpSpPr>
        <p:grpSpPr>
          <a:xfrm>
            <a:off x="6964251" y="3975542"/>
            <a:ext cx="1583938" cy="375528"/>
            <a:chOff x="6951078" y="153634"/>
            <a:chExt cx="1583938" cy="375528"/>
          </a:xfrm>
        </p:grpSpPr>
        <p:sp>
          <p:nvSpPr>
            <p:cNvPr id="106" name="TextBox 105">
              <a:extLst>
                <a:ext uri="{FF2B5EF4-FFF2-40B4-BE49-F238E27FC236}">
                  <a16:creationId xmlns:a16="http://schemas.microsoft.com/office/drawing/2014/main" id="{2DB28818-3FA2-4B4B-8C40-E0A9AEB7EB3C}"/>
                </a:ext>
              </a:extLst>
            </p:cNvPr>
            <p:cNvSpPr txBox="1"/>
            <p:nvPr/>
          </p:nvSpPr>
          <p:spPr>
            <a:xfrm>
              <a:off x="6951078" y="153634"/>
              <a:ext cx="319318" cy="369332"/>
            </a:xfrm>
            <a:prstGeom prst="rect">
              <a:avLst/>
            </a:prstGeom>
            <a:noFill/>
          </p:spPr>
          <p:txBody>
            <a:bodyPr wrap="square" rtlCol="0">
              <a:spAutoFit/>
            </a:bodyPr>
            <a:lstStyle/>
            <a:p>
              <a:r>
                <a:rPr lang="en-US" dirty="0"/>
                <a:t>I</a:t>
              </a:r>
            </a:p>
          </p:txBody>
        </p:sp>
        <p:sp>
          <p:nvSpPr>
            <p:cNvPr id="107" name="TextBox 106">
              <a:extLst>
                <a:ext uri="{FF2B5EF4-FFF2-40B4-BE49-F238E27FC236}">
                  <a16:creationId xmlns:a16="http://schemas.microsoft.com/office/drawing/2014/main" id="{DF9B6A9E-D509-474A-BF55-5DDD06621474}"/>
                </a:ext>
              </a:extLst>
            </p:cNvPr>
            <p:cNvSpPr txBox="1"/>
            <p:nvPr/>
          </p:nvSpPr>
          <p:spPr>
            <a:xfrm>
              <a:off x="7558053" y="159830"/>
              <a:ext cx="319318" cy="369332"/>
            </a:xfrm>
            <a:prstGeom prst="rect">
              <a:avLst/>
            </a:prstGeom>
            <a:noFill/>
          </p:spPr>
          <p:txBody>
            <a:bodyPr wrap="square" rtlCol="0">
              <a:spAutoFit/>
            </a:bodyPr>
            <a:lstStyle/>
            <a:p>
              <a:r>
                <a:rPr lang="en-US" dirty="0"/>
                <a:t>II</a:t>
              </a:r>
            </a:p>
          </p:txBody>
        </p:sp>
        <p:sp>
          <p:nvSpPr>
            <p:cNvPr id="108" name="TextBox 107">
              <a:extLst>
                <a:ext uri="{FF2B5EF4-FFF2-40B4-BE49-F238E27FC236}">
                  <a16:creationId xmlns:a16="http://schemas.microsoft.com/office/drawing/2014/main" id="{0941D466-6A70-44FA-9448-796700020E9D}"/>
                </a:ext>
              </a:extLst>
            </p:cNvPr>
            <p:cNvSpPr txBox="1"/>
            <p:nvPr/>
          </p:nvSpPr>
          <p:spPr>
            <a:xfrm>
              <a:off x="8171286" y="159830"/>
              <a:ext cx="363730" cy="369332"/>
            </a:xfrm>
            <a:prstGeom prst="rect">
              <a:avLst/>
            </a:prstGeom>
            <a:noFill/>
          </p:spPr>
          <p:txBody>
            <a:bodyPr wrap="square" rtlCol="0">
              <a:spAutoFit/>
            </a:bodyPr>
            <a:lstStyle/>
            <a:p>
              <a:r>
                <a:rPr lang="en-US" dirty="0"/>
                <a:t>III</a:t>
              </a:r>
            </a:p>
          </p:txBody>
        </p:sp>
      </p:grpSp>
      <p:sp>
        <p:nvSpPr>
          <p:cNvPr id="113" name="TextBox 112">
            <a:extLst>
              <a:ext uri="{FF2B5EF4-FFF2-40B4-BE49-F238E27FC236}">
                <a16:creationId xmlns:a16="http://schemas.microsoft.com/office/drawing/2014/main" id="{0C5195E2-AC16-4BF0-B088-CC21355B2301}"/>
              </a:ext>
            </a:extLst>
          </p:cNvPr>
          <p:cNvSpPr txBox="1"/>
          <p:nvPr/>
        </p:nvSpPr>
        <p:spPr>
          <a:xfrm>
            <a:off x="6096000" y="1251060"/>
            <a:ext cx="319318" cy="461665"/>
          </a:xfrm>
          <a:prstGeom prst="rect">
            <a:avLst/>
          </a:prstGeom>
          <a:noFill/>
        </p:spPr>
        <p:txBody>
          <a:bodyPr wrap="square" rtlCol="0">
            <a:spAutoFit/>
          </a:bodyPr>
          <a:lstStyle/>
          <a:p>
            <a:r>
              <a:rPr lang="en-US" sz="2400" b="1" dirty="0"/>
              <a:t>A</a:t>
            </a:r>
          </a:p>
        </p:txBody>
      </p:sp>
      <p:sp>
        <p:nvSpPr>
          <p:cNvPr id="114" name="TextBox 113">
            <a:extLst>
              <a:ext uri="{FF2B5EF4-FFF2-40B4-BE49-F238E27FC236}">
                <a16:creationId xmlns:a16="http://schemas.microsoft.com/office/drawing/2014/main" id="{76D97B26-6E87-4EDE-A530-9A38182C7B8F}"/>
              </a:ext>
            </a:extLst>
          </p:cNvPr>
          <p:cNvSpPr txBox="1"/>
          <p:nvPr/>
        </p:nvSpPr>
        <p:spPr>
          <a:xfrm>
            <a:off x="9059676" y="3114244"/>
            <a:ext cx="319318" cy="461665"/>
          </a:xfrm>
          <a:prstGeom prst="rect">
            <a:avLst/>
          </a:prstGeom>
          <a:noFill/>
        </p:spPr>
        <p:txBody>
          <a:bodyPr wrap="square" rtlCol="0">
            <a:spAutoFit/>
          </a:bodyPr>
          <a:lstStyle/>
          <a:p>
            <a:r>
              <a:rPr lang="en-US" sz="2400" b="1" dirty="0"/>
              <a:t>B</a:t>
            </a:r>
            <a:endParaRPr lang="en-US" b="1" dirty="0"/>
          </a:p>
        </p:txBody>
      </p:sp>
      <p:sp>
        <p:nvSpPr>
          <p:cNvPr id="115" name="TextBox 114">
            <a:extLst>
              <a:ext uri="{FF2B5EF4-FFF2-40B4-BE49-F238E27FC236}">
                <a16:creationId xmlns:a16="http://schemas.microsoft.com/office/drawing/2014/main" id="{94FF398C-D463-4A90-88DA-C18A8D5AD75E}"/>
              </a:ext>
            </a:extLst>
          </p:cNvPr>
          <p:cNvSpPr txBox="1"/>
          <p:nvPr/>
        </p:nvSpPr>
        <p:spPr>
          <a:xfrm>
            <a:off x="6096000" y="5090024"/>
            <a:ext cx="319318" cy="461665"/>
          </a:xfrm>
          <a:prstGeom prst="rect">
            <a:avLst/>
          </a:prstGeom>
          <a:noFill/>
        </p:spPr>
        <p:txBody>
          <a:bodyPr wrap="square" rtlCol="0">
            <a:spAutoFit/>
          </a:bodyPr>
          <a:lstStyle/>
          <a:p>
            <a:r>
              <a:rPr lang="en-US" sz="2400" b="1" dirty="0"/>
              <a:t>C</a:t>
            </a:r>
            <a:endParaRPr lang="en-US" b="1" dirty="0"/>
          </a:p>
        </p:txBody>
      </p:sp>
      <p:sp>
        <p:nvSpPr>
          <p:cNvPr id="117" name="Arrow: Bent 116">
            <a:extLst>
              <a:ext uri="{FF2B5EF4-FFF2-40B4-BE49-F238E27FC236}">
                <a16:creationId xmlns:a16="http://schemas.microsoft.com/office/drawing/2014/main" id="{3ED97F8A-08B6-4EA8-909C-ABEC4446FEB7}"/>
              </a:ext>
            </a:extLst>
          </p:cNvPr>
          <p:cNvSpPr/>
          <p:nvPr/>
        </p:nvSpPr>
        <p:spPr>
          <a:xfrm flipV="1">
            <a:off x="2987931" y="4011094"/>
            <a:ext cx="3034656" cy="1802689"/>
          </a:xfrm>
          <a:prstGeom prst="bentArrow">
            <a:avLst>
              <a:gd name="adj1" fmla="val 25000"/>
              <a:gd name="adj2" fmla="val 29312"/>
              <a:gd name="adj3" fmla="val 25000"/>
              <a:gd name="adj4" fmla="val 43750"/>
            </a:avLst>
          </a:prstGeom>
          <a:noFill/>
          <a:ln w="38100">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0" name="Arrow: Bent 119">
            <a:extLst>
              <a:ext uri="{FF2B5EF4-FFF2-40B4-BE49-F238E27FC236}">
                <a16:creationId xmlns:a16="http://schemas.microsoft.com/office/drawing/2014/main" id="{272BAFCA-9AF2-4268-9258-639743DB1D52}"/>
              </a:ext>
            </a:extLst>
          </p:cNvPr>
          <p:cNvSpPr/>
          <p:nvPr/>
        </p:nvSpPr>
        <p:spPr>
          <a:xfrm>
            <a:off x="2995280" y="958252"/>
            <a:ext cx="3028232" cy="1843494"/>
          </a:xfrm>
          <a:prstGeom prst="bentArrow">
            <a:avLst>
              <a:gd name="adj1" fmla="val 25000"/>
              <a:gd name="adj2" fmla="val 29312"/>
              <a:gd name="adj3" fmla="val 25000"/>
              <a:gd name="adj4" fmla="val 43750"/>
            </a:avLst>
          </a:prstGeom>
          <a:noFill/>
          <a:ln w="38100">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1" name="Arrow: Right 120">
            <a:extLst>
              <a:ext uri="{FF2B5EF4-FFF2-40B4-BE49-F238E27FC236}">
                <a16:creationId xmlns:a16="http://schemas.microsoft.com/office/drawing/2014/main" id="{F3AF16B1-3455-4BF1-BB99-52433E70C8FE}"/>
              </a:ext>
            </a:extLst>
          </p:cNvPr>
          <p:cNvSpPr/>
          <p:nvPr/>
        </p:nvSpPr>
        <p:spPr>
          <a:xfrm>
            <a:off x="3945674" y="2986556"/>
            <a:ext cx="5113997" cy="795674"/>
          </a:xfrm>
          <a:prstGeom prst="rightArrow">
            <a:avLst/>
          </a:prstGeom>
          <a:noFill/>
          <a:ln w="38100">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8071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1"/>
                                        </p:tgtEl>
                                        <p:attrNameLst>
                                          <p:attrName>style.visibility</p:attrName>
                                        </p:attrNameLst>
                                      </p:cBhvr>
                                      <p:to>
                                        <p:strVal val="visible"/>
                                      </p:to>
                                    </p:set>
                                    <p:anim calcmode="lin" valueType="num">
                                      <p:cBhvr additive="base">
                                        <p:cTn id="7" dur="500" fill="hold"/>
                                        <p:tgtEl>
                                          <p:spTgt spid="91"/>
                                        </p:tgtEl>
                                        <p:attrNameLst>
                                          <p:attrName>ppt_x</p:attrName>
                                        </p:attrNameLst>
                                      </p:cBhvr>
                                      <p:tavLst>
                                        <p:tav tm="0">
                                          <p:val>
                                            <p:strVal val="#ppt_x"/>
                                          </p:val>
                                        </p:tav>
                                        <p:tav tm="100000">
                                          <p:val>
                                            <p:strVal val="#ppt_x"/>
                                          </p:val>
                                        </p:tav>
                                      </p:tavLst>
                                    </p:anim>
                                    <p:anim calcmode="lin" valueType="num">
                                      <p:cBhvr additive="base">
                                        <p:cTn id="8" dur="500" fill="hold"/>
                                        <p:tgtEl>
                                          <p:spTgt spid="9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path" presetSubtype="0" accel="50000" decel="50000" fill="hold" nodeType="clickEffect">
                                  <p:stCondLst>
                                    <p:cond delay="0"/>
                                  </p:stCondLst>
                                  <p:childTnLst>
                                    <p:animMotion origin="layout" path="M 4.79167E-6 -2.22222E-6 L 4.79167E-6 0.37014 " pathEditMode="relative" rAng="0" ptsTypes="AA">
                                      <p:cBhvr>
                                        <p:cTn id="12" dur="2000" fill="hold"/>
                                        <p:tgtEl>
                                          <p:spTgt spid="91"/>
                                        </p:tgtEl>
                                        <p:attrNameLst>
                                          <p:attrName>ppt_x</p:attrName>
                                          <p:attrName>ppt_y</p:attrName>
                                        </p:attrNameLst>
                                      </p:cBhvr>
                                      <p:rCtr x="0" y="18495"/>
                                    </p:animMotion>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93"/>
                                        </p:tgtEl>
                                        <p:attrNameLst>
                                          <p:attrName>style.visibility</p:attrName>
                                        </p:attrNameLst>
                                      </p:cBhvr>
                                      <p:to>
                                        <p:strVal val="visible"/>
                                      </p:to>
                                    </p:set>
                                    <p:anim calcmode="lin" valueType="num">
                                      <p:cBhvr additive="base">
                                        <p:cTn id="17" dur="500" fill="hold"/>
                                        <p:tgtEl>
                                          <p:spTgt spid="93"/>
                                        </p:tgtEl>
                                        <p:attrNameLst>
                                          <p:attrName>ppt_x</p:attrName>
                                        </p:attrNameLst>
                                      </p:cBhvr>
                                      <p:tavLst>
                                        <p:tav tm="0">
                                          <p:val>
                                            <p:strVal val="#ppt_x"/>
                                          </p:val>
                                        </p:tav>
                                        <p:tav tm="100000">
                                          <p:val>
                                            <p:strVal val="#ppt_x"/>
                                          </p:val>
                                        </p:tav>
                                      </p:tavLst>
                                    </p:anim>
                                    <p:anim calcmode="lin" valueType="num">
                                      <p:cBhvr additive="base">
                                        <p:cTn id="18" dur="500" fill="hold"/>
                                        <p:tgtEl>
                                          <p:spTgt spid="9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nodeType="clickEffect">
                                  <p:stCondLst>
                                    <p:cond delay="0"/>
                                  </p:stCondLst>
                                  <p:childTnLst>
                                    <p:animMotion origin="layout" path="M 4.79167E-6 -2.22222E-6 L 4.79167E-6 0.37014 " pathEditMode="relative" rAng="0" ptsTypes="AA">
                                      <p:cBhvr>
                                        <p:cTn id="22" dur="2000" fill="hold"/>
                                        <p:tgtEl>
                                          <p:spTgt spid="93"/>
                                        </p:tgtEl>
                                        <p:attrNameLst>
                                          <p:attrName>ppt_x</p:attrName>
                                          <p:attrName>ppt_y</p:attrName>
                                        </p:attrNameLst>
                                      </p:cBhvr>
                                      <p:rCtr x="0" y="18495"/>
                                    </p:animMotion>
                                  </p:childTnLst>
                                </p:cTn>
                              </p:par>
                              <p:par>
                                <p:cTn id="23" presetID="2" presetClass="entr" presetSubtype="4" fill="hold" grpId="0" nodeType="withEffect">
                                  <p:stCondLst>
                                    <p:cond delay="0"/>
                                  </p:stCondLst>
                                  <p:childTnLst>
                                    <p:set>
                                      <p:cBhvr>
                                        <p:cTn id="24" dur="1" fill="hold">
                                          <p:stCondLst>
                                            <p:cond delay="0"/>
                                          </p:stCondLst>
                                        </p:cTn>
                                        <p:tgtEl>
                                          <p:spTgt spid="95"/>
                                        </p:tgtEl>
                                        <p:attrNameLst>
                                          <p:attrName>style.visibility</p:attrName>
                                        </p:attrNameLst>
                                      </p:cBhvr>
                                      <p:to>
                                        <p:strVal val="visible"/>
                                      </p:to>
                                    </p:set>
                                    <p:anim calcmode="lin" valueType="num">
                                      <p:cBhvr additive="base">
                                        <p:cTn id="25" dur="500" fill="hold"/>
                                        <p:tgtEl>
                                          <p:spTgt spid="95"/>
                                        </p:tgtEl>
                                        <p:attrNameLst>
                                          <p:attrName>ppt_x</p:attrName>
                                        </p:attrNameLst>
                                      </p:cBhvr>
                                      <p:tavLst>
                                        <p:tav tm="0">
                                          <p:val>
                                            <p:strVal val="#ppt_x"/>
                                          </p:val>
                                        </p:tav>
                                        <p:tav tm="100000">
                                          <p:val>
                                            <p:strVal val="#ppt_x"/>
                                          </p:val>
                                        </p:tav>
                                      </p:tavLst>
                                    </p:anim>
                                    <p:anim calcmode="lin" valueType="num">
                                      <p:cBhvr additive="base">
                                        <p:cTn id="26" dur="500" fill="hold"/>
                                        <p:tgtEl>
                                          <p:spTgt spid="9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7"/>
                                        </p:tgtEl>
                                        <p:attrNameLst>
                                          <p:attrName>style.visibility</p:attrName>
                                        </p:attrNameLst>
                                      </p:cBhvr>
                                      <p:to>
                                        <p:strVal val="visible"/>
                                      </p:to>
                                    </p:set>
                                    <p:anim calcmode="lin" valueType="num">
                                      <p:cBhvr additive="base">
                                        <p:cTn id="31" dur="500" fill="hold"/>
                                        <p:tgtEl>
                                          <p:spTgt spid="117"/>
                                        </p:tgtEl>
                                        <p:attrNameLst>
                                          <p:attrName>ppt_x</p:attrName>
                                        </p:attrNameLst>
                                      </p:cBhvr>
                                      <p:tavLst>
                                        <p:tav tm="0">
                                          <p:val>
                                            <p:strVal val="#ppt_x"/>
                                          </p:val>
                                        </p:tav>
                                        <p:tav tm="100000">
                                          <p:val>
                                            <p:strVal val="#ppt_x"/>
                                          </p:val>
                                        </p:tav>
                                      </p:tavLst>
                                    </p:anim>
                                    <p:anim calcmode="lin" valueType="num">
                                      <p:cBhvr additive="base">
                                        <p:cTn id="32" dur="500" fill="hold"/>
                                        <p:tgtEl>
                                          <p:spTgt spid="11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20"/>
                                        </p:tgtEl>
                                        <p:attrNameLst>
                                          <p:attrName>style.visibility</p:attrName>
                                        </p:attrNameLst>
                                      </p:cBhvr>
                                      <p:to>
                                        <p:strVal val="visible"/>
                                      </p:to>
                                    </p:set>
                                    <p:anim calcmode="lin" valueType="num">
                                      <p:cBhvr additive="base">
                                        <p:cTn id="37" dur="500" fill="hold"/>
                                        <p:tgtEl>
                                          <p:spTgt spid="120"/>
                                        </p:tgtEl>
                                        <p:attrNameLst>
                                          <p:attrName>ppt_x</p:attrName>
                                        </p:attrNameLst>
                                      </p:cBhvr>
                                      <p:tavLst>
                                        <p:tav tm="0">
                                          <p:val>
                                            <p:strVal val="#ppt_x"/>
                                          </p:val>
                                        </p:tav>
                                        <p:tav tm="100000">
                                          <p:val>
                                            <p:strVal val="#ppt_x"/>
                                          </p:val>
                                        </p:tav>
                                      </p:tavLst>
                                    </p:anim>
                                    <p:anim calcmode="lin" valueType="num">
                                      <p:cBhvr additive="base">
                                        <p:cTn id="38" dur="500" fill="hold"/>
                                        <p:tgtEl>
                                          <p:spTgt spid="1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p:bldP spid="117" grpId="0" animBg="1"/>
      <p:bldP spid="12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CA24DBC-83F1-410D-8437-3D478E8772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5601" y="713997"/>
            <a:ext cx="7360798" cy="5430006"/>
          </a:xfrm>
          <a:prstGeom prst="rect">
            <a:avLst/>
          </a:prstGeom>
        </p:spPr>
      </p:pic>
    </p:spTree>
    <p:extLst>
      <p:ext uri="{BB962C8B-B14F-4D97-AF65-F5344CB8AC3E}">
        <p14:creationId xmlns:p14="http://schemas.microsoft.com/office/powerpoint/2010/main" val="1518826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6D5DC8E-7771-4172-BEFB-7DB6E95FD796}"/>
              </a:ext>
            </a:extLst>
          </p:cNvPr>
          <p:cNvPicPr>
            <a:picLocks noChangeAspect="1"/>
          </p:cNvPicPr>
          <p:nvPr/>
        </p:nvPicPr>
        <p:blipFill>
          <a:blip r:embed="rId3"/>
          <a:stretch>
            <a:fillRect/>
          </a:stretch>
        </p:blipFill>
        <p:spPr>
          <a:xfrm>
            <a:off x="681714" y="267095"/>
            <a:ext cx="10828571" cy="6323809"/>
          </a:xfrm>
          <a:prstGeom prst="rect">
            <a:avLst/>
          </a:prstGeom>
        </p:spPr>
      </p:pic>
    </p:spTree>
    <p:extLst>
      <p:ext uri="{BB962C8B-B14F-4D97-AF65-F5344CB8AC3E}">
        <p14:creationId xmlns:p14="http://schemas.microsoft.com/office/powerpoint/2010/main" val="1740261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10F61E9-8516-4BEB-A513-93CCEC5AFC85}"/>
              </a:ext>
            </a:extLst>
          </p:cNvPr>
          <p:cNvSpPr txBox="1"/>
          <p:nvPr/>
        </p:nvSpPr>
        <p:spPr>
          <a:xfrm rot="16200000">
            <a:off x="357629" y="3244325"/>
            <a:ext cx="4668253" cy="369332"/>
          </a:xfrm>
          <a:prstGeom prst="rect">
            <a:avLst/>
          </a:prstGeom>
          <a:noFill/>
        </p:spPr>
        <p:txBody>
          <a:bodyPr wrap="square" rtlCol="0">
            <a:spAutoFit/>
          </a:bodyPr>
          <a:lstStyle/>
          <a:p>
            <a:pPr algn="ctr"/>
            <a:r>
              <a:rPr lang="en-US" dirty="0"/>
              <a:t>(A) No Resampling Technique</a:t>
            </a:r>
          </a:p>
        </p:txBody>
      </p:sp>
      <p:pic>
        <p:nvPicPr>
          <p:cNvPr id="8" name="Picture 7">
            <a:extLst>
              <a:ext uri="{FF2B5EF4-FFF2-40B4-BE49-F238E27FC236}">
                <a16:creationId xmlns:a16="http://schemas.microsoft.com/office/drawing/2014/main" id="{107775F5-4F2B-4DA1-9C3F-0D2BEA1B6CF1}"/>
              </a:ext>
            </a:extLst>
          </p:cNvPr>
          <p:cNvPicPr>
            <a:picLocks noChangeAspect="1"/>
          </p:cNvPicPr>
          <p:nvPr/>
        </p:nvPicPr>
        <p:blipFill>
          <a:blip r:embed="rId3"/>
          <a:stretch>
            <a:fillRect/>
          </a:stretch>
        </p:blipFill>
        <p:spPr>
          <a:xfrm rot="16200000">
            <a:off x="1190658" y="2511029"/>
            <a:ext cx="5349240" cy="1834309"/>
          </a:xfrm>
          <a:prstGeom prst="rect">
            <a:avLst/>
          </a:prstGeom>
        </p:spPr>
      </p:pic>
      <p:pic>
        <p:nvPicPr>
          <p:cNvPr id="9" name="Picture 8">
            <a:extLst>
              <a:ext uri="{FF2B5EF4-FFF2-40B4-BE49-F238E27FC236}">
                <a16:creationId xmlns:a16="http://schemas.microsoft.com/office/drawing/2014/main" id="{408F74A6-DE8A-44B5-AC75-1B8328851DEB}"/>
              </a:ext>
            </a:extLst>
          </p:cNvPr>
          <p:cNvPicPr>
            <a:picLocks noChangeAspect="1"/>
          </p:cNvPicPr>
          <p:nvPr/>
        </p:nvPicPr>
        <p:blipFill>
          <a:blip r:embed="rId4"/>
          <a:stretch>
            <a:fillRect/>
          </a:stretch>
        </p:blipFill>
        <p:spPr>
          <a:xfrm rot="16200000">
            <a:off x="-1105006" y="2513509"/>
            <a:ext cx="5349240" cy="1829351"/>
          </a:xfrm>
          <a:prstGeom prst="rect">
            <a:avLst/>
          </a:prstGeom>
        </p:spPr>
      </p:pic>
      <p:pic>
        <p:nvPicPr>
          <p:cNvPr id="10" name="Picture 9">
            <a:extLst>
              <a:ext uri="{FF2B5EF4-FFF2-40B4-BE49-F238E27FC236}">
                <a16:creationId xmlns:a16="http://schemas.microsoft.com/office/drawing/2014/main" id="{3A0E8756-79E9-4479-9736-91C9C3C26897}"/>
              </a:ext>
            </a:extLst>
          </p:cNvPr>
          <p:cNvPicPr>
            <a:picLocks noChangeAspect="1"/>
          </p:cNvPicPr>
          <p:nvPr/>
        </p:nvPicPr>
        <p:blipFill>
          <a:blip r:embed="rId5"/>
          <a:stretch>
            <a:fillRect/>
          </a:stretch>
        </p:blipFill>
        <p:spPr>
          <a:xfrm rot="16200000">
            <a:off x="5908605" y="2520944"/>
            <a:ext cx="5349240" cy="1814479"/>
          </a:xfrm>
          <a:prstGeom prst="rect">
            <a:avLst/>
          </a:prstGeom>
        </p:spPr>
      </p:pic>
      <p:sp>
        <p:nvSpPr>
          <p:cNvPr id="12" name="TextBox 11">
            <a:extLst>
              <a:ext uri="{FF2B5EF4-FFF2-40B4-BE49-F238E27FC236}">
                <a16:creationId xmlns:a16="http://schemas.microsoft.com/office/drawing/2014/main" id="{8D4C0365-9D74-49CF-8C41-1A5C65DAA2ED}"/>
              </a:ext>
            </a:extLst>
          </p:cNvPr>
          <p:cNvSpPr txBox="1"/>
          <p:nvPr/>
        </p:nvSpPr>
        <p:spPr>
          <a:xfrm rot="16200000">
            <a:off x="2738005" y="3244323"/>
            <a:ext cx="4668253" cy="369332"/>
          </a:xfrm>
          <a:prstGeom prst="rect">
            <a:avLst/>
          </a:prstGeom>
          <a:noFill/>
        </p:spPr>
        <p:txBody>
          <a:bodyPr wrap="square" rtlCol="0">
            <a:spAutoFit/>
          </a:bodyPr>
          <a:lstStyle/>
          <a:p>
            <a:pPr algn="ctr"/>
            <a:r>
              <a:rPr lang="en-US" dirty="0"/>
              <a:t>(B)  Random Under-Sampling</a:t>
            </a:r>
          </a:p>
        </p:txBody>
      </p:sp>
      <p:pic>
        <p:nvPicPr>
          <p:cNvPr id="13" name="Picture 12">
            <a:extLst>
              <a:ext uri="{FF2B5EF4-FFF2-40B4-BE49-F238E27FC236}">
                <a16:creationId xmlns:a16="http://schemas.microsoft.com/office/drawing/2014/main" id="{0A808D53-1EC9-416C-A862-7BB70C986C90}"/>
              </a:ext>
            </a:extLst>
          </p:cNvPr>
          <p:cNvPicPr>
            <a:picLocks noChangeAspect="1"/>
          </p:cNvPicPr>
          <p:nvPr/>
        </p:nvPicPr>
        <p:blipFill>
          <a:blip r:embed="rId6"/>
          <a:stretch>
            <a:fillRect/>
          </a:stretch>
        </p:blipFill>
        <p:spPr>
          <a:xfrm rot="16200000">
            <a:off x="3567151" y="2518466"/>
            <a:ext cx="5349240" cy="1819436"/>
          </a:xfrm>
          <a:prstGeom prst="rect">
            <a:avLst/>
          </a:prstGeom>
        </p:spPr>
      </p:pic>
      <p:sp>
        <p:nvSpPr>
          <p:cNvPr id="14" name="TextBox 13">
            <a:extLst>
              <a:ext uri="{FF2B5EF4-FFF2-40B4-BE49-F238E27FC236}">
                <a16:creationId xmlns:a16="http://schemas.microsoft.com/office/drawing/2014/main" id="{9685FA6F-B56E-41D6-B975-9805D49BF113}"/>
              </a:ext>
            </a:extLst>
          </p:cNvPr>
          <p:cNvSpPr txBox="1"/>
          <p:nvPr/>
        </p:nvSpPr>
        <p:spPr>
          <a:xfrm rot="16200000">
            <a:off x="5081519" y="3244322"/>
            <a:ext cx="4668253" cy="369332"/>
          </a:xfrm>
          <a:prstGeom prst="rect">
            <a:avLst/>
          </a:prstGeom>
          <a:noFill/>
        </p:spPr>
        <p:txBody>
          <a:bodyPr wrap="square" rtlCol="0">
            <a:spAutoFit/>
          </a:bodyPr>
          <a:lstStyle/>
          <a:p>
            <a:pPr algn="ctr"/>
            <a:r>
              <a:rPr lang="en-US" dirty="0"/>
              <a:t>(C)  Random Over-Sampling</a:t>
            </a:r>
          </a:p>
        </p:txBody>
      </p:sp>
      <p:sp>
        <p:nvSpPr>
          <p:cNvPr id="15" name="TextBox 14">
            <a:extLst>
              <a:ext uri="{FF2B5EF4-FFF2-40B4-BE49-F238E27FC236}">
                <a16:creationId xmlns:a16="http://schemas.microsoft.com/office/drawing/2014/main" id="{44611103-F2AD-4032-B7A0-CEE740856BE5}"/>
              </a:ext>
            </a:extLst>
          </p:cNvPr>
          <p:cNvSpPr txBox="1"/>
          <p:nvPr/>
        </p:nvSpPr>
        <p:spPr>
          <a:xfrm rot="16200000">
            <a:off x="7451658" y="3244323"/>
            <a:ext cx="4668253" cy="369332"/>
          </a:xfrm>
          <a:prstGeom prst="rect">
            <a:avLst/>
          </a:prstGeom>
          <a:noFill/>
        </p:spPr>
        <p:txBody>
          <a:bodyPr wrap="square" rtlCol="0">
            <a:spAutoFit/>
          </a:bodyPr>
          <a:lstStyle/>
          <a:p>
            <a:pPr algn="ctr"/>
            <a:r>
              <a:rPr lang="en-US" dirty="0"/>
              <a:t>(D)  SMOTE</a:t>
            </a:r>
          </a:p>
        </p:txBody>
      </p:sp>
      <p:pic>
        <p:nvPicPr>
          <p:cNvPr id="16" name="Picture 15">
            <a:extLst>
              <a:ext uri="{FF2B5EF4-FFF2-40B4-BE49-F238E27FC236}">
                <a16:creationId xmlns:a16="http://schemas.microsoft.com/office/drawing/2014/main" id="{7888FC8F-E302-4C01-966A-7089E6695A1D}"/>
              </a:ext>
            </a:extLst>
          </p:cNvPr>
          <p:cNvPicPr>
            <a:picLocks noChangeAspect="1"/>
          </p:cNvPicPr>
          <p:nvPr/>
        </p:nvPicPr>
        <p:blipFill>
          <a:blip r:embed="rId7"/>
          <a:stretch>
            <a:fillRect/>
          </a:stretch>
        </p:blipFill>
        <p:spPr>
          <a:xfrm rot="16200000">
            <a:off x="8248801" y="2524261"/>
            <a:ext cx="5349240" cy="1807845"/>
          </a:xfrm>
          <a:prstGeom prst="rect">
            <a:avLst/>
          </a:prstGeom>
        </p:spPr>
      </p:pic>
      <p:sp>
        <p:nvSpPr>
          <p:cNvPr id="17" name="TextBox 16">
            <a:extLst>
              <a:ext uri="{FF2B5EF4-FFF2-40B4-BE49-F238E27FC236}">
                <a16:creationId xmlns:a16="http://schemas.microsoft.com/office/drawing/2014/main" id="{3CE51AA8-E56B-4EB2-AE88-096C08A854BF}"/>
              </a:ext>
            </a:extLst>
          </p:cNvPr>
          <p:cNvSpPr txBox="1"/>
          <p:nvPr/>
        </p:nvSpPr>
        <p:spPr>
          <a:xfrm rot="16200000">
            <a:off x="9673208" y="3244323"/>
            <a:ext cx="4668253" cy="369332"/>
          </a:xfrm>
          <a:prstGeom prst="rect">
            <a:avLst/>
          </a:prstGeom>
          <a:noFill/>
        </p:spPr>
        <p:txBody>
          <a:bodyPr wrap="square" rtlCol="0">
            <a:spAutoFit/>
          </a:bodyPr>
          <a:lstStyle/>
          <a:p>
            <a:pPr algn="ctr"/>
            <a:r>
              <a:rPr lang="en-US" dirty="0"/>
              <a:t>(E)  K-Medoids</a:t>
            </a:r>
          </a:p>
        </p:txBody>
      </p:sp>
      <p:pic>
        <p:nvPicPr>
          <p:cNvPr id="18" name="Picture 17">
            <a:extLst>
              <a:ext uri="{FF2B5EF4-FFF2-40B4-BE49-F238E27FC236}">
                <a16:creationId xmlns:a16="http://schemas.microsoft.com/office/drawing/2014/main" id="{EB458F76-106D-40E9-A371-C58D85AB2409}"/>
              </a:ext>
            </a:extLst>
          </p:cNvPr>
          <p:cNvPicPr>
            <a:picLocks noChangeAspect="1"/>
          </p:cNvPicPr>
          <p:nvPr/>
        </p:nvPicPr>
        <p:blipFill>
          <a:blip r:embed="rId8"/>
          <a:stretch>
            <a:fillRect/>
          </a:stretch>
        </p:blipFill>
        <p:spPr>
          <a:xfrm rot="16200000">
            <a:off x="-2202453" y="3088799"/>
            <a:ext cx="5086350" cy="419100"/>
          </a:xfrm>
          <a:prstGeom prst="rect">
            <a:avLst/>
          </a:prstGeom>
        </p:spPr>
      </p:pic>
    </p:spTree>
    <p:extLst>
      <p:ext uri="{BB962C8B-B14F-4D97-AF65-F5344CB8AC3E}">
        <p14:creationId xmlns:p14="http://schemas.microsoft.com/office/powerpoint/2010/main" val="1375442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5AEE983-E3DB-4427-9A15-DF5C3E72ECA8}"/>
              </a:ext>
            </a:extLst>
          </p:cNvPr>
          <p:cNvPicPr>
            <a:picLocks noChangeAspect="1"/>
          </p:cNvPicPr>
          <p:nvPr/>
        </p:nvPicPr>
        <p:blipFill>
          <a:blip r:embed="rId3"/>
          <a:stretch>
            <a:fillRect/>
          </a:stretch>
        </p:blipFill>
        <p:spPr>
          <a:xfrm rot="16200000">
            <a:off x="-1461877" y="2468241"/>
            <a:ext cx="5727034" cy="1847088"/>
          </a:xfrm>
          <a:prstGeom prst="rect">
            <a:avLst/>
          </a:prstGeom>
        </p:spPr>
      </p:pic>
      <p:pic>
        <p:nvPicPr>
          <p:cNvPr id="5" name="Picture 4">
            <a:extLst>
              <a:ext uri="{FF2B5EF4-FFF2-40B4-BE49-F238E27FC236}">
                <a16:creationId xmlns:a16="http://schemas.microsoft.com/office/drawing/2014/main" id="{BB753CFB-1905-4D42-BD45-698CF0AC81A7}"/>
              </a:ext>
            </a:extLst>
          </p:cNvPr>
          <p:cNvPicPr>
            <a:picLocks noChangeAspect="1"/>
          </p:cNvPicPr>
          <p:nvPr/>
        </p:nvPicPr>
        <p:blipFill>
          <a:blip r:embed="rId4"/>
          <a:stretch>
            <a:fillRect/>
          </a:stretch>
        </p:blipFill>
        <p:spPr>
          <a:xfrm rot="16200000">
            <a:off x="887629" y="2524704"/>
            <a:ext cx="5614107" cy="1847088"/>
          </a:xfrm>
          <a:prstGeom prst="rect">
            <a:avLst/>
          </a:prstGeom>
        </p:spPr>
      </p:pic>
      <p:pic>
        <p:nvPicPr>
          <p:cNvPr id="6" name="Picture 5">
            <a:extLst>
              <a:ext uri="{FF2B5EF4-FFF2-40B4-BE49-F238E27FC236}">
                <a16:creationId xmlns:a16="http://schemas.microsoft.com/office/drawing/2014/main" id="{1D189D39-F3E1-4C92-9AFD-ACB70E8D3FAC}"/>
              </a:ext>
            </a:extLst>
          </p:cNvPr>
          <p:cNvPicPr>
            <a:picLocks noChangeAspect="1"/>
          </p:cNvPicPr>
          <p:nvPr/>
        </p:nvPicPr>
        <p:blipFill>
          <a:blip r:embed="rId5"/>
          <a:stretch>
            <a:fillRect/>
          </a:stretch>
        </p:blipFill>
        <p:spPr>
          <a:xfrm rot="16200000">
            <a:off x="3199184" y="2504357"/>
            <a:ext cx="5652611" cy="1849279"/>
          </a:xfrm>
          <a:prstGeom prst="rect">
            <a:avLst/>
          </a:prstGeom>
        </p:spPr>
      </p:pic>
      <p:pic>
        <p:nvPicPr>
          <p:cNvPr id="7" name="Picture 6">
            <a:extLst>
              <a:ext uri="{FF2B5EF4-FFF2-40B4-BE49-F238E27FC236}">
                <a16:creationId xmlns:a16="http://schemas.microsoft.com/office/drawing/2014/main" id="{99CDFE43-C7EA-41E2-A7B3-E219C19BE69F}"/>
              </a:ext>
            </a:extLst>
          </p:cNvPr>
          <p:cNvPicPr>
            <a:picLocks noChangeAspect="1"/>
          </p:cNvPicPr>
          <p:nvPr/>
        </p:nvPicPr>
        <p:blipFill>
          <a:blip r:embed="rId6"/>
          <a:stretch>
            <a:fillRect/>
          </a:stretch>
        </p:blipFill>
        <p:spPr>
          <a:xfrm rot="16200000">
            <a:off x="5515798" y="2504357"/>
            <a:ext cx="5652611" cy="1849279"/>
          </a:xfrm>
          <a:prstGeom prst="rect">
            <a:avLst/>
          </a:prstGeom>
        </p:spPr>
      </p:pic>
      <p:pic>
        <p:nvPicPr>
          <p:cNvPr id="8" name="Picture 7">
            <a:extLst>
              <a:ext uri="{FF2B5EF4-FFF2-40B4-BE49-F238E27FC236}">
                <a16:creationId xmlns:a16="http://schemas.microsoft.com/office/drawing/2014/main" id="{73A644F1-8C2E-4658-B016-440056C91618}"/>
              </a:ext>
            </a:extLst>
          </p:cNvPr>
          <p:cNvPicPr>
            <a:picLocks noChangeAspect="1"/>
          </p:cNvPicPr>
          <p:nvPr/>
        </p:nvPicPr>
        <p:blipFill>
          <a:blip r:embed="rId7"/>
          <a:stretch>
            <a:fillRect/>
          </a:stretch>
        </p:blipFill>
        <p:spPr>
          <a:xfrm rot="16200000">
            <a:off x="7832412" y="2504357"/>
            <a:ext cx="5652611" cy="1849279"/>
          </a:xfrm>
          <a:prstGeom prst="rect">
            <a:avLst/>
          </a:prstGeom>
        </p:spPr>
      </p:pic>
      <p:sp>
        <p:nvSpPr>
          <p:cNvPr id="9" name="TextBox 8">
            <a:extLst>
              <a:ext uri="{FF2B5EF4-FFF2-40B4-BE49-F238E27FC236}">
                <a16:creationId xmlns:a16="http://schemas.microsoft.com/office/drawing/2014/main" id="{DAF99FEB-392B-406B-B4E4-D6923DB13ECB}"/>
              </a:ext>
            </a:extLst>
          </p:cNvPr>
          <p:cNvSpPr txBox="1"/>
          <p:nvPr/>
        </p:nvSpPr>
        <p:spPr>
          <a:xfrm rot="16200000">
            <a:off x="152091" y="3244327"/>
            <a:ext cx="4668253" cy="369332"/>
          </a:xfrm>
          <a:prstGeom prst="rect">
            <a:avLst/>
          </a:prstGeom>
          <a:noFill/>
        </p:spPr>
        <p:txBody>
          <a:bodyPr wrap="square" rtlCol="0">
            <a:spAutoFit/>
          </a:bodyPr>
          <a:lstStyle/>
          <a:p>
            <a:pPr algn="ctr"/>
            <a:r>
              <a:rPr lang="en-US" dirty="0"/>
              <a:t>(A) No Resampling Technique</a:t>
            </a:r>
          </a:p>
        </p:txBody>
      </p:sp>
      <p:sp>
        <p:nvSpPr>
          <p:cNvPr id="10" name="TextBox 9">
            <a:extLst>
              <a:ext uri="{FF2B5EF4-FFF2-40B4-BE49-F238E27FC236}">
                <a16:creationId xmlns:a16="http://schemas.microsoft.com/office/drawing/2014/main" id="{9B465880-81EE-47DA-BA1D-D0973FBB0B3F}"/>
              </a:ext>
            </a:extLst>
          </p:cNvPr>
          <p:cNvSpPr txBox="1"/>
          <p:nvPr/>
        </p:nvSpPr>
        <p:spPr>
          <a:xfrm rot="16200000">
            <a:off x="2481436" y="3244326"/>
            <a:ext cx="4668253" cy="369332"/>
          </a:xfrm>
          <a:prstGeom prst="rect">
            <a:avLst/>
          </a:prstGeom>
          <a:noFill/>
        </p:spPr>
        <p:txBody>
          <a:bodyPr wrap="square" rtlCol="0">
            <a:spAutoFit/>
          </a:bodyPr>
          <a:lstStyle/>
          <a:p>
            <a:pPr algn="ctr"/>
            <a:r>
              <a:rPr lang="en-US" dirty="0"/>
              <a:t>(B) Random Under-Sampling</a:t>
            </a:r>
          </a:p>
        </p:txBody>
      </p:sp>
      <p:sp>
        <p:nvSpPr>
          <p:cNvPr id="11" name="TextBox 10">
            <a:extLst>
              <a:ext uri="{FF2B5EF4-FFF2-40B4-BE49-F238E27FC236}">
                <a16:creationId xmlns:a16="http://schemas.microsoft.com/office/drawing/2014/main" id="{71AC9811-D645-47B9-953B-C0AF4F870DE8}"/>
              </a:ext>
            </a:extLst>
          </p:cNvPr>
          <p:cNvSpPr txBox="1"/>
          <p:nvPr/>
        </p:nvSpPr>
        <p:spPr>
          <a:xfrm rot="16200000">
            <a:off x="4803490" y="3244326"/>
            <a:ext cx="4668253" cy="369332"/>
          </a:xfrm>
          <a:prstGeom prst="rect">
            <a:avLst/>
          </a:prstGeom>
          <a:noFill/>
        </p:spPr>
        <p:txBody>
          <a:bodyPr wrap="square" rtlCol="0">
            <a:spAutoFit/>
          </a:bodyPr>
          <a:lstStyle/>
          <a:p>
            <a:pPr algn="ctr"/>
            <a:r>
              <a:rPr lang="en-US" dirty="0"/>
              <a:t>(C) Random Over-Sampling</a:t>
            </a:r>
          </a:p>
        </p:txBody>
      </p:sp>
      <p:sp>
        <p:nvSpPr>
          <p:cNvPr id="12" name="TextBox 11">
            <a:extLst>
              <a:ext uri="{FF2B5EF4-FFF2-40B4-BE49-F238E27FC236}">
                <a16:creationId xmlns:a16="http://schemas.microsoft.com/office/drawing/2014/main" id="{2F545E59-83D6-48F7-A26C-7C404C8D1D02}"/>
              </a:ext>
            </a:extLst>
          </p:cNvPr>
          <p:cNvSpPr txBox="1"/>
          <p:nvPr/>
        </p:nvSpPr>
        <p:spPr>
          <a:xfrm rot="16200000">
            <a:off x="7117283" y="3244326"/>
            <a:ext cx="4668253" cy="369332"/>
          </a:xfrm>
          <a:prstGeom prst="rect">
            <a:avLst/>
          </a:prstGeom>
          <a:noFill/>
        </p:spPr>
        <p:txBody>
          <a:bodyPr wrap="square" rtlCol="0">
            <a:spAutoFit/>
          </a:bodyPr>
          <a:lstStyle/>
          <a:p>
            <a:pPr algn="ctr"/>
            <a:r>
              <a:rPr lang="en-US" dirty="0"/>
              <a:t>(D) SMOTE</a:t>
            </a:r>
          </a:p>
        </p:txBody>
      </p:sp>
      <p:sp>
        <p:nvSpPr>
          <p:cNvPr id="13" name="TextBox 12">
            <a:extLst>
              <a:ext uri="{FF2B5EF4-FFF2-40B4-BE49-F238E27FC236}">
                <a16:creationId xmlns:a16="http://schemas.microsoft.com/office/drawing/2014/main" id="{CC47EA42-54B1-4F7A-9DAE-85A86914321D}"/>
              </a:ext>
            </a:extLst>
          </p:cNvPr>
          <p:cNvSpPr txBox="1"/>
          <p:nvPr/>
        </p:nvSpPr>
        <p:spPr>
          <a:xfrm rot="16200000">
            <a:off x="9531899" y="3244326"/>
            <a:ext cx="4668253" cy="369332"/>
          </a:xfrm>
          <a:prstGeom prst="rect">
            <a:avLst/>
          </a:prstGeom>
          <a:noFill/>
        </p:spPr>
        <p:txBody>
          <a:bodyPr wrap="square" rtlCol="0">
            <a:spAutoFit/>
          </a:bodyPr>
          <a:lstStyle/>
          <a:p>
            <a:pPr algn="ctr"/>
            <a:r>
              <a:rPr lang="en-US" dirty="0"/>
              <a:t>(E) K-Medoids</a:t>
            </a:r>
          </a:p>
        </p:txBody>
      </p:sp>
      <p:pic>
        <p:nvPicPr>
          <p:cNvPr id="14" name="Picture 13">
            <a:extLst>
              <a:ext uri="{FF2B5EF4-FFF2-40B4-BE49-F238E27FC236}">
                <a16:creationId xmlns:a16="http://schemas.microsoft.com/office/drawing/2014/main" id="{8BBEF843-A55F-4CD1-BF98-715E9646EC2B}"/>
              </a:ext>
            </a:extLst>
          </p:cNvPr>
          <p:cNvPicPr>
            <a:picLocks noChangeAspect="1"/>
          </p:cNvPicPr>
          <p:nvPr/>
        </p:nvPicPr>
        <p:blipFill>
          <a:blip r:embed="rId8"/>
          <a:stretch>
            <a:fillRect/>
          </a:stretch>
        </p:blipFill>
        <p:spPr>
          <a:xfrm rot="16200000">
            <a:off x="-3063671" y="3214680"/>
            <a:ext cx="6572250" cy="428625"/>
          </a:xfrm>
          <a:prstGeom prst="rect">
            <a:avLst/>
          </a:prstGeom>
        </p:spPr>
      </p:pic>
    </p:spTree>
    <p:extLst>
      <p:ext uri="{BB962C8B-B14F-4D97-AF65-F5344CB8AC3E}">
        <p14:creationId xmlns:p14="http://schemas.microsoft.com/office/powerpoint/2010/main" val="88583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9EE9074-B873-470A-BBF0-45C231A9A85F}"/>
              </a:ext>
            </a:extLst>
          </p:cNvPr>
          <p:cNvPicPr>
            <a:picLocks noChangeAspect="1"/>
          </p:cNvPicPr>
          <p:nvPr/>
        </p:nvPicPr>
        <p:blipFill>
          <a:blip r:embed="rId3"/>
          <a:stretch>
            <a:fillRect/>
          </a:stretch>
        </p:blipFill>
        <p:spPr>
          <a:xfrm rot="16200000">
            <a:off x="1407029" y="3075364"/>
            <a:ext cx="3291840" cy="3956248"/>
          </a:xfrm>
          <a:prstGeom prst="rect">
            <a:avLst/>
          </a:prstGeom>
        </p:spPr>
      </p:pic>
      <p:pic>
        <p:nvPicPr>
          <p:cNvPr id="6" name="Picture 5">
            <a:extLst>
              <a:ext uri="{FF2B5EF4-FFF2-40B4-BE49-F238E27FC236}">
                <a16:creationId xmlns:a16="http://schemas.microsoft.com/office/drawing/2014/main" id="{EC585168-F085-4A86-A456-662A04130F25}"/>
              </a:ext>
            </a:extLst>
          </p:cNvPr>
          <p:cNvPicPr>
            <a:picLocks noChangeAspect="1"/>
          </p:cNvPicPr>
          <p:nvPr/>
        </p:nvPicPr>
        <p:blipFill>
          <a:blip r:embed="rId4"/>
          <a:stretch>
            <a:fillRect/>
          </a:stretch>
        </p:blipFill>
        <p:spPr>
          <a:xfrm rot="16200000">
            <a:off x="1405740" y="-215187"/>
            <a:ext cx="3291840" cy="3953669"/>
          </a:xfrm>
          <a:prstGeom prst="rect">
            <a:avLst/>
          </a:prstGeom>
        </p:spPr>
      </p:pic>
      <p:sp>
        <p:nvSpPr>
          <p:cNvPr id="7" name="TextBox 6">
            <a:extLst>
              <a:ext uri="{FF2B5EF4-FFF2-40B4-BE49-F238E27FC236}">
                <a16:creationId xmlns:a16="http://schemas.microsoft.com/office/drawing/2014/main" id="{648AAA91-2747-4497-A4F1-CB8D39BBD58D}"/>
              </a:ext>
            </a:extLst>
          </p:cNvPr>
          <p:cNvSpPr txBox="1"/>
          <p:nvPr/>
        </p:nvSpPr>
        <p:spPr>
          <a:xfrm rot="16200000">
            <a:off x="4970781" y="4868821"/>
            <a:ext cx="850231" cy="369332"/>
          </a:xfrm>
          <a:prstGeom prst="rect">
            <a:avLst/>
          </a:prstGeom>
          <a:noFill/>
        </p:spPr>
        <p:txBody>
          <a:bodyPr wrap="square" rtlCol="0">
            <a:spAutoFit/>
          </a:bodyPr>
          <a:lstStyle/>
          <a:p>
            <a:pPr algn="ctr"/>
            <a:r>
              <a:rPr lang="en-US" dirty="0"/>
              <a:t>(A)</a:t>
            </a:r>
          </a:p>
        </p:txBody>
      </p:sp>
      <p:sp>
        <p:nvSpPr>
          <p:cNvPr id="8" name="TextBox 7">
            <a:extLst>
              <a:ext uri="{FF2B5EF4-FFF2-40B4-BE49-F238E27FC236}">
                <a16:creationId xmlns:a16="http://schemas.microsoft.com/office/drawing/2014/main" id="{61EB1C9C-3D8F-4D45-B7E7-3088C8B24DE3}"/>
              </a:ext>
            </a:extLst>
          </p:cNvPr>
          <p:cNvSpPr txBox="1"/>
          <p:nvPr/>
        </p:nvSpPr>
        <p:spPr>
          <a:xfrm rot="16200000">
            <a:off x="9028027" y="3244332"/>
            <a:ext cx="850231" cy="369332"/>
          </a:xfrm>
          <a:prstGeom prst="rect">
            <a:avLst/>
          </a:prstGeom>
          <a:noFill/>
        </p:spPr>
        <p:txBody>
          <a:bodyPr wrap="square" rtlCol="0">
            <a:spAutoFit/>
          </a:bodyPr>
          <a:lstStyle/>
          <a:p>
            <a:pPr algn="ctr"/>
            <a:r>
              <a:rPr lang="en-US" dirty="0"/>
              <a:t>(C)</a:t>
            </a:r>
          </a:p>
        </p:txBody>
      </p:sp>
      <p:sp>
        <p:nvSpPr>
          <p:cNvPr id="9" name="TextBox 8">
            <a:extLst>
              <a:ext uri="{FF2B5EF4-FFF2-40B4-BE49-F238E27FC236}">
                <a16:creationId xmlns:a16="http://schemas.microsoft.com/office/drawing/2014/main" id="{EEECC1FF-F3FA-4503-9E08-F10F8E0C4126}"/>
              </a:ext>
            </a:extLst>
          </p:cNvPr>
          <p:cNvSpPr txBox="1"/>
          <p:nvPr/>
        </p:nvSpPr>
        <p:spPr>
          <a:xfrm rot="16200000">
            <a:off x="4970782" y="1576980"/>
            <a:ext cx="850231" cy="369332"/>
          </a:xfrm>
          <a:prstGeom prst="rect">
            <a:avLst/>
          </a:prstGeom>
          <a:noFill/>
        </p:spPr>
        <p:txBody>
          <a:bodyPr wrap="square" rtlCol="0">
            <a:spAutoFit/>
          </a:bodyPr>
          <a:lstStyle/>
          <a:p>
            <a:pPr algn="ctr"/>
            <a:r>
              <a:rPr lang="en-US" dirty="0"/>
              <a:t>(B)</a:t>
            </a:r>
          </a:p>
        </p:txBody>
      </p:sp>
      <p:pic>
        <p:nvPicPr>
          <p:cNvPr id="10" name="Picture 9">
            <a:extLst>
              <a:ext uri="{FF2B5EF4-FFF2-40B4-BE49-F238E27FC236}">
                <a16:creationId xmlns:a16="http://schemas.microsoft.com/office/drawing/2014/main" id="{57F2F63F-9019-4CDE-A010-CA4F3F2E8253}"/>
              </a:ext>
            </a:extLst>
          </p:cNvPr>
          <p:cNvPicPr>
            <a:picLocks noChangeAspect="1"/>
          </p:cNvPicPr>
          <p:nvPr/>
        </p:nvPicPr>
        <p:blipFill>
          <a:blip r:embed="rId5"/>
          <a:stretch>
            <a:fillRect/>
          </a:stretch>
        </p:blipFill>
        <p:spPr>
          <a:xfrm rot="16200000">
            <a:off x="4334944" y="1750426"/>
            <a:ext cx="6504762" cy="3357143"/>
          </a:xfrm>
          <a:prstGeom prst="rect">
            <a:avLst/>
          </a:prstGeom>
        </p:spPr>
      </p:pic>
    </p:spTree>
    <p:extLst>
      <p:ext uri="{BB962C8B-B14F-4D97-AF65-F5344CB8AC3E}">
        <p14:creationId xmlns:p14="http://schemas.microsoft.com/office/powerpoint/2010/main" val="18463895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1764</TotalTime>
  <Words>720</Words>
  <Application>Microsoft Office PowerPoint</Application>
  <PresentationFormat>Widescreen</PresentationFormat>
  <Paragraphs>102</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Spiro Stilianoudakis</dc:creator>
  <cp:lastModifiedBy>Spiro Stilianoudakis</cp:lastModifiedBy>
  <cp:revision>27</cp:revision>
  <dcterms:created xsi:type="dcterms:W3CDTF">2018-10-28T23:38:31Z</dcterms:created>
  <dcterms:modified xsi:type="dcterms:W3CDTF">2018-10-30T05:03:30Z</dcterms:modified>
</cp:coreProperties>
</file>