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6" r:id="rId3"/>
    <p:sldId id="263" r:id="rId4"/>
    <p:sldId id="264" r:id="rId5"/>
    <p:sldId id="258" r:id="rId6"/>
    <p:sldId id="265" r:id="rId7"/>
    <p:sldId id="266" r:id="rId8"/>
    <p:sldId id="267" r:id="rId9"/>
    <p:sldId id="268" r:id="rId10"/>
    <p:sldId id="269"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piro Stilianoudakis" initials="SS" lastIdx="1" clrIdx="0">
    <p:extLst>
      <p:ext uri="{19B8F6BF-5375-455C-9EA6-DF929625EA0E}">
        <p15:presenceInfo xmlns:p15="http://schemas.microsoft.com/office/powerpoint/2012/main" userId="Spiro Stilianoudak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2950" autoAdjust="0"/>
  </p:normalViewPr>
  <p:slideViewPr>
    <p:cSldViewPr snapToGrid="0">
      <p:cViewPr>
        <p:scale>
          <a:sx n="66" d="100"/>
          <a:sy n="66" d="100"/>
        </p:scale>
        <p:origin x="81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8EC8B-7088-4960-A786-57503A27F1EB}" type="datetimeFigureOut">
              <a:rPr lang="en-US" smtClean="0"/>
              <a:t>11/15/2018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E4D3D-98CF-4DAD-840B-0ABADD6DDC3C}" type="slidenum">
              <a:rPr lang="en-US" smtClean="0"/>
              <a:t>‹#›</a:t>
            </a:fld>
            <a:endParaRPr lang="en-US"/>
          </a:p>
        </p:txBody>
      </p:sp>
    </p:spTree>
    <p:extLst>
      <p:ext uri="{BB962C8B-B14F-4D97-AF65-F5344CB8AC3E}">
        <p14:creationId xmlns:p14="http://schemas.microsoft.com/office/powerpoint/2010/main" val="94070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Model Construction</a:t>
            </a:r>
          </a:p>
          <a:p>
            <a:endParaRPr lang="en-US" dirty="0"/>
          </a:p>
          <a:p>
            <a:r>
              <a:rPr lang="en-US" dirty="0"/>
              <a:t>Figure 1. Diagram of the model construction used for downstream analysis. Positional coordinates of TAD boundaries were obtained from Rao et al from contact matrices of X different cell lines. The linear genome was binned according to the resolution of the respective </a:t>
            </a:r>
            <a:r>
              <a:rPr lang="en-US" dirty="0" err="1"/>
              <a:t>HiC</a:t>
            </a:r>
            <a:r>
              <a:rPr lang="en-US" dirty="0"/>
              <a:t> experiment (5kb for GM12878; 10kb for all others). The response vector Y used for classification was determined by whether or not a genomic bin contained a TAD boundary or not. The positional coordinates of each functional genomic element, obtained from ENCODE, was used to define the feature space of the models.</a:t>
            </a:r>
          </a:p>
        </p:txBody>
      </p:sp>
      <p:sp>
        <p:nvSpPr>
          <p:cNvPr id="4" name="Slide Number Placeholder 3"/>
          <p:cNvSpPr>
            <a:spLocks noGrp="1"/>
          </p:cNvSpPr>
          <p:nvPr>
            <p:ph type="sldNum" sz="quarter" idx="5"/>
          </p:nvPr>
        </p:nvSpPr>
        <p:spPr/>
        <p:txBody>
          <a:bodyPr/>
          <a:lstStyle/>
          <a:p>
            <a:fld id="{D22E4D3D-98CF-4DAD-840B-0ABADD6DDC3C}" type="slidenum">
              <a:rPr lang="en-US" smtClean="0"/>
              <a:t>1</a:t>
            </a:fld>
            <a:endParaRPr lang="en-US"/>
          </a:p>
        </p:txBody>
      </p:sp>
    </p:spTree>
    <p:extLst>
      <p:ext uri="{BB962C8B-B14F-4D97-AF65-F5344CB8AC3E}">
        <p14:creationId xmlns:p14="http://schemas.microsoft.com/office/powerpoint/2010/main" val="35614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Predictor Types</a:t>
            </a:r>
          </a:p>
          <a:p>
            <a:endParaRPr lang="en-US" dirty="0"/>
          </a:p>
          <a:p>
            <a:r>
              <a:rPr lang="en-US" dirty="0"/>
              <a:t>Figure 2. Diagram of the 3 predictor types considered when predicting which genomic elements were associated with the formation of TAD boundaries. (A) The overlap counts (OC) predictors were calculated by considering the total number of elemental regions that overlapped with each genomic bin. (B) The overlap percent (OP) predictors were calculated by dividing the sum of all feature widths within a bin and dividing by the total bin width (either 5 or 10kb depending on the cell line). For simplicity, an example for bin III is shown above. (C) The distance predictors were calculated by measuring the distance (in base pairs) from the center of each genomic bin the center of the nearest elemental region of interest. For simplicity, an example for bin II is shown above.</a:t>
            </a:r>
          </a:p>
          <a:p>
            <a:endParaRPr lang="en-US" dirty="0"/>
          </a:p>
          <a:p>
            <a:r>
              <a:rPr lang="en-US" dirty="0"/>
              <a:t>**make into flowchart; top to bottom</a:t>
            </a:r>
          </a:p>
          <a:p>
            <a:r>
              <a:rPr lang="en-US" dirty="0"/>
              <a:t>**mention 3 ways to describe relationship between TADs and genomic elements</a:t>
            </a:r>
          </a:p>
        </p:txBody>
      </p:sp>
      <p:sp>
        <p:nvSpPr>
          <p:cNvPr id="4" name="Slide Number Placeholder 3"/>
          <p:cNvSpPr>
            <a:spLocks noGrp="1"/>
          </p:cNvSpPr>
          <p:nvPr>
            <p:ph type="sldNum" sz="quarter" idx="5"/>
          </p:nvPr>
        </p:nvSpPr>
        <p:spPr/>
        <p:txBody>
          <a:bodyPr/>
          <a:lstStyle/>
          <a:p>
            <a:fld id="{D22E4D3D-98CF-4DAD-840B-0ABADD6DDC3C}" type="slidenum">
              <a:rPr lang="en-US" smtClean="0"/>
              <a:t>2</a:t>
            </a:fld>
            <a:endParaRPr lang="en-US"/>
          </a:p>
        </p:txBody>
      </p:sp>
    </p:spTree>
    <p:extLst>
      <p:ext uri="{BB962C8B-B14F-4D97-AF65-F5344CB8AC3E}">
        <p14:creationId xmlns:p14="http://schemas.microsoft.com/office/powerpoint/2010/main" val="44276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Predictor Types (edited; changed format, changed legend)</a:t>
            </a:r>
          </a:p>
          <a:p>
            <a:endParaRPr lang="en-US" dirty="0"/>
          </a:p>
          <a:p>
            <a:r>
              <a:rPr lang="en-US" dirty="0"/>
              <a:t>Figure 2. Diagram of the 3 predictor types considered when assessing the relationship between TAD boundaries and functional genomic elements. Each predictor type was used as the feature space in downstream analyses for predicting which genomic elements were associated with the formation of TAD boundaries. (A) The overlap count (OC) predictors were calculated by considering the total number of elemental regions that overlapped with each genomic bin. For bin (I), there is only one overlapped region with that bin. Therefore, the </a:t>
            </a:r>
            <a:r>
              <a:rPr lang="en-US" dirty="0" err="1"/>
              <a:t>ith</a:t>
            </a:r>
            <a:r>
              <a:rPr lang="en-US" dirty="0"/>
              <a:t> position in the feature vector would be 1. (B) The overlap percent (OP) predictors were calculated by dividing the sum of all feature widths within a bin and dividing by the total bin width (either 5 or 10kb depending on the cell line ). An example for bin (III) is provided. (C) The distance predictors were calculated by measuring the distance (in base pairs) from the center of each genomic bin to the center of the nearest elemental region of interest. An example for bin (II) is provided.</a:t>
            </a:r>
          </a:p>
          <a:p>
            <a:endParaRPr lang="en-US" dirty="0"/>
          </a:p>
        </p:txBody>
      </p:sp>
      <p:sp>
        <p:nvSpPr>
          <p:cNvPr id="4" name="Slide Number Placeholder 3"/>
          <p:cNvSpPr>
            <a:spLocks noGrp="1"/>
          </p:cNvSpPr>
          <p:nvPr>
            <p:ph type="sldNum" sz="quarter" idx="5"/>
          </p:nvPr>
        </p:nvSpPr>
        <p:spPr/>
        <p:txBody>
          <a:bodyPr/>
          <a:lstStyle/>
          <a:p>
            <a:fld id="{D22E4D3D-98CF-4DAD-840B-0ABADD6DDC3C}" type="slidenum">
              <a:rPr lang="en-US" smtClean="0"/>
              <a:t>3</a:t>
            </a:fld>
            <a:endParaRPr lang="en-US"/>
          </a:p>
        </p:txBody>
      </p:sp>
    </p:spTree>
    <p:extLst>
      <p:ext uri="{BB962C8B-B14F-4D97-AF65-F5344CB8AC3E}">
        <p14:creationId xmlns:p14="http://schemas.microsoft.com/office/powerpoint/2010/main" val="2578532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Ensemble Pipeline</a:t>
            </a:r>
          </a:p>
          <a:p>
            <a:endParaRPr lang="en-US" dirty="0"/>
          </a:p>
          <a:p>
            <a:r>
              <a:rPr lang="en-US" dirty="0"/>
              <a:t>Figure 3. A diagram of the modelling pipeline. The process was the same for each combination of predictor type, variable reduction technique, and resampling method considered. The data was split into a 7:3 training set to testing set ratio. The variable reduction technique of choice was performed. The training set was then reduced and the classification algorithm of choice was performed. Each model was validated on the same testing set.</a:t>
            </a:r>
          </a:p>
        </p:txBody>
      </p:sp>
      <p:sp>
        <p:nvSpPr>
          <p:cNvPr id="4" name="Slide Number Placeholder 3"/>
          <p:cNvSpPr>
            <a:spLocks noGrp="1"/>
          </p:cNvSpPr>
          <p:nvPr>
            <p:ph type="sldNum" sz="quarter" idx="5"/>
          </p:nvPr>
        </p:nvSpPr>
        <p:spPr/>
        <p:txBody>
          <a:bodyPr/>
          <a:lstStyle/>
          <a:p>
            <a:fld id="{D22E4D3D-98CF-4DAD-840B-0ABADD6DDC3C}" type="slidenum">
              <a:rPr lang="en-US" smtClean="0"/>
              <a:t>5</a:t>
            </a:fld>
            <a:endParaRPr lang="en-US"/>
          </a:p>
        </p:txBody>
      </p:sp>
    </p:spTree>
    <p:extLst>
      <p:ext uri="{BB962C8B-B14F-4D97-AF65-F5344CB8AC3E}">
        <p14:creationId xmlns:p14="http://schemas.microsoft.com/office/powerpoint/2010/main" val="4238709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15E5-8153-456B-AF47-D1B3EEB83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F7066A-7CD8-4248-B7D9-787456798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160C08-87F7-4ACF-8EE9-171A3A7E7E52}"/>
              </a:ext>
            </a:extLst>
          </p:cNvPr>
          <p:cNvSpPr>
            <a:spLocks noGrp="1"/>
          </p:cNvSpPr>
          <p:nvPr>
            <p:ph type="dt" sz="half" idx="10"/>
          </p:nvPr>
        </p:nvSpPr>
        <p:spPr/>
        <p:txBody>
          <a:bodyPr/>
          <a:lstStyle/>
          <a:p>
            <a:fld id="{204470DF-392B-4FE1-A158-7202D240DCF3}" type="datetimeFigureOut">
              <a:rPr lang="en-US" smtClean="0"/>
              <a:t>11/15/2018</a:t>
            </a:fld>
            <a:endParaRPr lang="en-US"/>
          </a:p>
        </p:txBody>
      </p:sp>
      <p:sp>
        <p:nvSpPr>
          <p:cNvPr id="5" name="Footer Placeholder 4">
            <a:extLst>
              <a:ext uri="{FF2B5EF4-FFF2-40B4-BE49-F238E27FC236}">
                <a16:creationId xmlns:a16="http://schemas.microsoft.com/office/drawing/2014/main" id="{107F2184-BCE8-42CF-8DB7-B368F6A78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6E608-3E56-4F3C-9974-5A9A902F9049}"/>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19112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5EF7-7920-4D3C-9DD1-7689CD8EF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D73C84-0636-4B8C-AC04-3D0BDCE6A3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C72F6-8B60-48E2-804A-C653EA7BCE34}"/>
              </a:ext>
            </a:extLst>
          </p:cNvPr>
          <p:cNvSpPr>
            <a:spLocks noGrp="1"/>
          </p:cNvSpPr>
          <p:nvPr>
            <p:ph type="dt" sz="half" idx="10"/>
          </p:nvPr>
        </p:nvSpPr>
        <p:spPr/>
        <p:txBody>
          <a:bodyPr/>
          <a:lstStyle/>
          <a:p>
            <a:fld id="{204470DF-392B-4FE1-A158-7202D240DCF3}" type="datetimeFigureOut">
              <a:rPr lang="en-US" smtClean="0"/>
              <a:t>11/15/2018</a:t>
            </a:fld>
            <a:endParaRPr lang="en-US"/>
          </a:p>
        </p:txBody>
      </p:sp>
      <p:sp>
        <p:nvSpPr>
          <p:cNvPr id="5" name="Footer Placeholder 4">
            <a:extLst>
              <a:ext uri="{FF2B5EF4-FFF2-40B4-BE49-F238E27FC236}">
                <a16:creationId xmlns:a16="http://schemas.microsoft.com/office/drawing/2014/main" id="{A6FA31A4-75DC-4664-B291-4FEDD67C6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F72B0-2E98-4B2A-A158-0CB5E3C1A91A}"/>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83553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4698C-2304-4835-944E-3C1042046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189EAD-63F9-4C4C-AC53-E870FF2891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CF99E-6C8F-4D53-9D2F-DAD9C1C65269}"/>
              </a:ext>
            </a:extLst>
          </p:cNvPr>
          <p:cNvSpPr>
            <a:spLocks noGrp="1"/>
          </p:cNvSpPr>
          <p:nvPr>
            <p:ph type="dt" sz="half" idx="10"/>
          </p:nvPr>
        </p:nvSpPr>
        <p:spPr/>
        <p:txBody>
          <a:bodyPr/>
          <a:lstStyle/>
          <a:p>
            <a:fld id="{204470DF-392B-4FE1-A158-7202D240DCF3}" type="datetimeFigureOut">
              <a:rPr lang="en-US" smtClean="0"/>
              <a:t>11/15/2018</a:t>
            </a:fld>
            <a:endParaRPr lang="en-US"/>
          </a:p>
        </p:txBody>
      </p:sp>
      <p:sp>
        <p:nvSpPr>
          <p:cNvPr id="5" name="Footer Placeholder 4">
            <a:extLst>
              <a:ext uri="{FF2B5EF4-FFF2-40B4-BE49-F238E27FC236}">
                <a16:creationId xmlns:a16="http://schemas.microsoft.com/office/drawing/2014/main" id="{98052777-300A-430F-AABB-19E0608E9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DD58B-AE0B-4424-AD7C-E94F1F78FA73}"/>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371316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FF9A-B11F-468C-9AE9-35853ACA0C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ADB347-964D-4957-BD06-BA1F92A2DB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35CEF-C0C1-4F38-8BE6-D7EEEE204669}"/>
              </a:ext>
            </a:extLst>
          </p:cNvPr>
          <p:cNvSpPr>
            <a:spLocks noGrp="1"/>
          </p:cNvSpPr>
          <p:nvPr>
            <p:ph type="dt" sz="half" idx="10"/>
          </p:nvPr>
        </p:nvSpPr>
        <p:spPr/>
        <p:txBody>
          <a:bodyPr/>
          <a:lstStyle/>
          <a:p>
            <a:fld id="{204470DF-392B-4FE1-A158-7202D240DCF3}" type="datetimeFigureOut">
              <a:rPr lang="en-US" smtClean="0"/>
              <a:t>11/15/2018</a:t>
            </a:fld>
            <a:endParaRPr lang="en-US"/>
          </a:p>
        </p:txBody>
      </p:sp>
      <p:sp>
        <p:nvSpPr>
          <p:cNvPr id="5" name="Footer Placeholder 4">
            <a:extLst>
              <a:ext uri="{FF2B5EF4-FFF2-40B4-BE49-F238E27FC236}">
                <a16:creationId xmlns:a16="http://schemas.microsoft.com/office/drawing/2014/main" id="{57CA609D-5D39-4BF4-8175-C4728C272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498C2-A336-49F8-A572-2C43B83FD464}"/>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05576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D790-D690-4712-8FC5-BA19B08BA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495C1D-2EAB-41B8-8BFB-16FCA24CB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4C29C80-74ED-4235-987B-E824F9A1F955}"/>
              </a:ext>
            </a:extLst>
          </p:cNvPr>
          <p:cNvSpPr>
            <a:spLocks noGrp="1"/>
          </p:cNvSpPr>
          <p:nvPr>
            <p:ph type="dt" sz="half" idx="10"/>
          </p:nvPr>
        </p:nvSpPr>
        <p:spPr/>
        <p:txBody>
          <a:bodyPr/>
          <a:lstStyle/>
          <a:p>
            <a:fld id="{204470DF-392B-4FE1-A158-7202D240DCF3}" type="datetimeFigureOut">
              <a:rPr lang="en-US" smtClean="0"/>
              <a:t>11/15/2018</a:t>
            </a:fld>
            <a:endParaRPr lang="en-US"/>
          </a:p>
        </p:txBody>
      </p:sp>
      <p:sp>
        <p:nvSpPr>
          <p:cNvPr id="5" name="Footer Placeholder 4">
            <a:extLst>
              <a:ext uri="{FF2B5EF4-FFF2-40B4-BE49-F238E27FC236}">
                <a16:creationId xmlns:a16="http://schemas.microsoft.com/office/drawing/2014/main" id="{9C49DD5E-C351-457B-8384-A0B0290C9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11378-01E6-4D5D-A693-0D43A7C317A0}"/>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2578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0C90-3AF7-48E3-9C17-FF97B62D3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6E2CD-8EC9-47D7-B471-092839476E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CDAE61-E051-474B-845E-DA7B36703D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960621-1071-47D1-95B8-5F78DBC2CBD6}"/>
              </a:ext>
            </a:extLst>
          </p:cNvPr>
          <p:cNvSpPr>
            <a:spLocks noGrp="1"/>
          </p:cNvSpPr>
          <p:nvPr>
            <p:ph type="dt" sz="half" idx="10"/>
          </p:nvPr>
        </p:nvSpPr>
        <p:spPr/>
        <p:txBody>
          <a:bodyPr/>
          <a:lstStyle/>
          <a:p>
            <a:fld id="{204470DF-392B-4FE1-A158-7202D240DCF3}" type="datetimeFigureOut">
              <a:rPr lang="en-US" smtClean="0"/>
              <a:t>11/15/2018</a:t>
            </a:fld>
            <a:endParaRPr lang="en-US"/>
          </a:p>
        </p:txBody>
      </p:sp>
      <p:sp>
        <p:nvSpPr>
          <p:cNvPr id="6" name="Footer Placeholder 5">
            <a:extLst>
              <a:ext uri="{FF2B5EF4-FFF2-40B4-BE49-F238E27FC236}">
                <a16:creationId xmlns:a16="http://schemas.microsoft.com/office/drawing/2014/main" id="{DC38F50C-9C68-4EFA-855B-3DD4B8FE0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374DB-D749-4B63-AA5A-310AEC0EED28}"/>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34951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BC40-6752-4B6D-958A-E21233C704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31C477-B962-4FC7-A96E-3C54A5D40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105F82-D13B-4125-B9B6-A9C0B90DED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17DA0-4896-4C2B-9911-EA28AF6EA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D96481-4F05-4414-AE53-83C572F71D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0481D-33BF-4678-9EDF-E970C5E751E9}"/>
              </a:ext>
            </a:extLst>
          </p:cNvPr>
          <p:cNvSpPr>
            <a:spLocks noGrp="1"/>
          </p:cNvSpPr>
          <p:nvPr>
            <p:ph type="dt" sz="half" idx="10"/>
          </p:nvPr>
        </p:nvSpPr>
        <p:spPr/>
        <p:txBody>
          <a:bodyPr/>
          <a:lstStyle/>
          <a:p>
            <a:fld id="{204470DF-392B-4FE1-A158-7202D240DCF3}" type="datetimeFigureOut">
              <a:rPr lang="en-US" smtClean="0"/>
              <a:t>11/15/2018</a:t>
            </a:fld>
            <a:endParaRPr lang="en-US"/>
          </a:p>
        </p:txBody>
      </p:sp>
      <p:sp>
        <p:nvSpPr>
          <p:cNvPr id="8" name="Footer Placeholder 7">
            <a:extLst>
              <a:ext uri="{FF2B5EF4-FFF2-40B4-BE49-F238E27FC236}">
                <a16:creationId xmlns:a16="http://schemas.microsoft.com/office/drawing/2014/main" id="{5A6151EE-F979-48A7-AD8B-949AB5B96A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6D417C-34A1-4052-8AD7-B349266C8FBC}"/>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92720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E994-9602-4A9C-9CDA-0B1B8D510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D36250-6AD4-48BE-8781-34A072C6BEAF}"/>
              </a:ext>
            </a:extLst>
          </p:cNvPr>
          <p:cNvSpPr>
            <a:spLocks noGrp="1"/>
          </p:cNvSpPr>
          <p:nvPr>
            <p:ph type="dt" sz="half" idx="10"/>
          </p:nvPr>
        </p:nvSpPr>
        <p:spPr/>
        <p:txBody>
          <a:bodyPr/>
          <a:lstStyle/>
          <a:p>
            <a:fld id="{204470DF-392B-4FE1-A158-7202D240DCF3}" type="datetimeFigureOut">
              <a:rPr lang="en-US" smtClean="0"/>
              <a:t>11/15/2018</a:t>
            </a:fld>
            <a:endParaRPr lang="en-US"/>
          </a:p>
        </p:txBody>
      </p:sp>
      <p:sp>
        <p:nvSpPr>
          <p:cNvPr id="4" name="Footer Placeholder 3">
            <a:extLst>
              <a:ext uri="{FF2B5EF4-FFF2-40B4-BE49-F238E27FC236}">
                <a16:creationId xmlns:a16="http://schemas.microsoft.com/office/drawing/2014/main" id="{821ECABB-8032-4160-A4CC-4109384024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AE3AEB-8A6E-4B94-BB45-44A4A703743F}"/>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72819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EE4E6F-9BFB-4CFC-A5CC-B68EA57875F2}"/>
              </a:ext>
            </a:extLst>
          </p:cNvPr>
          <p:cNvSpPr>
            <a:spLocks noGrp="1"/>
          </p:cNvSpPr>
          <p:nvPr>
            <p:ph type="dt" sz="half" idx="10"/>
          </p:nvPr>
        </p:nvSpPr>
        <p:spPr/>
        <p:txBody>
          <a:bodyPr/>
          <a:lstStyle/>
          <a:p>
            <a:fld id="{204470DF-392B-4FE1-A158-7202D240DCF3}" type="datetimeFigureOut">
              <a:rPr lang="en-US" smtClean="0"/>
              <a:t>11/15/2018</a:t>
            </a:fld>
            <a:endParaRPr lang="en-US"/>
          </a:p>
        </p:txBody>
      </p:sp>
      <p:sp>
        <p:nvSpPr>
          <p:cNvPr id="3" name="Footer Placeholder 2">
            <a:extLst>
              <a:ext uri="{FF2B5EF4-FFF2-40B4-BE49-F238E27FC236}">
                <a16:creationId xmlns:a16="http://schemas.microsoft.com/office/drawing/2014/main" id="{FA9A0736-F96C-4902-AEBF-FA305793C9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19E384-508A-4428-B7BF-FD24E6C8CDAD}"/>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154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AC22-56B3-41B9-BBC4-E0BAC985E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567D2C-E872-4CDF-B61A-0824C653E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904359-A202-4E74-8F96-91349069B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68ADD3-12F1-4DE0-94E5-553EBC266D5A}"/>
              </a:ext>
            </a:extLst>
          </p:cNvPr>
          <p:cNvSpPr>
            <a:spLocks noGrp="1"/>
          </p:cNvSpPr>
          <p:nvPr>
            <p:ph type="dt" sz="half" idx="10"/>
          </p:nvPr>
        </p:nvSpPr>
        <p:spPr/>
        <p:txBody>
          <a:bodyPr/>
          <a:lstStyle/>
          <a:p>
            <a:fld id="{204470DF-392B-4FE1-A158-7202D240DCF3}" type="datetimeFigureOut">
              <a:rPr lang="en-US" smtClean="0"/>
              <a:t>11/15/2018</a:t>
            </a:fld>
            <a:endParaRPr lang="en-US"/>
          </a:p>
        </p:txBody>
      </p:sp>
      <p:sp>
        <p:nvSpPr>
          <p:cNvPr id="6" name="Footer Placeholder 5">
            <a:extLst>
              <a:ext uri="{FF2B5EF4-FFF2-40B4-BE49-F238E27FC236}">
                <a16:creationId xmlns:a16="http://schemas.microsoft.com/office/drawing/2014/main" id="{DCED9F60-E151-45DE-8CAD-6C2550FEB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EEEBE-2A1A-4E7A-9CA8-A3913467553D}"/>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06916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A6A6-A2CB-4CFE-A264-281265F4A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DC1537-E995-459B-8BE5-9FFFF31AB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3D126B-9A77-4934-A28A-CD81AB22D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391BE6-A0DE-4318-B2C3-D43E716194DC}"/>
              </a:ext>
            </a:extLst>
          </p:cNvPr>
          <p:cNvSpPr>
            <a:spLocks noGrp="1"/>
          </p:cNvSpPr>
          <p:nvPr>
            <p:ph type="dt" sz="half" idx="10"/>
          </p:nvPr>
        </p:nvSpPr>
        <p:spPr/>
        <p:txBody>
          <a:bodyPr/>
          <a:lstStyle/>
          <a:p>
            <a:fld id="{204470DF-392B-4FE1-A158-7202D240DCF3}" type="datetimeFigureOut">
              <a:rPr lang="en-US" smtClean="0"/>
              <a:t>11/15/2018</a:t>
            </a:fld>
            <a:endParaRPr lang="en-US"/>
          </a:p>
        </p:txBody>
      </p:sp>
      <p:sp>
        <p:nvSpPr>
          <p:cNvPr id="6" name="Footer Placeholder 5">
            <a:extLst>
              <a:ext uri="{FF2B5EF4-FFF2-40B4-BE49-F238E27FC236}">
                <a16:creationId xmlns:a16="http://schemas.microsoft.com/office/drawing/2014/main" id="{F41FC9DC-6AA3-4E00-943D-DA4BDDDB5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AEBB4-FF38-4A38-82F0-9C8410810695}"/>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61333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8030BF-2B00-4EB7-A980-8EE2BB7E4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D82816-FC2E-435D-9CA0-EC780A5E4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C26F8-303A-4C6B-916D-15BA8F79AF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70DF-392B-4FE1-A158-7202D240DCF3}" type="datetimeFigureOut">
              <a:rPr lang="en-US" smtClean="0"/>
              <a:t>11/15/2018</a:t>
            </a:fld>
            <a:endParaRPr lang="en-US"/>
          </a:p>
        </p:txBody>
      </p:sp>
      <p:sp>
        <p:nvSpPr>
          <p:cNvPr id="5" name="Footer Placeholder 4">
            <a:extLst>
              <a:ext uri="{FF2B5EF4-FFF2-40B4-BE49-F238E27FC236}">
                <a16:creationId xmlns:a16="http://schemas.microsoft.com/office/drawing/2014/main" id="{9B198CEB-D44C-403E-88EC-041073200F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51FE16-9407-4D8D-B53C-B61647BC5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E65A3-F2A7-4EA4-B80E-87EF89281521}" type="slidenum">
              <a:rPr lang="en-US" smtClean="0"/>
              <a:t>‹#›</a:t>
            </a:fld>
            <a:endParaRPr lang="en-US"/>
          </a:p>
        </p:txBody>
      </p:sp>
    </p:spTree>
    <p:extLst>
      <p:ext uri="{BB962C8B-B14F-4D97-AF65-F5344CB8AC3E}">
        <p14:creationId xmlns:p14="http://schemas.microsoft.com/office/powerpoint/2010/main" val="3487522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B2D02471-026C-4483-BE9F-DC314D55F67C}"/>
              </a:ext>
            </a:extLst>
          </p:cNvPr>
          <p:cNvGrpSpPr/>
          <p:nvPr/>
        </p:nvGrpSpPr>
        <p:grpSpPr>
          <a:xfrm>
            <a:off x="2535406" y="1121708"/>
            <a:ext cx="6226602" cy="4614583"/>
            <a:chOff x="2535406" y="1121708"/>
            <a:chExt cx="6226602" cy="4614583"/>
          </a:xfrm>
        </p:grpSpPr>
        <p:sp>
          <p:nvSpPr>
            <p:cNvPr id="5" name="TextBox 4">
              <a:extLst>
                <a:ext uri="{FF2B5EF4-FFF2-40B4-BE49-F238E27FC236}">
                  <a16:creationId xmlns:a16="http://schemas.microsoft.com/office/drawing/2014/main" id="{EEAC0C50-34EC-4CA1-A1FA-3FA4EE753685}"/>
                </a:ext>
              </a:extLst>
            </p:cNvPr>
            <p:cNvSpPr txBox="1"/>
            <p:nvPr/>
          </p:nvSpPr>
          <p:spPr>
            <a:xfrm>
              <a:off x="2535406" y="3207067"/>
              <a:ext cx="1860514" cy="646331"/>
            </a:xfrm>
            <a:prstGeom prst="rect">
              <a:avLst/>
            </a:prstGeom>
            <a:noFill/>
          </p:spPr>
          <p:txBody>
            <a:bodyPr wrap="square" rtlCol="0">
              <a:spAutoFit/>
            </a:bodyPr>
            <a:lstStyle/>
            <a:p>
              <a:pPr algn="ctr"/>
              <a:r>
                <a:rPr lang="en-US" b="1" dirty="0"/>
                <a:t>Functional Genomic Element</a:t>
              </a:r>
            </a:p>
          </p:txBody>
        </p:sp>
        <p:grpSp>
          <p:nvGrpSpPr>
            <p:cNvPr id="6" name="Group 5">
              <a:extLst>
                <a:ext uri="{FF2B5EF4-FFF2-40B4-BE49-F238E27FC236}">
                  <a16:creationId xmlns:a16="http://schemas.microsoft.com/office/drawing/2014/main" id="{3573774A-0EEC-4EE7-B2E9-5999BA956871}"/>
                </a:ext>
              </a:extLst>
            </p:cNvPr>
            <p:cNvGrpSpPr/>
            <p:nvPr/>
          </p:nvGrpSpPr>
          <p:grpSpPr>
            <a:xfrm rot="19193867">
              <a:off x="4893706" y="1797803"/>
              <a:ext cx="2880063" cy="1512787"/>
              <a:chOff x="2662823" y="3823736"/>
              <a:chExt cx="2592517" cy="1310314"/>
            </a:xfrm>
          </p:grpSpPr>
          <p:sp>
            <p:nvSpPr>
              <p:cNvPr id="47" name="Isosceles Triangle 46">
                <a:extLst>
                  <a:ext uri="{FF2B5EF4-FFF2-40B4-BE49-F238E27FC236}">
                    <a16:creationId xmlns:a16="http://schemas.microsoft.com/office/drawing/2014/main" id="{6F66A812-CAE7-41CF-B3CE-9F5F8CD23F30}"/>
                  </a:ext>
                </a:extLst>
              </p:cNvPr>
              <p:cNvSpPr/>
              <p:nvPr/>
            </p:nvSpPr>
            <p:spPr>
              <a:xfrm rot="2406133">
                <a:off x="3320083" y="4226894"/>
                <a:ext cx="193525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E30F9D91-A70D-44F6-A718-7DE190F3E5E8}"/>
                  </a:ext>
                </a:extLst>
              </p:cNvPr>
              <p:cNvSpPr/>
              <p:nvPr/>
            </p:nvSpPr>
            <p:spPr>
              <a:xfrm rot="2384622">
                <a:off x="2662823" y="3823736"/>
                <a:ext cx="79322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a:extLst>
                <a:ext uri="{FF2B5EF4-FFF2-40B4-BE49-F238E27FC236}">
                  <a16:creationId xmlns:a16="http://schemas.microsoft.com/office/drawing/2014/main" id="{19901B74-D6FD-4003-9DC2-A1147B64D434}"/>
                </a:ext>
              </a:extLst>
            </p:cNvPr>
            <p:cNvCxnSpPr>
              <a:cxnSpLocks/>
            </p:cNvCxnSpPr>
            <p:nvPr/>
          </p:nvCxnSpPr>
          <p:spPr>
            <a:xfrm flipV="1">
              <a:off x="4281873" y="3013117"/>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07C21D15-0EB8-4659-BFBE-6E09EC1B52FB}"/>
                </a:ext>
              </a:extLst>
            </p:cNvPr>
            <p:cNvSpPr/>
            <p:nvPr/>
          </p:nvSpPr>
          <p:spPr>
            <a:xfrm>
              <a:off x="5605479" y="2949811"/>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6C92539A-5137-4852-BC5E-82D3446FF424}"/>
                </a:ext>
              </a:extLst>
            </p:cNvPr>
            <p:cNvSpPr/>
            <p:nvPr/>
          </p:nvSpPr>
          <p:spPr>
            <a:xfrm>
              <a:off x="7770234" y="2951871"/>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9679A99A-5F6C-41F9-AC2A-DA9E122C5797}"/>
                </a:ext>
              </a:extLst>
            </p:cNvPr>
            <p:cNvSpPr/>
            <p:nvPr/>
          </p:nvSpPr>
          <p:spPr>
            <a:xfrm>
              <a:off x="4734810" y="2958424"/>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Brace 10">
              <a:extLst>
                <a:ext uri="{FF2B5EF4-FFF2-40B4-BE49-F238E27FC236}">
                  <a16:creationId xmlns:a16="http://schemas.microsoft.com/office/drawing/2014/main" id="{FF3FF32F-AAC2-4813-9FF4-1ABCAAF9F6A9}"/>
                </a:ext>
              </a:extLst>
            </p:cNvPr>
            <p:cNvSpPr/>
            <p:nvPr/>
          </p:nvSpPr>
          <p:spPr>
            <a:xfrm rot="16200000">
              <a:off x="6536239" y="731788"/>
              <a:ext cx="429628" cy="2038362"/>
            </a:xfrm>
            <a:prstGeom prst="rightBrace">
              <a:avLst>
                <a:gd name="adj1" fmla="val 8333"/>
                <a:gd name="adj2" fmla="val 486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9DBA619-9DFD-4F6A-B826-840BE84EABCB}"/>
                </a:ext>
              </a:extLst>
            </p:cNvPr>
            <p:cNvSpPr txBox="1"/>
            <p:nvPr/>
          </p:nvSpPr>
          <p:spPr>
            <a:xfrm>
              <a:off x="5809145" y="1121708"/>
              <a:ext cx="1808117" cy="369332"/>
            </a:xfrm>
            <a:prstGeom prst="rect">
              <a:avLst/>
            </a:prstGeom>
            <a:noFill/>
          </p:spPr>
          <p:txBody>
            <a:bodyPr wrap="square" rtlCol="0">
              <a:spAutoFit/>
            </a:bodyPr>
            <a:lstStyle/>
            <a:p>
              <a:pPr algn="ctr"/>
              <a:r>
                <a:rPr lang="en-US" b="1" dirty="0"/>
                <a:t>TAD</a:t>
              </a:r>
            </a:p>
          </p:txBody>
        </p:sp>
        <p:sp>
          <p:nvSpPr>
            <p:cNvPr id="13" name="TextBox 12">
              <a:extLst>
                <a:ext uri="{FF2B5EF4-FFF2-40B4-BE49-F238E27FC236}">
                  <a16:creationId xmlns:a16="http://schemas.microsoft.com/office/drawing/2014/main" id="{97D5E001-E4D3-4948-8388-A5E12895C7C5}"/>
                </a:ext>
              </a:extLst>
            </p:cNvPr>
            <p:cNvSpPr txBox="1"/>
            <p:nvPr/>
          </p:nvSpPr>
          <p:spPr>
            <a:xfrm>
              <a:off x="4360077" y="1953310"/>
              <a:ext cx="1812947" cy="646331"/>
            </a:xfrm>
            <a:prstGeom prst="rect">
              <a:avLst/>
            </a:prstGeom>
            <a:noFill/>
          </p:spPr>
          <p:txBody>
            <a:bodyPr wrap="square" rtlCol="0">
              <a:spAutoFit/>
            </a:bodyPr>
            <a:lstStyle/>
            <a:p>
              <a:pPr algn="ctr"/>
              <a:r>
                <a:rPr lang="en-US" b="1" dirty="0"/>
                <a:t>TAD Boundary</a:t>
              </a:r>
            </a:p>
            <a:p>
              <a:pPr algn="ctr"/>
              <a:r>
                <a:rPr lang="en-US" b="1" dirty="0"/>
                <a:t>Point</a:t>
              </a:r>
            </a:p>
          </p:txBody>
        </p:sp>
        <p:cxnSp>
          <p:nvCxnSpPr>
            <p:cNvPr id="14" name="Straight Arrow Connector 13">
              <a:extLst>
                <a:ext uri="{FF2B5EF4-FFF2-40B4-BE49-F238E27FC236}">
                  <a16:creationId xmlns:a16="http://schemas.microsoft.com/office/drawing/2014/main" id="{E86D9591-9996-4036-8572-BCEFB2DD555E}"/>
                </a:ext>
              </a:extLst>
            </p:cNvPr>
            <p:cNvCxnSpPr>
              <a:cxnSpLocks/>
            </p:cNvCxnSpPr>
            <p:nvPr/>
          </p:nvCxnSpPr>
          <p:spPr>
            <a:xfrm>
              <a:off x="5484432" y="2517502"/>
              <a:ext cx="159114" cy="307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C7B8CAB-5B41-497F-BB9A-2A59C3E06A0E}"/>
                </a:ext>
              </a:extLst>
            </p:cNvPr>
            <p:cNvCxnSpPr>
              <a:cxnSpLocks/>
            </p:cNvCxnSpPr>
            <p:nvPr/>
          </p:nvCxnSpPr>
          <p:spPr>
            <a:xfrm flipH="1">
              <a:off x="4822926" y="2526092"/>
              <a:ext cx="218222" cy="32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41ECEF-A2CD-4B55-8929-EC1770F5319C}"/>
                </a:ext>
              </a:extLst>
            </p:cNvPr>
            <p:cNvCxnSpPr>
              <a:cxnSpLocks/>
            </p:cNvCxnSpPr>
            <p:nvPr/>
          </p:nvCxnSpPr>
          <p:spPr>
            <a:xfrm>
              <a:off x="4600813"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CDF1BE-1471-442C-BB6B-6A482A175AF8}"/>
                </a:ext>
              </a:extLst>
            </p:cNvPr>
            <p:cNvCxnSpPr>
              <a:cxnSpLocks/>
            </p:cNvCxnSpPr>
            <p:nvPr/>
          </p:nvCxnSpPr>
          <p:spPr>
            <a:xfrm flipH="1">
              <a:off x="6741390" y="2756049"/>
              <a:ext cx="12268"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3790452-8CE5-4E9E-A76C-276033BB9C16}"/>
                </a:ext>
              </a:extLst>
            </p:cNvPr>
            <p:cNvCxnSpPr>
              <a:cxnSpLocks/>
            </p:cNvCxnSpPr>
            <p:nvPr/>
          </p:nvCxnSpPr>
          <p:spPr>
            <a:xfrm>
              <a:off x="7180607"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2FF0C4-87CF-417F-AA92-CBE82C46358E}"/>
                </a:ext>
              </a:extLst>
            </p:cNvPr>
            <p:cNvCxnSpPr>
              <a:cxnSpLocks/>
            </p:cNvCxnSpPr>
            <p:nvPr/>
          </p:nvCxnSpPr>
          <p:spPr>
            <a:xfrm>
              <a:off x="7607556"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B724FE-1C9F-4BE7-BF78-98687CDA0C70}"/>
                </a:ext>
              </a:extLst>
            </p:cNvPr>
            <p:cNvCxnSpPr>
              <a:cxnSpLocks/>
            </p:cNvCxnSpPr>
            <p:nvPr/>
          </p:nvCxnSpPr>
          <p:spPr>
            <a:xfrm>
              <a:off x="8034506"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14741A-899F-4D72-832C-608F88A2D8FD}"/>
                </a:ext>
              </a:extLst>
            </p:cNvPr>
            <p:cNvCxnSpPr>
              <a:cxnSpLocks/>
            </p:cNvCxnSpPr>
            <p:nvPr/>
          </p:nvCxnSpPr>
          <p:spPr>
            <a:xfrm>
              <a:off x="5027762"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457ACC-5400-4B23-9451-F540DE9BF861}"/>
                </a:ext>
              </a:extLst>
            </p:cNvPr>
            <p:cNvCxnSpPr>
              <a:cxnSpLocks/>
            </p:cNvCxnSpPr>
            <p:nvPr/>
          </p:nvCxnSpPr>
          <p:spPr>
            <a:xfrm>
              <a:off x="5454711"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B9A89A-459A-4699-BA71-0BE9B5593821}"/>
                </a:ext>
              </a:extLst>
            </p:cNvPr>
            <p:cNvCxnSpPr>
              <a:cxnSpLocks/>
            </p:cNvCxnSpPr>
            <p:nvPr/>
          </p:nvCxnSpPr>
          <p:spPr>
            <a:xfrm>
              <a:off x="5881660"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C94EC0-90E9-4615-9FA7-C335C6F455DF}"/>
                </a:ext>
              </a:extLst>
            </p:cNvPr>
            <p:cNvCxnSpPr>
              <a:cxnSpLocks/>
            </p:cNvCxnSpPr>
            <p:nvPr/>
          </p:nvCxnSpPr>
          <p:spPr>
            <a:xfrm flipH="1">
              <a:off x="6308609" y="2756049"/>
              <a:ext cx="5832"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120292B-A34F-46D0-97B6-A14B75151A49}"/>
                </a:ext>
              </a:extLst>
            </p:cNvPr>
            <p:cNvCxnSpPr>
              <a:cxnSpLocks/>
            </p:cNvCxnSpPr>
            <p:nvPr/>
          </p:nvCxnSpPr>
          <p:spPr>
            <a:xfrm flipH="1">
              <a:off x="4010318" y="3036583"/>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CC9F1E-3F11-44CC-949B-822CD2C6AB09}"/>
                </a:ext>
              </a:extLst>
            </p:cNvPr>
            <p:cNvCxnSpPr>
              <a:cxnSpLocks/>
            </p:cNvCxnSpPr>
            <p:nvPr/>
          </p:nvCxnSpPr>
          <p:spPr>
            <a:xfrm flipH="1">
              <a:off x="8343476" y="3013116"/>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6BA1146-BD90-4FE1-8E34-443D3248A092}"/>
                </a:ext>
              </a:extLst>
            </p:cNvPr>
            <p:cNvSpPr/>
            <p:nvPr/>
          </p:nvSpPr>
          <p:spPr>
            <a:xfrm>
              <a:off x="5669019" y="3391401"/>
              <a:ext cx="202893"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486DBE6-6203-4D0F-A100-4B2A9A7C54EA}"/>
                </a:ext>
              </a:extLst>
            </p:cNvPr>
            <p:cNvSpPr/>
            <p:nvPr/>
          </p:nvSpPr>
          <p:spPr>
            <a:xfrm flipV="1">
              <a:off x="5902333" y="3477289"/>
              <a:ext cx="201324"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BEAE807-3C94-498B-A932-9F7624F79393}"/>
                </a:ext>
              </a:extLst>
            </p:cNvPr>
            <p:cNvSpPr/>
            <p:nvPr/>
          </p:nvSpPr>
          <p:spPr>
            <a:xfrm flipV="1">
              <a:off x="5409953" y="3315385"/>
              <a:ext cx="220379"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DDC4EFB-B531-4430-9101-FF0819F229E7}"/>
                </a:ext>
              </a:extLst>
            </p:cNvPr>
            <p:cNvSpPr/>
            <p:nvPr/>
          </p:nvSpPr>
          <p:spPr>
            <a:xfrm flipV="1">
              <a:off x="6932994" y="3315386"/>
              <a:ext cx="379029"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905D2E-A3CC-4E63-AE83-ED6F58E36F71}"/>
                </a:ext>
              </a:extLst>
            </p:cNvPr>
            <p:cNvSpPr/>
            <p:nvPr/>
          </p:nvSpPr>
          <p:spPr>
            <a:xfrm>
              <a:off x="7602647" y="3315387"/>
              <a:ext cx="185617"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A312F67-6313-4EA6-821E-7DF0B364D15F}"/>
                </a:ext>
              </a:extLst>
            </p:cNvPr>
            <p:cNvSpPr/>
            <p:nvPr/>
          </p:nvSpPr>
          <p:spPr>
            <a:xfrm>
              <a:off x="7845671" y="3391399"/>
              <a:ext cx="125714"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C8F80E52-11E2-4213-9F9F-25B6DB4B77B5}"/>
                </a:ext>
              </a:extLst>
            </p:cNvPr>
            <p:cNvCxnSpPr>
              <a:cxnSpLocks/>
            </p:cNvCxnSpPr>
            <p:nvPr/>
          </p:nvCxnSpPr>
          <p:spPr>
            <a:xfrm flipV="1">
              <a:off x="4281873" y="3905536"/>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6CE49EB-1CDC-4B9E-95FF-2ADF5F9FD447}"/>
                </a:ext>
              </a:extLst>
            </p:cNvPr>
            <p:cNvCxnSpPr>
              <a:cxnSpLocks/>
            </p:cNvCxnSpPr>
            <p:nvPr/>
          </p:nvCxnSpPr>
          <p:spPr>
            <a:xfrm flipV="1">
              <a:off x="4287704" y="4425139"/>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nvGrpSpPr>
            <p:cNvPr id="3" name="Group 2">
              <a:extLst>
                <a:ext uri="{FF2B5EF4-FFF2-40B4-BE49-F238E27FC236}">
                  <a16:creationId xmlns:a16="http://schemas.microsoft.com/office/drawing/2014/main" id="{4757A89D-690F-4659-A5C5-836766078BDA}"/>
                </a:ext>
              </a:extLst>
            </p:cNvPr>
            <p:cNvGrpSpPr/>
            <p:nvPr/>
          </p:nvGrpSpPr>
          <p:grpSpPr>
            <a:xfrm>
              <a:off x="4644763" y="4010873"/>
              <a:ext cx="3326622" cy="331888"/>
              <a:chOff x="4693679" y="4010691"/>
              <a:chExt cx="3326622" cy="331888"/>
            </a:xfrm>
          </p:grpSpPr>
          <p:sp>
            <p:nvSpPr>
              <p:cNvPr id="35" name="TextBox 34">
                <a:extLst>
                  <a:ext uri="{FF2B5EF4-FFF2-40B4-BE49-F238E27FC236}">
                    <a16:creationId xmlns:a16="http://schemas.microsoft.com/office/drawing/2014/main" id="{1553473F-FA92-4F19-B3CC-72695D550DBB}"/>
                  </a:ext>
                </a:extLst>
              </p:cNvPr>
              <p:cNvSpPr txBox="1"/>
              <p:nvPr/>
            </p:nvSpPr>
            <p:spPr>
              <a:xfrm>
                <a:off x="4693679" y="4010691"/>
                <a:ext cx="357672" cy="322395"/>
              </a:xfrm>
              <a:prstGeom prst="rect">
                <a:avLst/>
              </a:prstGeom>
              <a:noFill/>
            </p:spPr>
            <p:txBody>
              <a:bodyPr wrap="square" rtlCol="0">
                <a:spAutoFit/>
              </a:bodyPr>
              <a:lstStyle/>
              <a:p>
                <a:r>
                  <a:rPr lang="en-US" dirty="0"/>
                  <a:t>1</a:t>
                </a:r>
              </a:p>
            </p:txBody>
          </p:sp>
          <p:sp>
            <p:nvSpPr>
              <p:cNvPr id="36" name="TextBox 35">
                <a:extLst>
                  <a:ext uri="{FF2B5EF4-FFF2-40B4-BE49-F238E27FC236}">
                    <a16:creationId xmlns:a16="http://schemas.microsoft.com/office/drawing/2014/main" id="{145AF29A-83D9-4BF2-BE1D-2B6848B423EC}"/>
                  </a:ext>
                </a:extLst>
              </p:cNvPr>
              <p:cNvSpPr txBox="1"/>
              <p:nvPr/>
            </p:nvSpPr>
            <p:spPr>
              <a:xfrm>
                <a:off x="5150643" y="4020184"/>
                <a:ext cx="357672" cy="322395"/>
              </a:xfrm>
              <a:prstGeom prst="rect">
                <a:avLst/>
              </a:prstGeom>
              <a:noFill/>
            </p:spPr>
            <p:txBody>
              <a:bodyPr wrap="square" rtlCol="0">
                <a:spAutoFit/>
              </a:bodyPr>
              <a:lstStyle/>
              <a:p>
                <a:r>
                  <a:rPr lang="en-US" dirty="0"/>
                  <a:t>0</a:t>
                </a:r>
              </a:p>
            </p:txBody>
          </p:sp>
          <p:sp>
            <p:nvSpPr>
              <p:cNvPr id="37" name="TextBox 36">
                <a:extLst>
                  <a:ext uri="{FF2B5EF4-FFF2-40B4-BE49-F238E27FC236}">
                    <a16:creationId xmlns:a16="http://schemas.microsoft.com/office/drawing/2014/main" id="{B67A5EF0-5338-4655-9F63-F06D7826666F}"/>
                  </a:ext>
                </a:extLst>
              </p:cNvPr>
              <p:cNvSpPr txBox="1"/>
              <p:nvPr/>
            </p:nvSpPr>
            <p:spPr>
              <a:xfrm>
                <a:off x="5586397" y="4020184"/>
                <a:ext cx="357672" cy="322395"/>
              </a:xfrm>
              <a:prstGeom prst="rect">
                <a:avLst/>
              </a:prstGeom>
              <a:noFill/>
            </p:spPr>
            <p:txBody>
              <a:bodyPr wrap="square" rtlCol="0">
                <a:spAutoFit/>
              </a:bodyPr>
              <a:lstStyle/>
              <a:p>
                <a:r>
                  <a:rPr lang="en-US" dirty="0"/>
                  <a:t>1</a:t>
                </a:r>
              </a:p>
            </p:txBody>
          </p:sp>
          <p:sp>
            <p:nvSpPr>
              <p:cNvPr id="38" name="TextBox 37">
                <a:extLst>
                  <a:ext uri="{FF2B5EF4-FFF2-40B4-BE49-F238E27FC236}">
                    <a16:creationId xmlns:a16="http://schemas.microsoft.com/office/drawing/2014/main" id="{40065163-4B1A-4049-981B-A66DE9A05F34}"/>
                  </a:ext>
                </a:extLst>
              </p:cNvPr>
              <p:cNvSpPr txBox="1"/>
              <p:nvPr/>
            </p:nvSpPr>
            <p:spPr>
              <a:xfrm>
                <a:off x="6049333" y="4019410"/>
                <a:ext cx="357672" cy="322395"/>
              </a:xfrm>
              <a:prstGeom prst="rect">
                <a:avLst/>
              </a:prstGeom>
              <a:noFill/>
            </p:spPr>
            <p:txBody>
              <a:bodyPr wrap="square" rtlCol="0">
                <a:spAutoFit/>
              </a:bodyPr>
              <a:lstStyle/>
              <a:p>
                <a:r>
                  <a:rPr lang="en-US" dirty="0"/>
                  <a:t>0</a:t>
                </a:r>
              </a:p>
            </p:txBody>
          </p:sp>
          <p:sp>
            <p:nvSpPr>
              <p:cNvPr id="39" name="TextBox 38">
                <a:extLst>
                  <a:ext uri="{FF2B5EF4-FFF2-40B4-BE49-F238E27FC236}">
                    <a16:creationId xmlns:a16="http://schemas.microsoft.com/office/drawing/2014/main" id="{7158B060-11D6-46AB-BEC8-C4AABBFFB0AC}"/>
                  </a:ext>
                </a:extLst>
              </p:cNvPr>
              <p:cNvSpPr txBox="1"/>
              <p:nvPr/>
            </p:nvSpPr>
            <p:spPr>
              <a:xfrm>
                <a:off x="6455232" y="4019410"/>
                <a:ext cx="357672" cy="322395"/>
              </a:xfrm>
              <a:prstGeom prst="rect">
                <a:avLst/>
              </a:prstGeom>
              <a:noFill/>
            </p:spPr>
            <p:txBody>
              <a:bodyPr wrap="square" rtlCol="0">
                <a:spAutoFit/>
              </a:bodyPr>
              <a:lstStyle/>
              <a:p>
                <a:r>
                  <a:rPr lang="en-US" dirty="0"/>
                  <a:t>0</a:t>
                </a:r>
              </a:p>
            </p:txBody>
          </p:sp>
          <p:sp>
            <p:nvSpPr>
              <p:cNvPr id="40" name="TextBox 39">
                <a:extLst>
                  <a:ext uri="{FF2B5EF4-FFF2-40B4-BE49-F238E27FC236}">
                    <a16:creationId xmlns:a16="http://schemas.microsoft.com/office/drawing/2014/main" id="{6BAFB37E-AC5E-47F1-AAF1-283BFE3D40E8}"/>
                  </a:ext>
                </a:extLst>
              </p:cNvPr>
              <p:cNvSpPr txBox="1"/>
              <p:nvPr/>
            </p:nvSpPr>
            <p:spPr>
              <a:xfrm>
                <a:off x="6849384" y="4020184"/>
                <a:ext cx="357672" cy="322395"/>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131B0F0A-C918-4C85-B8E7-F2740BA61005}"/>
                  </a:ext>
                </a:extLst>
              </p:cNvPr>
              <p:cNvSpPr txBox="1"/>
              <p:nvPr/>
            </p:nvSpPr>
            <p:spPr>
              <a:xfrm>
                <a:off x="7242104" y="4020184"/>
                <a:ext cx="357672" cy="322395"/>
              </a:xfrm>
              <a:prstGeom prst="rect">
                <a:avLst/>
              </a:prstGeom>
              <a:noFill/>
            </p:spPr>
            <p:txBody>
              <a:bodyPr wrap="square" rtlCol="0">
                <a:spAutoFit/>
              </a:bodyPr>
              <a:lstStyle/>
              <a:p>
                <a:r>
                  <a:rPr lang="en-US" dirty="0"/>
                  <a:t>0</a:t>
                </a:r>
              </a:p>
            </p:txBody>
          </p:sp>
          <p:sp>
            <p:nvSpPr>
              <p:cNvPr id="42" name="TextBox 41">
                <a:extLst>
                  <a:ext uri="{FF2B5EF4-FFF2-40B4-BE49-F238E27FC236}">
                    <a16:creationId xmlns:a16="http://schemas.microsoft.com/office/drawing/2014/main" id="{830DE91B-4127-4529-9CC8-E417067CF4D6}"/>
                  </a:ext>
                </a:extLst>
              </p:cNvPr>
              <p:cNvSpPr txBox="1"/>
              <p:nvPr/>
            </p:nvSpPr>
            <p:spPr>
              <a:xfrm>
                <a:off x="7662629" y="4019410"/>
                <a:ext cx="357672" cy="322395"/>
              </a:xfrm>
              <a:prstGeom prst="rect">
                <a:avLst/>
              </a:prstGeom>
              <a:noFill/>
            </p:spPr>
            <p:txBody>
              <a:bodyPr wrap="square" rtlCol="0">
                <a:spAutoFit/>
              </a:bodyPr>
              <a:lstStyle/>
              <a:p>
                <a:r>
                  <a:rPr lang="en-US" dirty="0"/>
                  <a:t>1</a:t>
                </a:r>
              </a:p>
            </p:txBody>
          </p:sp>
        </p:grpSp>
        <p:sp>
          <p:nvSpPr>
            <p:cNvPr id="43" name="TextBox 42">
              <a:extLst>
                <a:ext uri="{FF2B5EF4-FFF2-40B4-BE49-F238E27FC236}">
                  <a16:creationId xmlns:a16="http://schemas.microsoft.com/office/drawing/2014/main" id="{0CC11C40-EB61-4ADA-8BA7-821E6668E509}"/>
                </a:ext>
              </a:extLst>
            </p:cNvPr>
            <p:cNvSpPr txBox="1"/>
            <p:nvPr/>
          </p:nvSpPr>
          <p:spPr>
            <a:xfrm>
              <a:off x="2976548" y="2851917"/>
              <a:ext cx="1033770" cy="369332"/>
            </a:xfrm>
            <a:prstGeom prst="rect">
              <a:avLst/>
            </a:prstGeom>
            <a:noFill/>
          </p:spPr>
          <p:txBody>
            <a:bodyPr wrap="square" rtlCol="0">
              <a:spAutoFit/>
            </a:bodyPr>
            <a:lstStyle/>
            <a:p>
              <a:r>
                <a:rPr lang="en-US" b="1" dirty="0"/>
                <a:t>Genome</a:t>
              </a:r>
            </a:p>
          </p:txBody>
        </p:sp>
        <p:sp>
          <p:nvSpPr>
            <p:cNvPr id="44" name="TextBox 43">
              <a:extLst>
                <a:ext uri="{FF2B5EF4-FFF2-40B4-BE49-F238E27FC236}">
                  <a16:creationId xmlns:a16="http://schemas.microsoft.com/office/drawing/2014/main" id="{D82646C4-C01A-4554-B346-E0EE97B7C104}"/>
                </a:ext>
              </a:extLst>
            </p:cNvPr>
            <p:cNvSpPr txBox="1"/>
            <p:nvPr/>
          </p:nvSpPr>
          <p:spPr>
            <a:xfrm>
              <a:off x="2991019" y="4019410"/>
              <a:ext cx="1092687" cy="369332"/>
            </a:xfrm>
            <a:prstGeom prst="rect">
              <a:avLst/>
            </a:prstGeom>
            <a:noFill/>
          </p:spPr>
          <p:txBody>
            <a:bodyPr wrap="square" rtlCol="0">
              <a:spAutoFit/>
            </a:bodyPr>
            <a:lstStyle/>
            <a:p>
              <a:r>
                <a:rPr lang="en-US" b="1" dirty="0"/>
                <a:t>Outcome</a:t>
              </a:r>
            </a:p>
          </p:txBody>
        </p:sp>
        <p:sp>
          <p:nvSpPr>
            <p:cNvPr id="45" name="Right Brace 44">
              <a:extLst>
                <a:ext uri="{FF2B5EF4-FFF2-40B4-BE49-F238E27FC236}">
                  <a16:creationId xmlns:a16="http://schemas.microsoft.com/office/drawing/2014/main" id="{E4E3E2D7-417B-44E5-A85D-B23984C17143}"/>
                </a:ext>
              </a:extLst>
            </p:cNvPr>
            <p:cNvSpPr/>
            <p:nvPr/>
          </p:nvSpPr>
          <p:spPr>
            <a:xfrm rot="5400000">
              <a:off x="6092186" y="3415200"/>
              <a:ext cx="434187" cy="34169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BF719DC6-98BC-40AE-B9E1-E56488C02BC7}"/>
                </a:ext>
              </a:extLst>
            </p:cNvPr>
            <p:cNvSpPr txBox="1"/>
            <p:nvPr/>
          </p:nvSpPr>
          <p:spPr>
            <a:xfrm>
              <a:off x="5650022" y="5366959"/>
              <a:ext cx="1663246" cy="369332"/>
            </a:xfrm>
            <a:prstGeom prst="rect">
              <a:avLst/>
            </a:prstGeom>
            <a:noFill/>
          </p:spPr>
          <p:txBody>
            <a:bodyPr wrap="square" rtlCol="0">
              <a:spAutoFit/>
            </a:bodyPr>
            <a:lstStyle/>
            <a:p>
              <a:r>
                <a:rPr lang="en-US" b="1" dirty="0"/>
                <a:t>Genomic Bins </a:t>
              </a:r>
            </a:p>
          </p:txBody>
        </p:sp>
      </p:grpSp>
    </p:spTree>
    <p:extLst>
      <p:ext uri="{BB962C8B-B14F-4D97-AF65-F5344CB8AC3E}">
        <p14:creationId xmlns:p14="http://schemas.microsoft.com/office/powerpoint/2010/main" val="195456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6D9337-94A7-4FE7-8379-AB67FDF26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117" y="230117"/>
            <a:ext cx="6397765" cy="6397765"/>
          </a:xfrm>
          <a:prstGeom prst="rect">
            <a:avLst/>
          </a:prstGeom>
        </p:spPr>
      </p:pic>
    </p:spTree>
    <p:extLst>
      <p:ext uri="{BB962C8B-B14F-4D97-AF65-F5344CB8AC3E}">
        <p14:creationId xmlns:p14="http://schemas.microsoft.com/office/powerpoint/2010/main" val="86356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text on a white background&#10;&#10;Description automatically generated">
            <a:extLst>
              <a:ext uri="{FF2B5EF4-FFF2-40B4-BE49-F238E27FC236}">
                <a16:creationId xmlns:a16="http://schemas.microsoft.com/office/drawing/2014/main" id="{06F10329-CF3D-4DB3-9815-01A7BF595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117" y="230117"/>
            <a:ext cx="6397765" cy="6397765"/>
          </a:xfrm>
          <a:prstGeom prst="rect">
            <a:avLst/>
          </a:prstGeom>
        </p:spPr>
      </p:pic>
    </p:spTree>
    <p:extLst>
      <p:ext uri="{BB962C8B-B14F-4D97-AF65-F5344CB8AC3E}">
        <p14:creationId xmlns:p14="http://schemas.microsoft.com/office/powerpoint/2010/main" val="129450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675BE1C-10D9-467E-978B-FAD9A0394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117" y="230117"/>
            <a:ext cx="6397765" cy="6397765"/>
          </a:xfrm>
          <a:prstGeom prst="rect">
            <a:avLst/>
          </a:prstGeom>
        </p:spPr>
      </p:pic>
    </p:spTree>
    <p:extLst>
      <p:ext uri="{BB962C8B-B14F-4D97-AF65-F5344CB8AC3E}">
        <p14:creationId xmlns:p14="http://schemas.microsoft.com/office/powerpoint/2010/main" val="1162362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A4867382-47CE-4B73-8B59-5BDBDCA76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117" y="230117"/>
            <a:ext cx="6397765" cy="6397765"/>
          </a:xfrm>
          <a:prstGeom prst="rect">
            <a:avLst/>
          </a:prstGeom>
        </p:spPr>
      </p:pic>
    </p:spTree>
    <p:extLst>
      <p:ext uri="{BB962C8B-B14F-4D97-AF65-F5344CB8AC3E}">
        <p14:creationId xmlns:p14="http://schemas.microsoft.com/office/powerpoint/2010/main" val="424880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a:extLst>
              <a:ext uri="{FF2B5EF4-FFF2-40B4-BE49-F238E27FC236}">
                <a16:creationId xmlns:a16="http://schemas.microsoft.com/office/drawing/2014/main" id="{D42C7BC1-2D95-4EE7-A4E4-3877D3479EF8}"/>
              </a:ext>
            </a:extLst>
          </p:cNvPr>
          <p:cNvGrpSpPr/>
          <p:nvPr/>
        </p:nvGrpSpPr>
        <p:grpSpPr>
          <a:xfrm>
            <a:off x="1294650" y="1885148"/>
            <a:ext cx="5023537" cy="2104320"/>
            <a:chOff x="382253" y="2246751"/>
            <a:chExt cx="5023537" cy="2104320"/>
          </a:xfrm>
        </p:grpSpPr>
        <p:grpSp>
          <p:nvGrpSpPr>
            <p:cNvPr id="4" name="Group 3">
              <a:extLst>
                <a:ext uri="{FF2B5EF4-FFF2-40B4-BE49-F238E27FC236}">
                  <a16:creationId xmlns:a16="http://schemas.microsoft.com/office/drawing/2014/main" id="{0905978D-6CDD-46F8-AC1E-15A73F2589C5}"/>
                </a:ext>
              </a:extLst>
            </p:cNvPr>
            <p:cNvGrpSpPr/>
            <p:nvPr/>
          </p:nvGrpSpPr>
          <p:grpSpPr>
            <a:xfrm>
              <a:off x="382253" y="2246751"/>
              <a:ext cx="5023537" cy="2104320"/>
              <a:chOff x="6580943" y="2051823"/>
              <a:chExt cx="5452447" cy="2287322"/>
            </a:xfrm>
          </p:grpSpPr>
          <p:grpSp>
            <p:nvGrpSpPr>
              <p:cNvPr id="6" name="Group 5">
                <a:extLst>
                  <a:ext uri="{FF2B5EF4-FFF2-40B4-BE49-F238E27FC236}">
                    <a16:creationId xmlns:a16="http://schemas.microsoft.com/office/drawing/2014/main" id="{EFC88B74-8518-4F3E-AAD8-3A7CA2E40C8C}"/>
                  </a:ext>
                </a:extLst>
              </p:cNvPr>
              <p:cNvGrpSpPr/>
              <p:nvPr/>
            </p:nvGrpSpPr>
            <p:grpSpPr>
              <a:xfrm rot="19193867">
                <a:off x="7762569" y="2051823"/>
                <a:ext cx="3173921" cy="1648320"/>
                <a:chOff x="2669843" y="3819659"/>
                <a:chExt cx="2580354" cy="1327949"/>
              </a:xfrm>
            </p:grpSpPr>
            <p:sp>
              <p:nvSpPr>
                <p:cNvPr id="47" name="Isosceles Triangle 46">
                  <a:extLst>
                    <a:ext uri="{FF2B5EF4-FFF2-40B4-BE49-F238E27FC236}">
                      <a16:creationId xmlns:a16="http://schemas.microsoft.com/office/drawing/2014/main" id="{1E69BB51-E86A-4109-9736-71F5BFF65364}"/>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9A49F100-7138-416A-8BEE-CF77EE5C8A38}"/>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23A38362-6F7D-4115-B236-4556D9904531}"/>
                  </a:ext>
                </a:extLst>
              </p:cNvPr>
              <p:cNvCxnSpPr>
                <a:cxnSpLocks/>
              </p:cNvCxnSpPr>
              <p:nvPr/>
            </p:nvCxnSpPr>
            <p:spPr>
              <a:xfrm flipV="1">
                <a:off x="7072866" y="3365599"/>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90CF180D-415C-45EA-B9E3-EFE0E7FB7488}"/>
                  </a:ext>
                </a:extLst>
              </p:cNvPr>
              <p:cNvSpPr/>
              <p:nvPr/>
            </p:nvSpPr>
            <p:spPr>
              <a:xfrm>
                <a:off x="8608837" y="3299753"/>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4FAA261D-7EBA-4F04-9CDD-56C906A99F3A}"/>
                  </a:ext>
                </a:extLst>
              </p:cNvPr>
              <p:cNvSpPr/>
              <p:nvPr/>
            </p:nvSpPr>
            <p:spPr>
              <a:xfrm>
                <a:off x="10935271" y="3299752"/>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2926AA24-80DD-4D88-BA6C-A55542353626}"/>
                  </a:ext>
                </a:extLst>
              </p:cNvPr>
              <p:cNvSpPr/>
              <p:nvPr/>
            </p:nvSpPr>
            <p:spPr>
              <a:xfrm>
                <a:off x="7574369" y="3306797"/>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7E6D09F-6FA2-4F1A-A88E-D94636879424}"/>
                  </a:ext>
                </a:extLst>
              </p:cNvPr>
              <p:cNvCxnSpPr>
                <a:cxnSpLocks/>
              </p:cNvCxnSpPr>
              <p:nvPr/>
            </p:nvCxnSpPr>
            <p:spPr>
              <a:xfrm>
                <a:off x="7426005"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DBD39F-17DA-4508-B4A5-B66967D131E6}"/>
                  </a:ext>
                </a:extLst>
              </p:cNvPr>
              <p:cNvCxnSpPr>
                <a:cxnSpLocks/>
              </p:cNvCxnSpPr>
              <p:nvPr/>
            </p:nvCxnSpPr>
            <p:spPr>
              <a:xfrm flipH="1">
                <a:off x="9855235" y="3089219"/>
                <a:ext cx="1"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8BDB05D-B3DB-448F-AA02-D052B2E5E6AE}"/>
                  </a:ext>
                </a:extLst>
              </p:cNvPr>
              <p:cNvCxnSpPr>
                <a:cxnSpLocks/>
              </p:cNvCxnSpPr>
              <p:nvPr/>
            </p:nvCxnSpPr>
            <p:spPr>
              <a:xfrm>
                <a:off x="10297529"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7977D27-3173-4553-9526-4F65396E7FD1}"/>
                  </a:ext>
                </a:extLst>
              </p:cNvPr>
              <p:cNvCxnSpPr>
                <a:cxnSpLocks/>
              </p:cNvCxnSpPr>
              <p:nvPr/>
            </p:nvCxnSpPr>
            <p:spPr>
              <a:xfrm>
                <a:off x="10714059"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CEBF223-BEC9-400A-B6B0-B9D31B20F19D}"/>
                  </a:ext>
                </a:extLst>
              </p:cNvPr>
              <p:cNvCxnSpPr>
                <a:cxnSpLocks/>
              </p:cNvCxnSpPr>
              <p:nvPr/>
            </p:nvCxnSpPr>
            <p:spPr>
              <a:xfrm>
                <a:off x="11209339" y="3089219"/>
                <a:ext cx="0" cy="123583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D956E38-3D88-4E84-819F-19DA9F6CD0A4}"/>
                  </a:ext>
                </a:extLst>
              </p:cNvPr>
              <p:cNvCxnSpPr>
                <a:cxnSpLocks/>
              </p:cNvCxnSpPr>
              <p:nvPr/>
            </p:nvCxnSpPr>
            <p:spPr>
              <a:xfrm>
                <a:off x="7955185"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4C6F37-9FA9-4612-9F25-FC3343525F16}"/>
                  </a:ext>
                </a:extLst>
              </p:cNvPr>
              <p:cNvCxnSpPr>
                <a:cxnSpLocks/>
              </p:cNvCxnSpPr>
              <p:nvPr/>
            </p:nvCxnSpPr>
            <p:spPr>
              <a:xfrm>
                <a:off x="8404371"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4CBA0F-5CAF-49DB-AEDB-4CB49AA02C1A}"/>
                  </a:ext>
                </a:extLst>
              </p:cNvPr>
              <p:cNvCxnSpPr>
                <a:cxnSpLocks/>
              </p:cNvCxnSpPr>
              <p:nvPr/>
            </p:nvCxnSpPr>
            <p:spPr>
              <a:xfrm>
                <a:off x="8957031"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945EF3-068F-41AB-B11F-1B8B2597B38B}"/>
                  </a:ext>
                </a:extLst>
              </p:cNvPr>
              <p:cNvCxnSpPr>
                <a:cxnSpLocks/>
              </p:cNvCxnSpPr>
              <p:nvPr/>
            </p:nvCxnSpPr>
            <p:spPr>
              <a:xfrm flipH="1">
                <a:off x="9392525" y="3089219"/>
                <a:ext cx="1"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F00E0C-1D02-4110-8939-DAAE60E29D0A}"/>
                  </a:ext>
                </a:extLst>
              </p:cNvPr>
              <p:cNvCxnSpPr>
                <a:cxnSpLocks/>
              </p:cNvCxnSpPr>
              <p:nvPr/>
            </p:nvCxnSpPr>
            <p:spPr>
              <a:xfrm flipH="1">
                <a:off x="6580943" y="3379686"/>
                <a:ext cx="680398"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1E3121F-E872-48AD-962A-A5AADC9AA069}"/>
                  </a:ext>
                </a:extLst>
              </p:cNvPr>
              <p:cNvCxnSpPr>
                <a:cxnSpLocks/>
              </p:cNvCxnSpPr>
              <p:nvPr/>
            </p:nvCxnSpPr>
            <p:spPr>
              <a:xfrm flipH="1">
                <a:off x="11569980" y="3365598"/>
                <a:ext cx="46341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E50B750-D2A9-4BC5-9C98-4D9E33FCE96E}"/>
                  </a:ext>
                </a:extLst>
              </p:cNvPr>
              <p:cNvSpPr/>
              <p:nvPr/>
            </p:nvSpPr>
            <p:spPr>
              <a:xfrm>
                <a:off x="8608751" y="3772300"/>
                <a:ext cx="224649" cy="5967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2DC934-5A8E-4444-8C24-98E1C3213C42}"/>
                  </a:ext>
                </a:extLst>
              </p:cNvPr>
              <p:cNvSpPr/>
              <p:nvPr/>
            </p:nvSpPr>
            <p:spPr>
              <a:xfrm flipV="1">
                <a:off x="8867081" y="3870594"/>
                <a:ext cx="345440" cy="60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8FDBAA5-F1E6-4BE6-8871-30A9916904DD}"/>
                  </a:ext>
                </a:extLst>
              </p:cNvPr>
              <p:cNvSpPr/>
              <p:nvPr/>
            </p:nvSpPr>
            <p:spPr>
              <a:xfrm flipV="1">
                <a:off x="8343704" y="3705461"/>
                <a:ext cx="213520" cy="504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3AC8910-1BD0-4E88-A9F3-2A5C7A297C23}"/>
                  </a:ext>
                </a:extLst>
              </p:cNvPr>
              <p:cNvSpPr/>
              <p:nvPr/>
            </p:nvSpPr>
            <p:spPr>
              <a:xfrm flipV="1">
                <a:off x="10008257" y="3707821"/>
                <a:ext cx="421050"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811DB42-395D-4DD5-B1E6-3B490B3420C8}"/>
                  </a:ext>
                </a:extLst>
              </p:cNvPr>
              <p:cNvSpPr/>
              <p:nvPr/>
            </p:nvSpPr>
            <p:spPr>
              <a:xfrm>
                <a:off x="10751070" y="3707821"/>
                <a:ext cx="189484"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1158A17-DF17-492D-9E52-71760B0152CE}"/>
                  </a:ext>
                </a:extLst>
              </p:cNvPr>
              <p:cNvSpPr/>
              <p:nvPr/>
            </p:nvSpPr>
            <p:spPr>
              <a:xfrm>
                <a:off x="11030013" y="3782194"/>
                <a:ext cx="139194"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3D65F320-7457-40B0-8A2B-BBB664961FAB}"/>
                  </a:ext>
                </a:extLst>
              </p:cNvPr>
              <p:cNvCxnSpPr>
                <a:cxnSpLocks/>
              </p:cNvCxnSpPr>
              <p:nvPr/>
            </p:nvCxnSpPr>
            <p:spPr>
              <a:xfrm flipV="1">
                <a:off x="7072866" y="4325058"/>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sp>
          <p:nvSpPr>
            <p:cNvPr id="53" name="Rectangle 52">
              <a:extLst>
                <a:ext uri="{FF2B5EF4-FFF2-40B4-BE49-F238E27FC236}">
                  <a16:creationId xmlns:a16="http://schemas.microsoft.com/office/drawing/2014/main" id="{1021AF88-17E7-4D9E-AB1F-C8880DF40FA5}"/>
                </a:ext>
              </a:extLst>
            </p:cNvPr>
            <p:cNvSpPr/>
            <p:nvPr/>
          </p:nvSpPr>
          <p:spPr>
            <a:xfrm>
              <a:off x="1593998" y="3201147"/>
              <a:ext cx="1421205" cy="1089699"/>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48FC8432-BF06-4ED5-9911-E3C1287BE59A}"/>
              </a:ext>
            </a:extLst>
          </p:cNvPr>
          <p:cNvGrpSpPr/>
          <p:nvPr/>
        </p:nvGrpSpPr>
        <p:grpSpPr>
          <a:xfrm>
            <a:off x="6687456" y="546824"/>
            <a:ext cx="2143596" cy="2241852"/>
            <a:chOff x="7719569" y="458797"/>
            <a:chExt cx="2143596" cy="2241852"/>
          </a:xfrm>
        </p:grpSpPr>
        <p:pic>
          <p:nvPicPr>
            <p:cNvPr id="65" name="Picture 64">
              <a:extLst>
                <a:ext uri="{FF2B5EF4-FFF2-40B4-BE49-F238E27FC236}">
                  <a16:creationId xmlns:a16="http://schemas.microsoft.com/office/drawing/2014/main" id="{9F069D01-F948-460C-AD03-F7C9CFFD41CA}"/>
                </a:ext>
              </a:extLst>
            </p:cNvPr>
            <p:cNvPicPr>
              <a:picLocks noChangeAspect="1"/>
            </p:cNvPicPr>
            <p:nvPr/>
          </p:nvPicPr>
          <p:blipFill>
            <a:blip r:embed="rId3"/>
            <a:stretch>
              <a:fillRect/>
            </a:stretch>
          </p:blipFill>
          <p:spPr>
            <a:xfrm>
              <a:off x="7719569" y="458797"/>
              <a:ext cx="2143596" cy="1617441"/>
            </a:xfrm>
            <a:prstGeom prst="rect">
              <a:avLst/>
            </a:prstGeom>
          </p:spPr>
        </p:pic>
        <p:grpSp>
          <p:nvGrpSpPr>
            <p:cNvPr id="75" name="Group 74">
              <a:extLst>
                <a:ext uri="{FF2B5EF4-FFF2-40B4-BE49-F238E27FC236}">
                  <a16:creationId xmlns:a16="http://schemas.microsoft.com/office/drawing/2014/main" id="{F376C402-F947-477F-99AB-5D7AE5360F22}"/>
                </a:ext>
              </a:extLst>
            </p:cNvPr>
            <p:cNvGrpSpPr/>
            <p:nvPr/>
          </p:nvGrpSpPr>
          <p:grpSpPr>
            <a:xfrm>
              <a:off x="7809362" y="2173939"/>
              <a:ext cx="1885501" cy="150684"/>
              <a:chOff x="7809365" y="2419356"/>
              <a:chExt cx="1885501" cy="150684"/>
            </a:xfrm>
          </p:grpSpPr>
          <p:sp>
            <p:nvSpPr>
              <p:cNvPr id="66" name="Right Brace 65">
                <a:extLst>
                  <a:ext uri="{FF2B5EF4-FFF2-40B4-BE49-F238E27FC236}">
                    <a16:creationId xmlns:a16="http://schemas.microsoft.com/office/drawing/2014/main" id="{E535E481-4B79-4114-822C-0FD314940375}"/>
                  </a:ext>
                </a:extLst>
              </p:cNvPr>
              <p:cNvSpPr/>
              <p:nvPr/>
            </p:nvSpPr>
            <p:spPr>
              <a:xfrm rot="5400000">
                <a:off x="8067516" y="2161208"/>
                <a:ext cx="150675" cy="666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Right Brace 66">
                <a:extLst>
                  <a:ext uri="{FF2B5EF4-FFF2-40B4-BE49-F238E27FC236}">
                    <a16:creationId xmlns:a16="http://schemas.microsoft.com/office/drawing/2014/main" id="{2C7167E0-4B85-4D74-9CEE-158D09645CA7}"/>
                  </a:ext>
                </a:extLst>
              </p:cNvPr>
              <p:cNvSpPr/>
              <p:nvPr/>
            </p:nvSpPr>
            <p:spPr>
              <a:xfrm rot="5400000">
                <a:off x="8676775" y="2218928"/>
                <a:ext cx="150680" cy="5515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Right Brace 67">
                <a:extLst>
                  <a:ext uri="{FF2B5EF4-FFF2-40B4-BE49-F238E27FC236}">
                    <a16:creationId xmlns:a16="http://schemas.microsoft.com/office/drawing/2014/main" id="{D139A71B-AB88-4B7D-99B2-084C204B7754}"/>
                  </a:ext>
                </a:extLst>
              </p:cNvPr>
              <p:cNvSpPr/>
              <p:nvPr/>
            </p:nvSpPr>
            <p:spPr>
              <a:xfrm rot="5400000">
                <a:off x="9286036" y="2161208"/>
                <a:ext cx="150681" cy="666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EC43ED9E-024B-4A0E-ADC8-E4ED12A55498}"/>
                </a:ext>
              </a:extLst>
            </p:cNvPr>
            <p:cNvGrpSpPr/>
            <p:nvPr/>
          </p:nvGrpSpPr>
          <p:grpSpPr>
            <a:xfrm>
              <a:off x="8762997" y="1025922"/>
              <a:ext cx="1009305" cy="825144"/>
              <a:chOff x="8881575" y="3392285"/>
              <a:chExt cx="1642916" cy="1257406"/>
            </a:xfrm>
          </p:grpSpPr>
          <p:sp>
            <p:nvSpPr>
              <p:cNvPr id="69" name="TextBox 68">
                <a:extLst>
                  <a:ext uri="{FF2B5EF4-FFF2-40B4-BE49-F238E27FC236}">
                    <a16:creationId xmlns:a16="http://schemas.microsoft.com/office/drawing/2014/main" id="{18CE55B4-8ADF-453B-8111-0CB56EFE63B7}"/>
                  </a:ext>
                </a:extLst>
              </p:cNvPr>
              <p:cNvSpPr txBox="1"/>
              <p:nvPr/>
            </p:nvSpPr>
            <p:spPr>
              <a:xfrm>
                <a:off x="9740717" y="3550020"/>
                <a:ext cx="522516" cy="469010"/>
              </a:xfrm>
              <a:prstGeom prst="rect">
                <a:avLst/>
              </a:prstGeom>
              <a:noFill/>
            </p:spPr>
            <p:txBody>
              <a:bodyPr wrap="square" rtlCol="0">
                <a:spAutoFit/>
              </a:bodyPr>
              <a:lstStyle/>
              <a:p>
                <a:r>
                  <a:rPr lang="en-US" sz="1400" dirty="0"/>
                  <a:t>2</a:t>
                </a:r>
                <a:endParaRPr lang="en-US" dirty="0"/>
              </a:p>
            </p:txBody>
          </p:sp>
          <p:sp>
            <p:nvSpPr>
              <p:cNvPr id="70" name="TextBox 69">
                <a:extLst>
                  <a:ext uri="{FF2B5EF4-FFF2-40B4-BE49-F238E27FC236}">
                    <a16:creationId xmlns:a16="http://schemas.microsoft.com/office/drawing/2014/main" id="{B48337B0-FCE0-46CC-9C4F-4985B75460EE}"/>
                  </a:ext>
                </a:extLst>
              </p:cNvPr>
              <p:cNvSpPr txBox="1"/>
              <p:nvPr/>
            </p:nvSpPr>
            <p:spPr>
              <a:xfrm>
                <a:off x="10001975" y="4180681"/>
                <a:ext cx="522516" cy="469010"/>
              </a:xfrm>
              <a:prstGeom prst="rect">
                <a:avLst/>
              </a:prstGeom>
              <a:noFill/>
            </p:spPr>
            <p:txBody>
              <a:bodyPr wrap="square" rtlCol="0">
                <a:spAutoFit/>
              </a:bodyPr>
              <a:lstStyle/>
              <a:p>
                <a:r>
                  <a:rPr lang="en-US" sz="1400" dirty="0"/>
                  <a:t>3</a:t>
                </a:r>
                <a:endParaRPr lang="en-US" dirty="0"/>
              </a:p>
            </p:txBody>
          </p:sp>
          <p:sp>
            <p:nvSpPr>
              <p:cNvPr id="71" name="TextBox 70">
                <a:extLst>
                  <a:ext uri="{FF2B5EF4-FFF2-40B4-BE49-F238E27FC236}">
                    <a16:creationId xmlns:a16="http://schemas.microsoft.com/office/drawing/2014/main" id="{F5E8FAF9-0483-4FEC-8FF0-36E888F24697}"/>
                  </a:ext>
                </a:extLst>
              </p:cNvPr>
              <p:cNvSpPr txBox="1"/>
              <p:nvPr/>
            </p:nvSpPr>
            <p:spPr>
              <a:xfrm>
                <a:off x="9312749" y="3392288"/>
                <a:ext cx="522516" cy="469010"/>
              </a:xfrm>
              <a:prstGeom prst="rect">
                <a:avLst/>
              </a:prstGeom>
              <a:noFill/>
            </p:spPr>
            <p:txBody>
              <a:bodyPr wrap="square" rtlCol="0">
                <a:spAutoFit/>
              </a:bodyPr>
              <a:lstStyle/>
              <a:p>
                <a:r>
                  <a:rPr lang="en-US" sz="1400" dirty="0"/>
                  <a:t>1</a:t>
                </a:r>
                <a:endParaRPr lang="en-US" dirty="0"/>
              </a:p>
            </p:txBody>
          </p:sp>
          <p:sp>
            <p:nvSpPr>
              <p:cNvPr id="72" name="TextBox 71">
                <a:extLst>
                  <a:ext uri="{FF2B5EF4-FFF2-40B4-BE49-F238E27FC236}">
                    <a16:creationId xmlns:a16="http://schemas.microsoft.com/office/drawing/2014/main" id="{D1888206-91CB-4952-B2DD-2D3007AECEE9}"/>
                  </a:ext>
                </a:extLst>
              </p:cNvPr>
              <p:cNvSpPr txBox="1"/>
              <p:nvPr/>
            </p:nvSpPr>
            <p:spPr>
              <a:xfrm>
                <a:off x="8881575" y="3392285"/>
                <a:ext cx="522516" cy="469010"/>
              </a:xfrm>
              <a:prstGeom prst="rect">
                <a:avLst/>
              </a:prstGeom>
              <a:noFill/>
            </p:spPr>
            <p:txBody>
              <a:bodyPr wrap="square" rtlCol="0">
                <a:spAutoFit/>
              </a:bodyPr>
              <a:lstStyle/>
              <a:p>
                <a:r>
                  <a:rPr lang="en-US" sz="1400" dirty="0"/>
                  <a:t>1</a:t>
                </a:r>
              </a:p>
            </p:txBody>
          </p:sp>
        </p:grpSp>
        <p:sp>
          <p:nvSpPr>
            <p:cNvPr id="76" name="TextBox 75">
              <a:extLst>
                <a:ext uri="{FF2B5EF4-FFF2-40B4-BE49-F238E27FC236}">
                  <a16:creationId xmlns:a16="http://schemas.microsoft.com/office/drawing/2014/main" id="{FF7B60CC-369E-4B0F-B000-647B37F0C3AC}"/>
                </a:ext>
              </a:extLst>
            </p:cNvPr>
            <p:cNvSpPr txBox="1"/>
            <p:nvPr/>
          </p:nvSpPr>
          <p:spPr>
            <a:xfrm>
              <a:off x="7983191" y="2372334"/>
              <a:ext cx="319318" cy="307777"/>
            </a:xfrm>
            <a:prstGeom prst="rect">
              <a:avLst/>
            </a:prstGeom>
            <a:noFill/>
          </p:spPr>
          <p:txBody>
            <a:bodyPr wrap="square" rtlCol="0">
              <a:spAutoFit/>
            </a:bodyPr>
            <a:lstStyle/>
            <a:p>
              <a:r>
                <a:rPr lang="en-US" sz="1400" dirty="0"/>
                <a:t>0</a:t>
              </a:r>
            </a:p>
          </p:txBody>
        </p:sp>
        <p:sp>
          <p:nvSpPr>
            <p:cNvPr id="77" name="TextBox 76">
              <a:extLst>
                <a:ext uri="{FF2B5EF4-FFF2-40B4-BE49-F238E27FC236}">
                  <a16:creationId xmlns:a16="http://schemas.microsoft.com/office/drawing/2014/main" id="{51DABA18-03E3-4E3E-A67D-6EC159D8301F}"/>
                </a:ext>
              </a:extLst>
            </p:cNvPr>
            <p:cNvSpPr txBox="1"/>
            <p:nvPr/>
          </p:nvSpPr>
          <p:spPr>
            <a:xfrm>
              <a:off x="8593295" y="2392872"/>
              <a:ext cx="319318" cy="307777"/>
            </a:xfrm>
            <a:prstGeom prst="rect">
              <a:avLst/>
            </a:prstGeom>
            <a:noFill/>
          </p:spPr>
          <p:txBody>
            <a:bodyPr wrap="square" rtlCol="0">
              <a:spAutoFit/>
            </a:bodyPr>
            <a:lstStyle/>
            <a:p>
              <a:r>
                <a:rPr lang="en-US" sz="1400" dirty="0"/>
                <a:t>1</a:t>
              </a:r>
            </a:p>
          </p:txBody>
        </p:sp>
        <p:sp>
          <p:nvSpPr>
            <p:cNvPr id="78" name="TextBox 77">
              <a:extLst>
                <a:ext uri="{FF2B5EF4-FFF2-40B4-BE49-F238E27FC236}">
                  <a16:creationId xmlns:a16="http://schemas.microsoft.com/office/drawing/2014/main" id="{2D18183E-86BD-42DE-B983-64A0746F74FF}"/>
                </a:ext>
              </a:extLst>
            </p:cNvPr>
            <p:cNvSpPr txBox="1"/>
            <p:nvPr/>
          </p:nvSpPr>
          <p:spPr>
            <a:xfrm>
              <a:off x="9203399" y="2372334"/>
              <a:ext cx="319318" cy="307777"/>
            </a:xfrm>
            <a:prstGeom prst="rect">
              <a:avLst/>
            </a:prstGeom>
            <a:noFill/>
          </p:spPr>
          <p:txBody>
            <a:bodyPr wrap="square" rtlCol="0">
              <a:spAutoFit/>
            </a:bodyPr>
            <a:lstStyle/>
            <a:p>
              <a:r>
                <a:rPr lang="en-US" sz="1400" dirty="0"/>
                <a:t>3</a:t>
              </a:r>
            </a:p>
          </p:txBody>
        </p:sp>
      </p:grpSp>
      <p:pic>
        <p:nvPicPr>
          <p:cNvPr id="79" name="Picture 78">
            <a:extLst>
              <a:ext uri="{FF2B5EF4-FFF2-40B4-BE49-F238E27FC236}">
                <a16:creationId xmlns:a16="http://schemas.microsoft.com/office/drawing/2014/main" id="{9DDFABE4-4D29-4671-86BC-34112A72FD04}"/>
              </a:ext>
            </a:extLst>
          </p:cNvPr>
          <p:cNvPicPr>
            <a:picLocks noChangeAspect="1"/>
          </p:cNvPicPr>
          <p:nvPr/>
        </p:nvPicPr>
        <p:blipFill>
          <a:blip r:embed="rId3"/>
          <a:stretch>
            <a:fillRect/>
          </a:stretch>
        </p:blipFill>
        <p:spPr>
          <a:xfrm>
            <a:off x="9620571" y="2490190"/>
            <a:ext cx="2143596" cy="1617441"/>
          </a:xfrm>
          <a:prstGeom prst="rect">
            <a:avLst/>
          </a:prstGeom>
        </p:spPr>
      </p:pic>
      <p:pic>
        <p:nvPicPr>
          <p:cNvPr id="81" name="Picture 80">
            <a:extLst>
              <a:ext uri="{FF2B5EF4-FFF2-40B4-BE49-F238E27FC236}">
                <a16:creationId xmlns:a16="http://schemas.microsoft.com/office/drawing/2014/main" id="{4A6DD1E2-CFD8-4678-BE86-B50310A7AC94}"/>
              </a:ext>
            </a:extLst>
          </p:cNvPr>
          <p:cNvPicPr>
            <a:picLocks noChangeAspect="1"/>
          </p:cNvPicPr>
          <p:nvPr/>
        </p:nvPicPr>
        <p:blipFill>
          <a:blip r:embed="rId3"/>
          <a:stretch>
            <a:fillRect/>
          </a:stretch>
        </p:blipFill>
        <p:spPr>
          <a:xfrm>
            <a:off x="6662030" y="4313511"/>
            <a:ext cx="2143596" cy="1617441"/>
          </a:xfrm>
          <a:prstGeom prst="rect">
            <a:avLst/>
          </a:prstGeom>
        </p:spPr>
      </p:pic>
      <p:grpSp>
        <p:nvGrpSpPr>
          <p:cNvPr id="87" name="Group 86">
            <a:extLst>
              <a:ext uri="{FF2B5EF4-FFF2-40B4-BE49-F238E27FC236}">
                <a16:creationId xmlns:a16="http://schemas.microsoft.com/office/drawing/2014/main" id="{008DE299-446A-4FAA-A104-0235E477CF76}"/>
              </a:ext>
            </a:extLst>
          </p:cNvPr>
          <p:cNvGrpSpPr/>
          <p:nvPr/>
        </p:nvGrpSpPr>
        <p:grpSpPr>
          <a:xfrm>
            <a:off x="9603929" y="4159622"/>
            <a:ext cx="2652102" cy="1152054"/>
            <a:chOff x="7106402" y="4181536"/>
            <a:chExt cx="4760686" cy="1247690"/>
          </a:xfrm>
        </p:grpSpPr>
        <p:sp>
          <p:nvSpPr>
            <p:cNvPr id="82" name="Left Bracket 81">
              <a:extLst>
                <a:ext uri="{FF2B5EF4-FFF2-40B4-BE49-F238E27FC236}">
                  <a16:creationId xmlns:a16="http://schemas.microsoft.com/office/drawing/2014/main" id="{3A93C348-A2E0-4C00-AF9A-4F4D04842C3F}"/>
                </a:ext>
              </a:extLst>
            </p:cNvPr>
            <p:cNvSpPr/>
            <p:nvPr/>
          </p:nvSpPr>
          <p:spPr>
            <a:xfrm rot="16200000">
              <a:off x="10016599" y="3698953"/>
              <a:ext cx="121460" cy="125838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647BCF1E-87F0-4B30-B31D-1BD84FD3FAC7}"/>
                </a:ext>
              </a:extLst>
            </p:cNvPr>
            <p:cNvSpPr txBox="1"/>
            <p:nvPr/>
          </p:nvSpPr>
          <p:spPr>
            <a:xfrm>
              <a:off x="7445556" y="4181536"/>
              <a:ext cx="1845731" cy="333327"/>
            </a:xfrm>
            <a:prstGeom prst="rect">
              <a:avLst/>
            </a:prstGeom>
            <a:noFill/>
          </p:spPr>
          <p:txBody>
            <a:bodyPr wrap="square" rtlCol="0">
              <a:spAutoFit/>
            </a:bodyPr>
            <a:lstStyle/>
            <a:p>
              <a:r>
                <a:rPr lang="en-US" sz="1400" dirty="0"/>
                <a:t>Total Width</a:t>
              </a:r>
            </a:p>
          </p:txBody>
        </p:sp>
        <p:sp>
          <p:nvSpPr>
            <p:cNvPr id="85" name="TextBox 84">
              <a:extLst>
                <a:ext uri="{FF2B5EF4-FFF2-40B4-BE49-F238E27FC236}">
                  <a16:creationId xmlns:a16="http://schemas.microsoft.com/office/drawing/2014/main" id="{9FCF62B1-4409-4D34-A7FB-04F922CB764C}"/>
                </a:ext>
              </a:extLst>
            </p:cNvPr>
            <p:cNvSpPr txBox="1"/>
            <p:nvPr/>
          </p:nvSpPr>
          <p:spPr>
            <a:xfrm>
              <a:off x="7211144" y="4620658"/>
              <a:ext cx="2441542" cy="333327"/>
            </a:xfrm>
            <a:prstGeom prst="rect">
              <a:avLst/>
            </a:prstGeom>
            <a:noFill/>
          </p:spPr>
          <p:txBody>
            <a:bodyPr wrap="square" rtlCol="0">
              <a:spAutoFit/>
            </a:bodyPr>
            <a:lstStyle/>
            <a:p>
              <a:r>
                <a:rPr lang="en-US" sz="1400" dirty="0"/>
                <a:t>Feature Width</a:t>
              </a:r>
            </a:p>
          </p:txBody>
        </p:sp>
        <p:sp>
          <p:nvSpPr>
            <p:cNvPr id="86" name="TextBox 85">
              <a:extLst>
                <a:ext uri="{FF2B5EF4-FFF2-40B4-BE49-F238E27FC236}">
                  <a16:creationId xmlns:a16="http://schemas.microsoft.com/office/drawing/2014/main" id="{5C850A6A-9C4A-451A-8F35-110C8212A71D}"/>
                </a:ext>
              </a:extLst>
            </p:cNvPr>
            <p:cNvSpPr txBox="1"/>
            <p:nvPr/>
          </p:nvSpPr>
          <p:spPr>
            <a:xfrm>
              <a:off x="7106402" y="5095899"/>
              <a:ext cx="4760686" cy="333327"/>
            </a:xfrm>
            <a:prstGeom prst="rect">
              <a:avLst/>
            </a:prstGeom>
            <a:noFill/>
          </p:spPr>
          <p:txBody>
            <a:bodyPr wrap="square" rtlCol="0">
              <a:spAutoFit/>
            </a:bodyPr>
            <a:lstStyle/>
            <a:p>
              <a:r>
                <a:rPr lang="en-US" sz="1400" dirty="0"/>
                <a:t>Feature Width / Total Width  </a:t>
              </a:r>
            </a:p>
          </p:txBody>
        </p:sp>
      </p:grpSp>
      <p:sp>
        <p:nvSpPr>
          <p:cNvPr id="88" name="Left Bracket 87">
            <a:extLst>
              <a:ext uri="{FF2B5EF4-FFF2-40B4-BE49-F238E27FC236}">
                <a16:creationId xmlns:a16="http://schemas.microsoft.com/office/drawing/2014/main" id="{AB922348-E606-4BCC-BDF2-3D97D11B181F}"/>
              </a:ext>
            </a:extLst>
          </p:cNvPr>
          <p:cNvSpPr/>
          <p:nvPr/>
        </p:nvSpPr>
        <p:spPr>
          <a:xfrm rot="16200000">
            <a:off x="10977524" y="4454085"/>
            <a:ext cx="89798" cy="19104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Left Bracket 88">
            <a:extLst>
              <a:ext uri="{FF2B5EF4-FFF2-40B4-BE49-F238E27FC236}">
                <a16:creationId xmlns:a16="http://schemas.microsoft.com/office/drawing/2014/main" id="{38D3C0F7-ECFF-4CE9-ADCD-CB2EDC24470A}"/>
              </a:ext>
            </a:extLst>
          </p:cNvPr>
          <p:cNvSpPr/>
          <p:nvPr/>
        </p:nvSpPr>
        <p:spPr>
          <a:xfrm rot="16200000">
            <a:off x="11248425" y="4573831"/>
            <a:ext cx="112152" cy="23648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Left Bracket 89">
            <a:extLst>
              <a:ext uri="{FF2B5EF4-FFF2-40B4-BE49-F238E27FC236}">
                <a16:creationId xmlns:a16="http://schemas.microsoft.com/office/drawing/2014/main" id="{110C25A0-44C1-47CC-949F-83946036ABA0}"/>
              </a:ext>
            </a:extLst>
          </p:cNvPr>
          <p:cNvSpPr/>
          <p:nvPr/>
        </p:nvSpPr>
        <p:spPr>
          <a:xfrm rot="16200000" flipV="1">
            <a:off x="11494297" y="4757409"/>
            <a:ext cx="112150" cy="11825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17D1FADE-F9B5-4037-BC90-F81538830B4F}"/>
              </a:ext>
            </a:extLst>
          </p:cNvPr>
          <p:cNvCxnSpPr>
            <a:cxnSpLocks/>
          </p:cNvCxnSpPr>
          <p:nvPr/>
        </p:nvCxnSpPr>
        <p:spPr>
          <a:xfrm>
            <a:off x="7733828" y="5026345"/>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EA4B644-0016-4A27-BFE6-5572E959C61C}"/>
              </a:ext>
            </a:extLst>
          </p:cNvPr>
          <p:cNvCxnSpPr>
            <a:cxnSpLocks/>
          </p:cNvCxnSpPr>
          <p:nvPr/>
        </p:nvCxnSpPr>
        <p:spPr>
          <a:xfrm>
            <a:off x="8060486" y="5035526"/>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4" name="Right Brace 93">
            <a:extLst>
              <a:ext uri="{FF2B5EF4-FFF2-40B4-BE49-F238E27FC236}">
                <a16:creationId xmlns:a16="http://schemas.microsoft.com/office/drawing/2014/main" id="{05671C58-76A5-4B4A-A41D-6807017AFC57}"/>
              </a:ext>
            </a:extLst>
          </p:cNvPr>
          <p:cNvSpPr/>
          <p:nvPr/>
        </p:nvSpPr>
        <p:spPr>
          <a:xfrm rot="5400000">
            <a:off x="7804578" y="5937646"/>
            <a:ext cx="169041" cy="3427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5" name="TextBox 94">
            <a:extLst>
              <a:ext uri="{FF2B5EF4-FFF2-40B4-BE49-F238E27FC236}">
                <a16:creationId xmlns:a16="http://schemas.microsoft.com/office/drawing/2014/main" id="{F6EE430D-5AAB-4ABC-BA94-F92F105DC7D3}"/>
              </a:ext>
            </a:extLst>
          </p:cNvPr>
          <p:cNvSpPr txBox="1"/>
          <p:nvPr/>
        </p:nvSpPr>
        <p:spPr>
          <a:xfrm>
            <a:off x="7219156" y="6268552"/>
            <a:ext cx="1373107" cy="523220"/>
          </a:xfrm>
          <a:prstGeom prst="rect">
            <a:avLst/>
          </a:prstGeom>
          <a:noFill/>
        </p:spPr>
        <p:txBody>
          <a:bodyPr wrap="square" rtlCol="0">
            <a:spAutoFit/>
          </a:bodyPr>
          <a:lstStyle/>
          <a:p>
            <a:pPr algn="ctr"/>
            <a:r>
              <a:rPr lang="en-US" sz="1400" dirty="0"/>
              <a:t>X </a:t>
            </a:r>
          </a:p>
          <a:p>
            <a:pPr algn="ctr"/>
            <a:r>
              <a:rPr lang="en-US" sz="1400" dirty="0"/>
              <a:t>base pairs</a:t>
            </a:r>
          </a:p>
        </p:txBody>
      </p:sp>
      <p:grpSp>
        <p:nvGrpSpPr>
          <p:cNvPr id="100" name="Group 99">
            <a:extLst>
              <a:ext uri="{FF2B5EF4-FFF2-40B4-BE49-F238E27FC236}">
                <a16:creationId xmlns:a16="http://schemas.microsoft.com/office/drawing/2014/main" id="{BB01C3B8-A22E-4B55-935E-2FD2C883668D}"/>
              </a:ext>
            </a:extLst>
          </p:cNvPr>
          <p:cNvGrpSpPr/>
          <p:nvPr/>
        </p:nvGrpSpPr>
        <p:grpSpPr>
          <a:xfrm>
            <a:off x="6951078" y="153634"/>
            <a:ext cx="1590236" cy="375528"/>
            <a:chOff x="6951078" y="153634"/>
            <a:chExt cx="1590236" cy="375528"/>
          </a:xfrm>
        </p:grpSpPr>
        <p:sp>
          <p:nvSpPr>
            <p:cNvPr id="96" name="TextBox 95">
              <a:extLst>
                <a:ext uri="{FF2B5EF4-FFF2-40B4-BE49-F238E27FC236}">
                  <a16:creationId xmlns:a16="http://schemas.microsoft.com/office/drawing/2014/main" id="{2D2E8F11-8E7C-4D5C-B429-7481688AC892}"/>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97" name="TextBox 96">
              <a:extLst>
                <a:ext uri="{FF2B5EF4-FFF2-40B4-BE49-F238E27FC236}">
                  <a16:creationId xmlns:a16="http://schemas.microsoft.com/office/drawing/2014/main" id="{E24A2A2C-1D0F-4F8F-8286-C00926577D03}"/>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98" name="TextBox 97">
              <a:extLst>
                <a:ext uri="{FF2B5EF4-FFF2-40B4-BE49-F238E27FC236}">
                  <a16:creationId xmlns:a16="http://schemas.microsoft.com/office/drawing/2014/main" id="{281216EE-408D-4F44-BE51-818CB325CA94}"/>
                </a:ext>
              </a:extLst>
            </p:cNvPr>
            <p:cNvSpPr txBox="1"/>
            <p:nvPr/>
          </p:nvSpPr>
          <p:spPr>
            <a:xfrm>
              <a:off x="8171285" y="159830"/>
              <a:ext cx="370029" cy="369332"/>
            </a:xfrm>
            <a:prstGeom prst="rect">
              <a:avLst/>
            </a:prstGeom>
            <a:noFill/>
          </p:spPr>
          <p:txBody>
            <a:bodyPr wrap="square" rtlCol="0">
              <a:spAutoFit/>
            </a:bodyPr>
            <a:lstStyle/>
            <a:p>
              <a:r>
                <a:rPr lang="en-US" dirty="0"/>
                <a:t>III</a:t>
              </a:r>
            </a:p>
          </p:txBody>
        </p:sp>
      </p:grpSp>
      <p:grpSp>
        <p:nvGrpSpPr>
          <p:cNvPr id="101" name="Group 100">
            <a:extLst>
              <a:ext uri="{FF2B5EF4-FFF2-40B4-BE49-F238E27FC236}">
                <a16:creationId xmlns:a16="http://schemas.microsoft.com/office/drawing/2014/main" id="{1E4B69F0-EBE7-462E-8D73-85BD1D0A5F42}"/>
              </a:ext>
            </a:extLst>
          </p:cNvPr>
          <p:cNvGrpSpPr/>
          <p:nvPr/>
        </p:nvGrpSpPr>
        <p:grpSpPr>
          <a:xfrm>
            <a:off x="9950304" y="2119355"/>
            <a:ext cx="1606872" cy="375528"/>
            <a:chOff x="6951078" y="153634"/>
            <a:chExt cx="1606872" cy="375528"/>
          </a:xfrm>
        </p:grpSpPr>
        <p:sp>
          <p:nvSpPr>
            <p:cNvPr id="102" name="TextBox 101">
              <a:extLst>
                <a:ext uri="{FF2B5EF4-FFF2-40B4-BE49-F238E27FC236}">
                  <a16:creationId xmlns:a16="http://schemas.microsoft.com/office/drawing/2014/main" id="{0759D35D-579E-46FB-945B-950C244BFE0B}"/>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103" name="TextBox 102">
              <a:extLst>
                <a:ext uri="{FF2B5EF4-FFF2-40B4-BE49-F238E27FC236}">
                  <a16:creationId xmlns:a16="http://schemas.microsoft.com/office/drawing/2014/main" id="{B0EBF173-C5DA-4929-B925-E96FCABE5001}"/>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104" name="TextBox 103">
              <a:extLst>
                <a:ext uri="{FF2B5EF4-FFF2-40B4-BE49-F238E27FC236}">
                  <a16:creationId xmlns:a16="http://schemas.microsoft.com/office/drawing/2014/main" id="{52A8147B-122D-48B6-A12C-5F87A9874922}"/>
                </a:ext>
              </a:extLst>
            </p:cNvPr>
            <p:cNvSpPr txBox="1"/>
            <p:nvPr/>
          </p:nvSpPr>
          <p:spPr>
            <a:xfrm>
              <a:off x="8171286" y="159830"/>
              <a:ext cx="386664" cy="369332"/>
            </a:xfrm>
            <a:prstGeom prst="rect">
              <a:avLst/>
            </a:prstGeom>
            <a:noFill/>
          </p:spPr>
          <p:txBody>
            <a:bodyPr wrap="square" rtlCol="0">
              <a:spAutoFit/>
            </a:bodyPr>
            <a:lstStyle/>
            <a:p>
              <a:r>
                <a:rPr lang="en-US" dirty="0"/>
                <a:t>III</a:t>
              </a:r>
            </a:p>
          </p:txBody>
        </p:sp>
      </p:grpSp>
      <p:grpSp>
        <p:nvGrpSpPr>
          <p:cNvPr id="105" name="Group 104">
            <a:extLst>
              <a:ext uri="{FF2B5EF4-FFF2-40B4-BE49-F238E27FC236}">
                <a16:creationId xmlns:a16="http://schemas.microsoft.com/office/drawing/2014/main" id="{DBA7D69A-1E8E-4386-A7FF-347F66FEF805}"/>
              </a:ext>
            </a:extLst>
          </p:cNvPr>
          <p:cNvGrpSpPr/>
          <p:nvPr/>
        </p:nvGrpSpPr>
        <p:grpSpPr>
          <a:xfrm>
            <a:off x="6964251" y="3975542"/>
            <a:ext cx="1583938" cy="375528"/>
            <a:chOff x="6951078" y="153634"/>
            <a:chExt cx="1583938" cy="375528"/>
          </a:xfrm>
        </p:grpSpPr>
        <p:sp>
          <p:nvSpPr>
            <p:cNvPr id="106" name="TextBox 105">
              <a:extLst>
                <a:ext uri="{FF2B5EF4-FFF2-40B4-BE49-F238E27FC236}">
                  <a16:creationId xmlns:a16="http://schemas.microsoft.com/office/drawing/2014/main" id="{2DB28818-3FA2-4B4B-8C40-E0A9AEB7EB3C}"/>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107" name="TextBox 106">
              <a:extLst>
                <a:ext uri="{FF2B5EF4-FFF2-40B4-BE49-F238E27FC236}">
                  <a16:creationId xmlns:a16="http://schemas.microsoft.com/office/drawing/2014/main" id="{DF9B6A9E-D509-474A-BF55-5DDD06621474}"/>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108" name="TextBox 107">
              <a:extLst>
                <a:ext uri="{FF2B5EF4-FFF2-40B4-BE49-F238E27FC236}">
                  <a16:creationId xmlns:a16="http://schemas.microsoft.com/office/drawing/2014/main" id="{0941D466-6A70-44FA-9448-796700020E9D}"/>
                </a:ext>
              </a:extLst>
            </p:cNvPr>
            <p:cNvSpPr txBox="1"/>
            <p:nvPr/>
          </p:nvSpPr>
          <p:spPr>
            <a:xfrm>
              <a:off x="8171286" y="159830"/>
              <a:ext cx="363730" cy="369332"/>
            </a:xfrm>
            <a:prstGeom prst="rect">
              <a:avLst/>
            </a:prstGeom>
            <a:noFill/>
          </p:spPr>
          <p:txBody>
            <a:bodyPr wrap="square" rtlCol="0">
              <a:spAutoFit/>
            </a:bodyPr>
            <a:lstStyle/>
            <a:p>
              <a:r>
                <a:rPr lang="en-US" dirty="0"/>
                <a:t>III</a:t>
              </a:r>
            </a:p>
          </p:txBody>
        </p:sp>
      </p:grpSp>
      <p:sp>
        <p:nvSpPr>
          <p:cNvPr id="113" name="TextBox 112">
            <a:extLst>
              <a:ext uri="{FF2B5EF4-FFF2-40B4-BE49-F238E27FC236}">
                <a16:creationId xmlns:a16="http://schemas.microsoft.com/office/drawing/2014/main" id="{0C5195E2-AC16-4BF0-B088-CC21355B2301}"/>
              </a:ext>
            </a:extLst>
          </p:cNvPr>
          <p:cNvSpPr txBox="1"/>
          <p:nvPr/>
        </p:nvSpPr>
        <p:spPr>
          <a:xfrm>
            <a:off x="6096000" y="1251060"/>
            <a:ext cx="319318" cy="461665"/>
          </a:xfrm>
          <a:prstGeom prst="rect">
            <a:avLst/>
          </a:prstGeom>
          <a:noFill/>
        </p:spPr>
        <p:txBody>
          <a:bodyPr wrap="square" rtlCol="0">
            <a:spAutoFit/>
          </a:bodyPr>
          <a:lstStyle/>
          <a:p>
            <a:r>
              <a:rPr lang="en-US" sz="2400" b="1" dirty="0"/>
              <a:t>A</a:t>
            </a:r>
          </a:p>
        </p:txBody>
      </p:sp>
      <p:sp>
        <p:nvSpPr>
          <p:cNvPr id="114" name="TextBox 113">
            <a:extLst>
              <a:ext uri="{FF2B5EF4-FFF2-40B4-BE49-F238E27FC236}">
                <a16:creationId xmlns:a16="http://schemas.microsoft.com/office/drawing/2014/main" id="{76D97B26-6E87-4EDE-A530-9A38182C7B8F}"/>
              </a:ext>
            </a:extLst>
          </p:cNvPr>
          <p:cNvSpPr txBox="1"/>
          <p:nvPr/>
        </p:nvSpPr>
        <p:spPr>
          <a:xfrm>
            <a:off x="9059676" y="3114244"/>
            <a:ext cx="319318" cy="461665"/>
          </a:xfrm>
          <a:prstGeom prst="rect">
            <a:avLst/>
          </a:prstGeom>
          <a:noFill/>
        </p:spPr>
        <p:txBody>
          <a:bodyPr wrap="square" rtlCol="0">
            <a:spAutoFit/>
          </a:bodyPr>
          <a:lstStyle/>
          <a:p>
            <a:r>
              <a:rPr lang="en-US" sz="2400" b="1" dirty="0"/>
              <a:t>B</a:t>
            </a:r>
            <a:endParaRPr lang="en-US" b="1" dirty="0"/>
          </a:p>
        </p:txBody>
      </p:sp>
      <p:sp>
        <p:nvSpPr>
          <p:cNvPr id="115" name="TextBox 114">
            <a:extLst>
              <a:ext uri="{FF2B5EF4-FFF2-40B4-BE49-F238E27FC236}">
                <a16:creationId xmlns:a16="http://schemas.microsoft.com/office/drawing/2014/main" id="{94FF398C-D463-4A90-88DA-C18A8D5AD75E}"/>
              </a:ext>
            </a:extLst>
          </p:cNvPr>
          <p:cNvSpPr txBox="1"/>
          <p:nvPr/>
        </p:nvSpPr>
        <p:spPr>
          <a:xfrm>
            <a:off x="6096000" y="5090024"/>
            <a:ext cx="319318" cy="461665"/>
          </a:xfrm>
          <a:prstGeom prst="rect">
            <a:avLst/>
          </a:prstGeom>
          <a:noFill/>
        </p:spPr>
        <p:txBody>
          <a:bodyPr wrap="square" rtlCol="0">
            <a:spAutoFit/>
          </a:bodyPr>
          <a:lstStyle/>
          <a:p>
            <a:r>
              <a:rPr lang="en-US" sz="2400" b="1" dirty="0"/>
              <a:t>C</a:t>
            </a:r>
            <a:endParaRPr lang="en-US" b="1" dirty="0"/>
          </a:p>
        </p:txBody>
      </p:sp>
      <p:sp>
        <p:nvSpPr>
          <p:cNvPr id="117" name="Arrow: Bent 116">
            <a:extLst>
              <a:ext uri="{FF2B5EF4-FFF2-40B4-BE49-F238E27FC236}">
                <a16:creationId xmlns:a16="http://schemas.microsoft.com/office/drawing/2014/main" id="{3ED97F8A-08B6-4EA8-909C-ABEC4446FEB7}"/>
              </a:ext>
            </a:extLst>
          </p:cNvPr>
          <p:cNvSpPr/>
          <p:nvPr/>
        </p:nvSpPr>
        <p:spPr>
          <a:xfrm flipV="1">
            <a:off x="2987931" y="4011094"/>
            <a:ext cx="3034656" cy="1802689"/>
          </a:xfrm>
          <a:prstGeom prst="bentArrow">
            <a:avLst>
              <a:gd name="adj1" fmla="val 25000"/>
              <a:gd name="adj2" fmla="val 29312"/>
              <a:gd name="adj3" fmla="val 25000"/>
              <a:gd name="adj4" fmla="val 43750"/>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0" name="Arrow: Bent 119">
            <a:extLst>
              <a:ext uri="{FF2B5EF4-FFF2-40B4-BE49-F238E27FC236}">
                <a16:creationId xmlns:a16="http://schemas.microsoft.com/office/drawing/2014/main" id="{272BAFCA-9AF2-4268-9258-639743DB1D52}"/>
              </a:ext>
            </a:extLst>
          </p:cNvPr>
          <p:cNvSpPr/>
          <p:nvPr/>
        </p:nvSpPr>
        <p:spPr>
          <a:xfrm>
            <a:off x="2995280" y="958252"/>
            <a:ext cx="3028232" cy="1843494"/>
          </a:xfrm>
          <a:prstGeom prst="bentArrow">
            <a:avLst>
              <a:gd name="adj1" fmla="val 25000"/>
              <a:gd name="adj2" fmla="val 29312"/>
              <a:gd name="adj3" fmla="val 25000"/>
              <a:gd name="adj4" fmla="val 43750"/>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Arrow: Right 120">
            <a:extLst>
              <a:ext uri="{FF2B5EF4-FFF2-40B4-BE49-F238E27FC236}">
                <a16:creationId xmlns:a16="http://schemas.microsoft.com/office/drawing/2014/main" id="{F3AF16B1-3455-4BF1-BB99-52433E70C8FE}"/>
              </a:ext>
            </a:extLst>
          </p:cNvPr>
          <p:cNvSpPr/>
          <p:nvPr/>
        </p:nvSpPr>
        <p:spPr>
          <a:xfrm>
            <a:off x="3945674" y="2986556"/>
            <a:ext cx="5113997" cy="795674"/>
          </a:xfrm>
          <a:prstGeom prst="rightArrow">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807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4.79167E-6 -2.22222E-6 L 4.79167E-6 0.37014 " pathEditMode="relative" rAng="0" ptsTypes="AA">
                                      <p:cBhvr>
                                        <p:cTn id="12" dur="2000" fill="hold"/>
                                        <p:tgtEl>
                                          <p:spTgt spid="91"/>
                                        </p:tgtEl>
                                        <p:attrNameLst>
                                          <p:attrName>ppt_x</p:attrName>
                                          <p:attrName>ppt_y</p:attrName>
                                        </p:attrNameLst>
                                      </p:cBhvr>
                                      <p:rCtr x="0" y="18495"/>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anim calcmode="lin" valueType="num">
                                      <p:cBhvr additive="base">
                                        <p:cTn id="17" dur="500" fill="hold"/>
                                        <p:tgtEl>
                                          <p:spTgt spid="93"/>
                                        </p:tgtEl>
                                        <p:attrNameLst>
                                          <p:attrName>ppt_x</p:attrName>
                                        </p:attrNameLst>
                                      </p:cBhvr>
                                      <p:tavLst>
                                        <p:tav tm="0">
                                          <p:val>
                                            <p:strVal val="#ppt_x"/>
                                          </p:val>
                                        </p:tav>
                                        <p:tav tm="100000">
                                          <p:val>
                                            <p:strVal val="#ppt_x"/>
                                          </p:val>
                                        </p:tav>
                                      </p:tavLst>
                                    </p:anim>
                                    <p:anim calcmode="lin" valueType="num">
                                      <p:cBhvr additive="base">
                                        <p:cTn id="1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4.79167E-6 -2.22222E-6 L 4.79167E-6 0.37014 " pathEditMode="relative" rAng="0" ptsTypes="AA">
                                      <p:cBhvr>
                                        <p:cTn id="22" dur="2000" fill="hold"/>
                                        <p:tgtEl>
                                          <p:spTgt spid="93"/>
                                        </p:tgtEl>
                                        <p:attrNameLst>
                                          <p:attrName>ppt_x</p:attrName>
                                          <p:attrName>ppt_y</p:attrName>
                                        </p:attrNameLst>
                                      </p:cBhvr>
                                      <p:rCtr x="0" y="18495"/>
                                    </p:animMotion>
                                  </p:childTnLst>
                                </p:cTn>
                              </p:par>
                              <p:par>
                                <p:cTn id="23" presetID="2" presetClass="entr" presetSubtype="4"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 calcmode="lin" valueType="num">
                                      <p:cBhvr additive="base">
                                        <p:cTn id="25" dur="500" fill="hold"/>
                                        <p:tgtEl>
                                          <p:spTgt spid="95"/>
                                        </p:tgtEl>
                                        <p:attrNameLst>
                                          <p:attrName>ppt_x</p:attrName>
                                        </p:attrNameLst>
                                      </p:cBhvr>
                                      <p:tavLst>
                                        <p:tav tm="0">
                                          <p:val>
                                            <p:strVal val="#ppt_x"/>
                                          </p:val>
                                        </p:tav>
                                        <p:tav tm="100000">
                                          <p:val>
                                            <p:strVal val="#ppt_x"/>
                                          </p:val>
                                        </p:tav>
                                      </p:tavLst>
                                    </p:anim>
                                    <p:anim calcmode="lin" valueType="num">
                                      <p:cBhvr additive="base">
                                        <p:cTn id="26"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additive="base">
                                        <p:cTn id="31" dur="500" fill="hold"/>
                                        <p:tgtEl>
                                          <p:spTgt spid="117"/>
                                        </p:tgtEl>
                                        <p:attrNameLst>
                                          <p:attrName>ppt_x</p:attrName>
                                        </p:attrNameLst>
                                      </p:cBhvr>
                                      <p:tavLst>
                                        <p:tav tm="0">
                                          <p:val>
                                            <p:strVal val="#ppt_x"/>
                                          </p:val>
                                        </p:tav>
                                        <p:tav tm="100000">
                                          <p:val>
                                            <p:strVal val="#ppt_x"/>
                                          </p:val>
                                        </p:tav>
                                      </p:tavLst>
                                    </p:anim>
                                    <p:anim calcmode="lin" valueType="num">
                                      <p:cBhvr additive="base">
                                        <p:cTn id="32"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additive="base">
                                        <p:cTn id="37" dur="500" fill="hold"/>
                                        <p:tgtEl>
                                          <p:spTgt spid="120"/>
                                        </p:tgtEl>
                                        <p:attrNameLst>
                                          <p:attrName>ppt_x</p:attrName>
                                        </p:attrNameLst>
                                      </p:cBhvr>
                                      <p:tavLst>
                                        <p:tav tm="0">
                                          <p:val>
                                            <p:strVal val="#ppt_x"/>
                                          </p:val>
                                        </p:tav>
                                        <p:tav tm="100000">
                                          <p:val>
                                            <p:strVal val="#ppt_x"/>
                                          </p:val>
                                        </p:tav>
                                      </p:tavLst>
                                    </p:anim>
                                    <p:anim calcmode="lin" valueType="num">
                                      <p:cBhvr additive="base">
                                        <p:cTn id="38"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17" grpId="0" animBg="1"/>
      <p:bldP spid="1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a:extLst>
              <a:ext uri="{FF2B5EF4-FFF2-40B4-BE49-F238E27FC236}">
                <a16:creationId xmlns:a16="http://schemas.microsoft.com/office/drawing/2014/main" id="{FFAC8F91-D419-4EB9-8D35-2F4AB88B5C5D}"/>
              </a:ext>
            </a:extLst>
          </p:cNvPr>
          <p:cNvGrpSpPr/>
          <p:nvPr/>
        </p:nvGrpSpPr>
        <p:grpSpPr>
          <a:xfrm>
            <a:off x="831039" y="178733"/>
            <a:ext cx="11078795" cy="6703330"/>
            <a:chOff x="686660" y="0"/>
            <a:chExt cx="11078795" cy="6703330"/>
          </a:xfrm>
        </p:grpSpPr>
        <p:grpSp>
          <p:nvGrpSpPr>
            <p:cNvPr id="74" name="Group 73">
              <a:extLst>
                <a:ext uri="{FF2B5EF4-FFF2-40B4-BE49-F238E27FC236}">
                  <a16:creationId xmlns:a16="http://schemas.microsoft.com/office/drawing/2014/main" id="{39B0F8BF-8AA8-453E-86E7-ADB902C11220}"/>
                </a:ext>
              </a:extLst>
            </p:cNvPr>
            <p:cNvGrpSpPr/>
            <p:nvPr/>
          </p:nvGrpSpPr>
          <p:grpSpPr>
            <a:xfrm>
              <a:off x="3900628" y="0"/>
              <a:ext cx="3980056" cy="1783019"/>
              <a:chOff x="3720155" y="0"/>
              <a:chExt cx="4751690" cy="2134150"/>
            </a:xfrm>
          </p:grpSpPr>
          <p:grpSp>
            <p:nvGrpSpPr>
              <p:cNvPr id="70" name="Group 69">
                <a:extLst>
                  <a:ext uri="{FF2B5EF4-FFF2-40B4-BE49-F238E27FC236}">
                    <a16:creationId xmlns:a16="http://schemas.microsoft.com/office/drawing/2014/main" id="{095BC977-6BAE-4B46-A8C4-E4EC33F95169}"/>
                  </a:ext>
                </a:extLst>
              </p:cNvPr>
              <p:cNvGrpSpPr/>
              <p:nvPr/>
            </p:nvGrpSpPr>
            <p:grpSpPr>
              <a:xfrm>
                <a:off x="3720155" y="0"/>
                <a:ext cx="4751690" cy="2127501"/>
                <a:chOff x="4023018" y="1791138"/>
                <a:chExt cx="4751690" cy="2127501"/>
              </a:xfrm>
            </p:grpSpPr>
            <p:grpSp>
              <p:nvGrpSpPr>
                <p:cNvPr id="6" name="Group 5">
                  <a:extLst>
                    <a:ext uri="{FF2B5EF4-FFF2-40B4-BE49-F238E27FC236}">
                      <a16:creationId xmlns:a16="http://schemas.microsoft.com/office/drawing/2014/main" id="{97E32D5D-1387-4FE6-9C55-D2EBD4F2E139}"/>
                    </a:ext>
                  </a:extLst>
                </p:cNvPr>
                <p:cNvGrpSpPr/>
                <p:nvPr/>
              </p:nvGrpSpPr>
              <p:grpSpPr>
                <a:xfrm rot="19193867">
                  <a:off x="4917484" y="1791138"/>
                  <a:ext cx="2866551" cy="1533147"/>
                  <a:chOff x="2669843" y="3819659"/>
                  <a:chExt cx="2580354" cy="1327949"/>
                </a:xfrm>
              </p:grpSpPr>
              <p:sp>
                <p:nvSpPr>
                  <p:cNvPr id="47" name="Isosceles Triangle 46">
                    <a:extLst>
                      <a:ext uri="{FF2B5EF4-FFF2-40B4-BE49-F238E27FC236}">
                        <a16:creationId xmlns:a16="http://schemas.microsoft.com/office/drawing/2014/main" id="{FAE3D185-EA93-44D3-AD42-B5AFB2A1C6C4}"/>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7FCA5B9D-2708-4BF8-B90F-4ABDA99462A7}"/>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a:extLst>
                    <a:ext uri="{FF2B5EF4-FFF2-40B4-BE49-F238E27FC236}">
                      <a16:creationId xmlns:a16="http://schemas.microsoft.com/office/drawing/2014/main" id="{3E873B09-D358-421C-A14C-0705A7EF88A8}"/>
                    </a:ext>
                  </a:extLst>
                </p:cNvPr>
                <p:cNvCxnSpPr>
                  <a:cxnSpLocks/>
                </p:cNvCxnSpPr>
                <p:nvPr/>
              </p:nvCxnSpPr>
              <p:spPr>
                <a:xfrm flipV="1">
                  <a:off x="4294573" y="3013117"/>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F7F74A2C-76DC-4027-AA78-C8EA0CA57D07}"/>
                    </a:ext>
                  </a:extLst>
                </p:cNvPr>
                <p:cNvSpPr/>
                <p:nvPr/>
              </p:nvSpPr>
              <p:spPr>
                <a:xfrm>
                  <a:off x="5681797" y="2951872"/>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24C71EFF-501C-4573-BC4B-4ED1FCCFBF8D}"/>
                    </a:ext>
                  </a:extLst>
                </p:cNvPr>
                <p:cNvSpPr/>
                <p:nvPr/>
              </p:nvSpPr>
              <p:spPr>
                <a:xfrm>
                  <a:off x="7782933" y="2951871"/>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583D71CB-9A6A-45D7-9E8A-39139C1F47C4}"/>
                    </a:ext>
                  </a:extLst>
                </p:cNvPr>
                <p:cNvSpPr/>
                <p:nvPr/>
              </p:nvSpPr>
              <p:spPr>
                <a:xfrm>
                  <a:off x="4747509" y="2958424"/>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5A53D3A-88BF-4814-8389-4393511FBB12}"/>
                    </a:ext>
                  </a:extLst>
                </p:cNvPr>
                <p:cNvCxnSpPr>
                  <a:cxnSpLocks/>
                </p:cNvCxnSpPr>
                <p:nvPr/>
              </p:nvCxnSpPr>
              <p:spPr>
                <a:xfrm>
                  <a:off x="4613513" y="2756048"/>
                  <a:ext cx="0" cy="116259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2380164-9D23-4A39-9380-526294B6AC74}"/>
                    </a:ext>
                  </a:extLst>
                </p:cNvPr>
                <p:cNvCxnSpPr>
                  <a:cxnSpLocks/>
                </p:cNvCxnSpPr>
                <p:nvPr/>
              </p:nvCxnSpPr>
              <p:spPr>
                <a:xfrm>
                  <a:off x="8030460" y="2756048"/>
                  <a:ext cx="0" cy="116259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BA01EF4F-B1F4-4477-B04C-68ECB0870A9C}"/>
                    </a:ext>
                  </a:extLst>
                </p:cNvPr>
                <p:cNvGrpSpPr/>
                <p:nvPr/>
              </p:nvGrpSpPr>
              <p:grpSpPr>
                <a:xfrm>
                  <a:off x="5091447" y="2756048"/>
                  <a:ext cx="2523901" cy="1162591"/>
                  <a:chOff x="5091446" y="2756048"/>
                  <a:chExt cx="2454794" cy="2009598"/>
                </a:xfrm>
              </p:grpSpPr>
              <p:cxnSp>
                <p:nvCxnSpPr>
                  <p:cNvPr id="17" name="Straight Connector 16">
                    <a:extLst>
                      <a:ext uri="{FF2B5EF4-FFF2-40B4-BE49-F238E27FC236}">
                        <a16:creationId xmlns:a16="http://schemas.microsoft.com/office/drawing/2014/main" id="{252B65CE-F9B0-4434-BADE-EDEC8E8F9CF4}"/>
                      </a:ext>
                    </a:extLst>
                  </p:cNvPr>
                  <p:cNvCxnSpPr>
                    <a:cxnSpLocks/>
                  </p:cNvCxnSpPr>
                  <p:nvPr/>
                </p:nvCxnSpPr>
                <p:spPr>
                  <a:xfrm flipH="1">
                    <a:off x="6798558" y="2756048"/>
                    <a:ext cx="8932"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B3924DD-FF9B-4742-9973-DA0D18CB7923}"/>
                      </a:ext>
                    </a:extLst>
                  </p:cNvPr>
                  <p:cNvCxnSpPr>
                    <a:cxnSpLocks/>
                  </p:cNvCxnSpPr>
                  <p:nvPr/>
                </p:nvCxnSpPr>
                <p:spPr>
                  <a:xfrm>
                    <a:off x="7171845"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EFD168-A3A9-4732-A759-8AFA1E5CD8BC}"/>
                      </a:ext>
                    </a:extLst>
                  </p:cNvPr>
                  <p:cNvCxnSpPr>
                    <a:cxnSpLocks/>
                  </p:cNvCxnSpPr>
                  <p:nvPr/>
                </p:nvCxnSpPr>
                <p:spPr>
                  <a:xfrm>
                    <a:off x="7546240"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9D979C-26AB-4260-9AE5-2237764B2DE4}"/>
                      </a:ext>
                    </a:extLst>
                  </p:cNvPr>
                  <p:cNvCxnSpPr>
                    <a:cxnSpLocks/>
                  </p:cNvCxnSpPr>
                  <p:nvPr/>
                </p:nvCxnSpPr>
                <p:spPr>
                  <a:xfrm>
                    <a:off x="5091446"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5396D0-AC65-4EEE-8F4B-F6711BFC2EC0}"/>
                      </a:ext>
                    </a:extLst>
                  </p:cNvPr>
                  <p:cNvCxnSpPr>
                    <a:cxnSpLocks/>
                  </p:cNvCxnSpPr>
                  <p:nvPr/>
                </p:nvCxnSpPr>
                <p:spPr>
                  <a:xfrm>
                    <a:off x="5497132"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6EE4B63-7FD0-4B77-919B-5FE40E711E90}"/>
                      </a:ext>
                    </a:extLst>
                  </p:cNvPr>
                  <p:cNvCxnSpPr>
                    <a:cxnSpLocks/>
                  </p:cNvCxnSpPr>
                  <p:nvPr/>
                </p:nvCxnSpPr>
                <p:spPr>
                  <a:xfrm>
                    <a:off x="5996271"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E662D0B-D256-40AE-B53C-F5DF8CA44FF9}"/>
                      </a:ext>
                    </a:extLst>
                  </p:cNvPr>
                  <p:cNvCxnSpPr>
                    <a:cxnSpLocks/>
                  </p:cNvCxnSpPr>
                  <p:nvPr/>
                </p:nvCxnSpPr>
                <p:spPr>
                  <a:xfrm flipH="1">
                    <a:off x="6383758" y="2756048"/>
                    <a:ext cx="5832"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275F50C6-8CBD-47CC-BE1E-414094F2DA6E}"/>
                    </a:ext>
                  </a:extLst>
                </p:cNvPr>
                <p:cNvCxnSpPr>
                  <a:cxnSpLocks/>
                </p:cNvCxnSpPr>
                <p:nvPr/>
              </p:nvCxnSpPr>
              <p:spPr>
                <a:xfrm flipH="1">
                  <a:off x="4023018" y="3036583"/>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E8F85BD-3F5B-4BF2-B586-56F10832070E}"/>
                    </a:ext>
                  </a:extLst>
                </p:cNvPr>
                <p:cNvCxnSpPr>
                  <a:cxnSpLocks/>
                </p:cNvCxnSpPr>
                <p:nvPr/>
              </p:nvCxnSpPr>
              <p:spPr>
                <a:xfrm flipH="1">
                  <a:off x="8356176" y="3013116"/>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C438F6A-05C8-4D9D-9F4C-C5758AF84F03}"/>
                    </a:ext>
                  </a:extLst>
                </p:cNvPr>
                <p:cNvSpPr/>
                <p:nvPr/>
              </p:nvSpPr>
              <p:spPr>
                <a:xfrm>
                  <a:off x="5681719" y="3391401"/>
                  <a:ext cx="202893" cy="55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80535F3-7F79-4792-A5A5-EE492071A823}"/>
                    </a:ext>
                  </a:extLst>
                </p:cNvPr>
                <p:cNvSpPr/>
                <p:nvPr/>
              </p:nvSpPr>
              <p:spPr>
                <a:xfrm flipV="1">
                  <a:off x="5915033" y="3477289"/>
                  <a:ext cx="201324" cy="614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B5CBA7A-E310-430B-AE7E-F2C8F403CADD}"/>
                    </a:ext>
                  </a:extLst>
                </p:cNvPr>
                <p:cNvSpPr/>
                <p:nvPr/>
              </p:nvSpPr>
              <p:spPr>
                <a:xfrm flipV="1">
                  <a:off x="5422653" y="3315386"/>
                  <a:ext cx="220379" cy="607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E891DE40-C2A9-48B0-8BA5-999FA4374704}"/>
                    </a:ext>
                  </a:extLst>
                </p:cNvPr>
                <p:cNvSpPr/>
                <p:nvPr/>
              </p:nvSpPr>
              <p:spPr>
                <a:xfrm flipV="1">
                  <a:off x="6945694" y="3315386"/>
                  <a:ext cx="379029" cy="559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E177251-707C-4636-A1D6-3A0BF969A7E3}"/>
                    </a:ext>
                  </a:extLst>
                </p:cNvPr>
                <p:cNvSpPr/>
                <p:nvPr/>
              </p:nvSpPr>
              <p:spPr>
                <a:xfrm>
                  <a:off x="7615347" y="3315387"/>
                  <a:ext cx="185617" cy="559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E1E5BB-CDBB-4263-BDAD-0C686901CD48}"/>
                    </a:ext>
                  </a:extLst>
                </p:cNvPr>
                <p:cNvSpPr/>
                <p:nvPr/>
              </p:nvSpPr>
              <p:spPr>
                <a:xfrm>
                  <a:off x="7858371" y="3391400"/>
                  <a:ext cx="125714" cy="575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450A7A70-E1FF-4199-8E2C-0B1C777EF763}"/>
                    </a:ext>
                  </a:extLst>
                </p:cNvPr>
                <p:cNvCxnSpPr>
                  <a:cxnSpLocks/>
                </p:cNvCxnSpPr>
                <p:nvPr/>
              </p:nvCxnSpPr>
              <p:spPr>
                <a:xfrm flipV="1">
                  <a:off x="4294573" y="3905536"/>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sp>
            <p:nvSpPr>
              <p:cNvPr id="71" name="Rectangle 70">
                <a:extLst>
                  <a:ext uri="{FF2B5EF4-FFF2-40B4-BE49-F238E27FC236}">
                    <a16:creationId xmlns:a16="http://schemas.microsoft.com/office/drawing/2014/main" id="{E395EC7B-FB15-4CA2-9563-71DB065F78A0}"/>
                  </a:ext>
                </a:extLst>
              </p:cNvPr>
              <p:cNvSpPr/>
              <p:nvPr/>
            </p:nvSpPr>
            <p:spPr>
              <a:xfrm>
                <a:off x="5684560" y="971560"/>
                <a:ext cx="1256176" cy="1162590"/>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Arrow: Left-Right-Up 71">
              <a:extLst>
                <a:ext uri="{FF2B5EF4-FFF2-40B4-BE49-F238E27FC236}">
                  <a16:creationId xmlns:a16="http://schemas.microsoft.com/office/drawing/2014/main" id="{54008041-20A6-430B-A0DB-E10C2D86F5A3}"/>
                </a:ext>
              </a:extLst>
            </p:cNvPr>
            <p:cNvSpPr/>
            <p:nvPr/>
          </p:nvSpPr>
          <p:spPr>
            <a:xfrm rot="10800000">
              <a:off x="3164905" y="1792174"/>
              <a:ext cx="5426195" cy="748035"/>
            </a:xfrm>
            <a:prstGeom prst="leftRightUpArrow">
              <a:avLst>
                <a:gd name="adj1" fmla="val 13256"/>
                <a:gd name="adj2" fmla="val 19128"/>
                <a:gd name="adj3" fmla="val 260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9AE65DB4-00E5-4807-B04C-7446151FE9CC}"/>
                </a:ext>
              </a:extLst>
            </p:cNvPr>
            <p:cNvPicPr>
              <a:picLocks noChangeAspect="1"/>
            </p:cNvPicPr>
            <p:nvPr/>
          </p:nvPicPr>
          <p:blipFill>
            <a:blip r:embed="rId3"/>
            <a:stretch>
              <a:fillRect/>
            </a:stretch>
          </p:blipFill>
          <p:spPr>
            <a:xfrm>
              <a:off x="4678628" y="3057904"/>
              <a:ext cx="2371337" cy="2179067"/>
            </a:xfrm>
            <a:prstGeom prst="rect">
              <a:avLst/>
            </a:prstGeom>
          </p:spPr>
        </p:pic>
        <p:pic>
          <p:nvPicPr>
            <p:cNvPr id="75" name="Picture 74">
              <a:extLst>
                <a:ext uri="{FF2B5EF4-FFF2-40B4-BE49-F238E27FC236}">
                  <a16:creationId xmlns:a16="http://schemas.microsoft.com/office/drawing/2014/main" id="{A65AB9C8-7143-438D-A88B-035A904028FD}"/>
                </a:ext>
              </a:extLst>
            </p:cNvPr>
            <p:cNvPicPr>
              <a:picLocks noChangeAspect="1"/>
            </p:cNvPicPr>
            <p:nvPr/>
          </p:nvPicPr>
          <p:blipFill>
            <a:blip r:embed="rId3"/>
            <a:stretch>
              <a:fillRect/>
            </a:stretch>
          </p:blipFill>
          <p:spPr>
            <a:xfrm>
              <a:off x="686660" y="870834"/>
              <a:ext cx="2371337" cy="2179067"/>
            </a:xfrm>
            <a:prstGeom prst="rect">
              <a:avLst/>
            </a:prstGeom>
          </p:spPr>
        </p:pic>
        <p:pic>
          <p:nvPicPr>
            <p:cNvPr id="76" name="Picture 75">
              <a:extLst>
                <a:ext uri="{FF2B5EF4-FFF2-40B4-BE49-F238E27FC236}">
                  <a16:creationId xmlns:a16="http://schemas.microsoft.com/office/drawing/2014/main" id="{2EF20AAC-3772-49E0-9D29-C3F36225BB3C}"/>
                </a:ext>
              </a:extLst>
            </p:cNvPr>
            <p:cNvPicPr>
              <a:picLocks noChangeAspect="1"/>
            </p:cNvPicPr>
            <p:nvPr/>
          </p:nvPicPr>
          <p:blipFill>
            <a:blip r:embed="rId3"/>
            <a:stretch>
              <a:fillRect/>
            </a:stretch>
          </p:blipFill>
          <p:spPr>
            <a:xfrm>
              <a:off x="8763152" y="870834"/>
              <a:ext cx="2371338" cy="2179067"/>
            </a:xfrm>
            <a:prstGeom prst="rect">
              <a:avLst/>
            </a:prstGeom>
          </p:spPr>
        </p:pic>
        <p:grpSp>
          <p:nvGrpSpPr>
            <p:cNvPr id="77" name="Group 76">
              <a:extLst>
                <a:ext uri="{FF2B5EF4-FFF2-40B4-BE49-F238E27FC236}">
                  <a16:creationId xmlns:a16="http://schemas.microsoft.com/office/drawing/2014/main" id="{A93696AD-93EE-4C94-BEF7-663DA6D1DBD4}"/>
                </a:ext>
              </a:extLst>
            </p:cNvPr>
            <p:cNvGrpSpPr/>
            <p:nvPr/>
          </p:nvGrpSpPr>
          <p:grpSpPr>
            <a:xfrm>
              <a:off x="8591100" y="3049900"/>
              <a:ext cx="3174355" cy="1394406"/>
              <a:chOff x="6391213" y="4181536"/>
              <a:chExt cx="5698162" cy="1510161"/>
            </a:xfrm>
          </p:grpSpPr>
          <p:sp>
            <p:nvSpPr>
              <p:cNvPr id="78" name="Left Bracket 77">
                <a:extLst>
                  <a:ext uri="{FF2B5EF4-FFF2-40B4-BE49-F238E27FC236}">
                    <a16:creationId xmlns:a16="http://schemas.microsoft.com/office/drawing/2014/main" id="{2D489B81-63FD-470A-BC3A-F1E4442CAA9A}"/>
                  </a:ext>
                </a:extLst>
              </p:cNvPr>
              <p:cNvSpPr/>
              <p:nvPr/>
            </p:nvSpPr>
            <p:spPr>
              <a:xfrm rot="16200000">
                <a:off x="10055980" y="3723430"/>
                <a:ext cx="136081" cy="132150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018D5DEF-3015-4478-99C7-01BA75AA8BA0}"/>
                  </a:ext>
                </a:extLst>
              </p:cNvPr>
              <p:cNvSpPr txBox="1"/>
              <p:nvPr/>
            </p:nvSpPr>
            <p:spPr>
              <a:xfrm>
                <a:off x="6700058" y="4181536"/>
                <a:ext cx="2591228" cy="433324"/>
              </a:xfrm>
              <a:prstGeom prst="rect">
                <a:avLst/>
              </a:prstGeom>
              <a:noFill/>
            </p:spPr>
            <p:txBody>
              <a:bodyPr wrap="square" rtlCol="0">
                <a:spAutoFit/>
              </a:bodyPr>
              <a:lstStyle/>
              <a:p>
                <a:r>
                  <a:rPr lang="en-US" sz="2000" dirty="0"/>
                  <a:t>Total Width</a:t>
                </a:r>
              </a:p>
            </p:txBody>
          </p:sp>
          <p:sp>
            <p:nvSpPr>
              <p:cNvPr id="80" name="TextBox 79">
                <a:extLst>
                  <a:ext uri="{FF2B5EF4-FFF2-40B4-BE49-F238E27FC236}">
                    <a16:creationId xmlns:a16="http://schemas.microsoft.com/office/drawing/2014/main" id="{8C2E9B67-D74E-4B86-AEE6-7FD63DAC67D1}"/>
                  </a:ext>
                </a:extLst>
              </p:cNvPr>
              <p:cNvSpPr txBox="1"/>
              <p:nvPr/>
            </p:nvSpPr>
            <p:spPr>
              <a:xfrm>
                <a:off x="6588132" y="4719524"/>
                <a:ext cx="3064557" cy="433326"/>
              </a:xfrm>
              <a:prstGeom prst="rect">
                <a:avLst/>
              </a:prstGeom>
              <a:noFill/>
            </p:spPr>
            <p:txBody>
              <a:bodyPr wrap="square" rtlCol="0">
                <a:spAutoFit/>
              </a:bodyPr>
              <a:lstStyle/>
              <a:p>
                <a:r>
                  <a:rPr lang="en-US" sz="2000" dirty="0"/>
                  <a:t>Feature Width</a:t>
                </a:r>
              </a:p>
            </p:txBody>
          </p:sp>
          <p:sp>
            <p:nvSpPr>
              <p:cNvPr id="81" name="TextBox 80">
                <a:extLst>
                  <a:ext uri="{FF2B5EF4-FFF2-40B4-BE49-F238E27FC236}">
                    <a16:creationId xmlns:a16="http://schemas.microsoft.com/office/drawing/2014/main" id="{7D35540A-00E9-4C16-A3F3-1372A2D4B1A8}"/>
                  </a:ext>
                </a:extLst>
              </p:cNvPr>
              <p:cNvSpPr txBox="1"/>
              <p:nvPr/>
            </p:nvSpPr>
            <p:spPr>
              <a:xfrm>
                <a:off x="6391213" y="5258373"/>
                <a:ext cx="5698162" cy="433324"/>
              </a:xfrm>
              <a:prstGeom prst="rect">
                <a:avLst/>
              </a:prstGeom>
              <a:noFill/>
            </p:spPr>
            <p:txBody>
              <a:bodyPr wrap="square" rtlCol="0">
                <a:spAutoFit/>
              </a:bodyPr>
              <a:lstStyle/>
              <a:p>
                <a:r>
                  <a:rPr lang="en-US" sz="2000" dirty="0"/>
                  <a:t>Feature Width / Total Width  </a:t>
                </a:r>
              </a:p>
            </p:txBody>
          </p:sp>
        </p:grpSp>
        <p:sp>
          <p:nvSpPr>
            <p:cNvPr id="86" name="Left Bracket 85">
              <a:extLst>
                <a:ext uri="{FF2B5EF4-FFF2-40B4-BE49-F238E27FC236}">
                  <a16:creationId xmlns:a16="http://schemas.microsoft.com/office/drawing/2014/main" id="{7D57778B-F19D-4CD3-8356-D2F884B8293D}"/>
                </a:ext>
              </a:extLst>
            </p:cNvPr>
            <p:cNvSpPr/>
            <p:nvPr/>
          </p:nvSpPr>
          <p:spPr>
            <a:xfrm rot="16200000">
              <a:off x="10661405" y="3431373"/>
              <a:ext cx="123889" cy="63066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4" name="Group 93">
              <a:extLst>
                <a:ext uri="{FF2B5EF4-FFF2-40B4-BE49-F238E27FC236}">
                  <a16:creationId xmlns:a16="http://schemas.microsoft.com/office/drawing/2014/main" id="{7ED68C55-8A48-4E6E-927F-D84C718949C9}"/>
                </a:ext>
              </a:extLst>
            </p:cNvPr>
            <p:cNvGrpSpPr/>
            <p:nvPr/>
          </p:nvGrpSpPr>
          <p:grpSpPr>
            <a:xfrm>
              <a:off x="5662132" y="5330183"/>
              <a:ext cx="1373107" cy="1373147"/>
              <a:chOff x="5661357" y="4961371"/>
              <a:chExt cx="1373107" cy="1373147"/>
            </a:xfrm>
          </p:grpSpPr>
          <p:cxnSp>
            <p:nvCxnSpPr>
              <p:cNvPr id="87" name="Straight Connector 86">
                <a:extLst>
                  <a:ext uri="{FF2B5EF4-FFF2-40B4-BE49-F238E27FC236}">
                    <a16:creationId xmlns:a16="http://schemas.microsoft.com/office/drawing/2014/main" id="{3B6DFA56-FCFF-473F-B456-E7CFEF05AE23}"/>
                  </a:ext>
                </a:extLst>
              </p:cNvPr>
              <p:cNvCxnSpPr>
                <a:cxnSpLocks/>
              </p:cNvCxnSpPr>
              <p:nvPr/>
            </p:nvCxnSpPr>
            <p:spPr>
              <a:xfrm>
                <a:off x="5908478" y="4973961"/>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16DA453-A3B8-4573-8877-ECA344E3BFFD}"/>
                  </a:ext>
                </a:extLst>
              </p:cNvPr>
              <p:cNvCxnSpPr>
                <a:cxnSpLocks/>
              </p:cNvCxnSpPr>
              <p:nvPr/>
            </p:nvCxnSpPr>
            <p:spPr>
              <a:xfrm>
                <a:off x="6787344" y="4961371"/>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89" name="Right Brace 88">
                <a:extLst>
                  <a:ext uri="{FF2B5EF4-FFF2-40B4-BE49-F238E27FC236}">
                    <a16:creationId xmlns:a16="http://schemas.microsoft.com/office/drawing/2014/main" id="{E6232B12-300B-44C9-BA48-B1FE76EE6A97}"/>
                  </a:ext>
                </a:extLst>
              </p:cNvPr>
              <p:cNvSpPr/>
              <p:nvPr/>
            </p:nvSpPr>
            <p:spPr>
              <a:xfrm rot="5400000">
                <a:off x="6246814" y="5044006"/>
                <a:ext cx="202194" cy="8788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0" name="TextBox 89">
                <a:extLst>
                  <a:ext uri="{FF2B5EF4-FFF2-40B4-BE49-F238E27FC236}">
                    <a16:creationId xmlns:a16="http://schemas.microsoft.com/office/drawing/2014/main" id="{5BAC6772-C540-40A8-A25B-4EB9E169DD1C}"/>
                  </a:ext>
                </a:extLst>
              </p:cNvPr>
              <p:cNvSpPr txBox="1"/>
              <p:nvPr/>
            </p:nvSpPr>
            <p:spPr>
              <a:xfrm>
                <a:off x="5661357" y="5626632"/>
                <a:ext cx="1373107" cy="707886"/>
              </a:xfrm>
              <a:prstGeom prst="rect">
                <a:avLst/>
              </a:prstGeom>
              <a:noFill/>
            </p:spPr>
            <p:txBody>
              <a:bodyPr wrap="square" rtlCol="0">
                <a:spAutoFit/>
              </a:bodyPr>
              <a:lstStyle/>
              <a:p>
                <a:pPr algn="ctr"/>
                <a:r>
                  <a:rPr lang="en-US" sz="2000" dirty="0"/>
                  <a:t>X </a:t>
                </a:r>
              </a:p>
              <a:p>
                <a:pPr algn="ctr"/>
                <a:r>
                  <a:rPr lang="en-US" sz="2000" dirty="0"/>
                  <a:t>base pairs</a:t>
                </a:r>
              </a:p>
            </p:txBody>
          </p:sp>
        </p:grpSp>
        <p:sp>
          <p:nvSpPr>
            <p:cNvPr id="91" name="Right Brace 90">
              <a:extLst>
                <a:ext uri="{FF2B5EF4-FFF2-40B4-BE49-F238E27FC236}">
                  <a16:creationId xmlns:a16="http://schemas.microsoft.com/office/drawing/2014/main" id="{18074E52-54B9-4430-8F26-71AE5FF2EC3D}"/>
                </a:ext>
              </a:extLst>
            </p:cNvPr>
            <p:cNvSpPr/>
            <p:nvPr/>
          </p:nvSpPr>
          <p:spPr>
            <a:xfrm rot="5400000">
              <a:off x="1024416" y="2890182"/>
              <a:ext cx="231171" cy="7038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TextBox 91">
              <a:extLst>
                <a:ext uri="{FF2B5EF4-FFF2-40B4-BE49-F238E27FC236}">
                  <a16:creationId xmlns:a16="http://schemas.microsoft.com/office/drawing/2014/main" id="{D9B77F90-0E81-4148-9F1D-45E3CD6F3CEE}"/>
                </a:ext>
              </a:extLst>
            </p:cNvPr>
            <p:cNvSpPr txBox="1"/>
            <p:nvPr/>
          </p:nvSpPr>
          <p:spPr>
            <a:xfrm>
              <a:off x="897851" y="1902011"/>
              <a:ext cx="319318" cy="307777"/>
            </a:xfrm>
            <a:prstGeom prst="rect">
              <a:avLst/>
            </a:prstGeom>
            <a:noFill/>
          </p:spPr>
          <p:txBody>
            <a:bodyPr wrap="square" rtlCol="0">
              <a:spAutoFit/>
            </a:bodyPr>
            <a:lstStyle/>
            <a:p>
              <a:r>
                <a:rPr lang="en-US" sz="1400" dirty="0"/>
                <a:t>1</a:t>
              </a:r>
            </a:p>
          </p:txBody>
        </p:sp>
        <p:sp>
          <p:nvSpPr>
            <p:cNvPr id="93" name="TextBox 92">
              <a:extLst>
                <a:ext uri="{FF2B5EF4-FFF2-40B4-BE49-F238E27FC236}">
                  <a16:creationId xmlns:a16="http://schemas.microsoft.com/office/drawing/2014/main" id="{DBE964B2-760C-4354-9E01-92C870E5C596}"/>
                </a:ext>
              </a:extLst>
            </p:cNvPr>
            <p:cNvSpPr txBox="1"/>
            <p:nvPr/>
          </p:nvSpPr>
          <p:spPr>
            <a:xfrm>
              <a:off x="993659" y="3428420"/>
              <a:ext cx="319318" cy="400110"/>
            </a:xfrm>
            <a:prstGeom prst="rect">
              <a:avLst/>
            </a:prstGeom>
            <a:noFill/>
          </p:spPr>
          <p:txBody>
            <a:bodyPr wrap="square" rtlCol="0">
              <a:spAutoFit/>
            </a:bodyPr>
            <a:lstStyle/>
            <a:p>
              <a:r>
                <a:rPr lang="en-US" sz="2000" dirty="0"/>
                <a:t>1</a:t>
              </a:r>
              <a:endParaRPr lang="en-US" sz="1400" dirty="0"/>
            </a:p>
          </p:txBody>
        </p:sp>
        <p:sp>
          <p:nvSpPr>
            <p:cNvPr id="95" name="TextBox 94">
              <a:extLst>
                <a:ext uri="{FF2B5EF4-FFF2-40B4-BE49-F238E27FC236}">
                  <a16:creationId xmlns:a16="http://schemas.microsoft.com/office/drawing/2014/main" id="{77F5E1F6-7801-4D61-9217-34B64B705089}"/>
                </a:ext>
              </a:extLst>
            </p:cNvPr>
            <p:cNvSpPr txBox="1"/>
            <p:nvPr/>
          </p:nvSpPr>
          <p:spPr>
            <a:xfrm>
              <a:off x="962959" y="439946"/>
              <a:ext cx="319318" cy="461665"/>
            </a:xfrm>
            <a:prstGeom prst="rect">
              <a:avLst/>
            </a:prstGeom>
            <a:noFill/>
          </p:spPr>
          <p:txBody>
            <a:bodyPr wrap="square" rtlCol="0">
              <a:spAutoFit/>
            </a:bodyPr>
            <a:lstStyle/>
            <a:p>
              <a:r>
                <a:rPr lang="en-US" sz="2400" b="1" dirty="0"/>
                <a:t>I</a:t>
              </a:r>
              <a:endParaRPr lang="en-US" sz="1400" b="1" dirty="0"/>
            </a:p>
          </p:txBody>
        </p:sp>
        <p:sp>
          <p:nvSpPr>
            <p:cNvPr id="96" name="TextBox 95">
              <a:extLst>
                <a:ext uri="{FF2B5EF4-FFF2-40B4-BE49-F238E27FC236}">
                  <a16:creationId xmlns:a16="http://schemas.microsoft.com/office/drawing/2014/main" id="{B0BD1DE3-2528-417C-B94B-B0A92CB410FE}"/>
                </a:ext>
              </a:extLst>
            </p:cNvPr>
            <p:cNvSpPr txBox="1"/>
            <p:nvPr/>
          </p:nvSpPr>
          <p:spPr>
            <a:xfrm>
              <a:off x="5704637" y="2602911"/>
              <a:ext cx="568754" cy="461665"/>
            </a:xfrm>
            <a:prstGeom prst="rect">
              <a:avLst/>
            </a:prstGeom>
            <a:noFill/>
          </p:spPr>
          <p:txBody>
            <a:bodyPr wrap="square" rtlCol="0">
              <a:spAutoFit/>
            </a:bodyPr>
            <a:lstStyle/>
            <a:p>
              <a:r>
                <a:rPr lang="en-US" sz="2400" b="1" dirty="0"/>
                <a:t>II</a:t>
              </a:r>
              <a:endParaRPr lang="en-US" sz="1600" b="1" dirty="0"/>
            </a:p>
          </p:txBody>
        </p:sp>
        <p:sp>
          <p:nvSpPr>
            <p:cNvPr id="97" name="TextBox 96">
              <a:extLst>
                <a:ext uri="{FF2B5EF4-FFF2-40B4-BE49-F238E27FC236}">
                  <a16:creationId xmlns:a16="http://schemas.microsoft.com/office/drawing/2014/main" id="{DDD7E8E3-4E74-4430-9AEA-3AC49E8CC720}"/>
                </a:ext>
              </a:extLst>
            </p:cNvPr>
            <p:cNvSpPr txBox="1"/>
            <p:nvPr/>
          </p:nvSpPr>
          <p:spPr>
            <a:xfrm>
              <a:off x="10498967" y="439945"/>
              <a:ext cx="539716" cy="461665"/>
            </a:xfrm>
            <a:prstGeom prst="rect">
              <a:avLst/>
            </a:prstGeom>
            <a:noFill/>
          </p:spPr>
          <p:txBody>
            <a:bodyPr wrap="square" rtlCol="0">
              <a:spAutoFit/>
            </a:bodyPr>
            <a:lstStyle/>
            <a:p>
              <a:r>
                <a:rPr lang="en-US" sz="2400" b="1" dirty="0"/>
                <a:t>III</a:t>
              </a:r>
              <a:endParaRPr lang="en-US" sz="1400" b="1" dirty="0"/>
            </a:p>
          </p:txBody>
        </p:sp>
      </p:grpSp>
      <p:sp>
        <p:nvSpPr>
          <p:cNvPr id="99" name="TextBox 98">
            <a:extLst>
              <a:ext uri="{FF2B5EF4-FFF2-40B4-BE49-F238E27FC236}">
                <a16:creationId xmlns:a16="http://schemas.microsoft.com/office/drawing/2014/main" id="{77BCA748-E5EF-4DD1-AAD3-705B43E0DD87}"/>
              </a:ext>
            </a:extLst>
          </p:cNvPr>
          <p:cNvSpPr txBox="1"/>
          <p:nvPr/>
        </p:nvSpPr>
        <p:spPr>
          <a:xfrm>
            <a:off x="171957" y="1849911"/>
            <a:ext cx="591132" cy="461665"/>
          </a:xfrm>
          <a:prstGeom prst="rect">
            <a:avLst/>
          </a:prstGeom>
          <a:noFill/>
        </p:spPr>
        <p:txBody>
          <a:bodyPr wrap="square" rtlCol="0">
            <a:spAutoFit/>
          </a:bodyPr>
          <a:lstStyle/>
          <a:p>
            <a:r>
              <a:rPr lang="en-US" sz="2400" b="1" dirty="0"/>
              <a:t>(A)</a:t>
            </a:r>
            <a:endParaRPr lang="en-US" sz="1400" b="1" dirty="0"/>
          </a:p>
        </p:txBody>
      </p:sp>
      <p:sp>
        <p:nvSpPr>
          <p:cNvPr id="100" name="TextBox 99">
            <a:extLst>
              <a:ext uri="{FF2B5EF4-FFF2-40B4-BE49-F238E27FC236}">
                <a16:creationId xmlns:a16="http://schemas.microsoft.com/office/drawing/2014/main" id="{19496914-E127-4E63-8076-82BBF44A1EBC}"/>
              </a:ext>
            </a:extLst>
          </p:cNvPr>
          <p:cNvSpPr txBox="1"/>
          <p:nvPr/>
        </p:nvSpPr>
        <p:spPr>
          <a:xfrm>
            <a:off x="4113364" y="4095337"/>
            <a:ext cx="591132" cy="461665"/>
          </a:xfrm>
          <a:prstGeom prst="rect">
            <a:avLst/>
          </a:prstGeom>
          <a:noFill/>
        </p:spPr>
        <p:txBody>
          <a:bodyPr wrap="square" rtlCol="0">
            <a:spAutoFit/>
          </a:bodyPr>
          <a:lstStyle/>
          <a:p>
            <a:r>
              <a:rPr lang="en-US" sz="2400" b="1" dirty="0"/>
              <a:t>(C)</a:t>
            </a:r>
            <a:endParaRPr lang="en-US" sz="1400" b="1" dirty="0"/>
          </a:p>
        </p:txBody>
      </p:sp>
      <p:sp>
        <p:nvSpPr>
          <p:cNvPr id="101" name="TextBox 100">
            <a:extLst>
              <a:ext uri="{FF2B5EF4-FFF2-40B4-BE49-F238E27FC236}">
                <a16:creationId xmlns:a16="http://schemas.microsoft.com/office/drawing/2014/main" id="{1EDC992A-EBD1-4255-8A3B-2E8DBE49CC80}"/>
              </a:ext>
            </a:extLst>
          </p:cNvPr>
          <p:cNvSpPr txBox="1"/>
          <p:nvPr/>
        </p:nvSpPr>
        <p:spPr>
          <a:xfrm>
            <a:off x="11428911" y="1853145"/>
            <a:ext cx="591132" cy="461665"/>
          </a:xfrm>
          <a:prstGeom prst="rect">
            <a:avLst/>
          </a:prstGeom>
          <a:noFill/>
        </p:spPr>
        <p:txBody>
          <a:bodyPr wrap="square" rtlCol="0">
            <a:spAutoFit/>
          </a:bodyPr>
          <a:lstStyle/>
          <a:p>
            <a:r>
              <a:rPr lang="en-US" sz="2400" b="1" dirty="0"/>
              <a:t>(B)</a:t>
            </a:r>
            <a:endParaRPr lang="en-US" sz="1400" b="1" dirty="0"/>
          </a:p>
        </p:txBody>
      </p:sp>
    </p:spTree>
    <p:extLst>
      <p:ext uri="{BB962C8B-B14F-4D97-AF65-F5344CB8AC3E}">
        <p14:creationId xmlns:p14="http://schemas.microsoft.com/office/powerpoint/2010/main" val="330263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a:extLst>
              <a:ext uri="{FF2B5EF4-FFF2-40B4-BE49-F238E27FC236}">
                <a16:creationId xmlns:a16="http://schemas.microsoft.com/office/drawing/2014/main" id="{95AA2E30-DA79-4DF4-9D3A-59BE745B8E09}"/>
              </a:ext>
            </a:extLst>
          </p:cNvPr>
          <p:cNvGrpSpPr/>
          <p:nvPr/>
        </p:nvGrpSpPr>
        <p:grpSpPr>
          <a:xfrm>
            <a:off x="76366" y="-54442"/>
            <a:ext cx="11397453" cy="6740456"/>
            <a:chOff x="76366" y="-54442"/>
            <a:chExt cx="11397453" cy="6740456"/>
          </a:xfrm>
        </p:grpSpPr>
        <p:sp>
          <p:nvSpPr>
            <p:cNvPr id="90" name="TextBox 89">
              <a:extLst>
                <a:ext uri="{FF2B5EF4-FFF2-40B4-BE49-F238E27FC236}">
                  <a16:creationId xmlns:a16="http://schemas.microsoft.com/office/drawing/2014/main" id="{F064138E-414D-4B28-BFED-038482F494F1}"/>
                </a:ext>
              </a:extLst>
            </p:cNvPr>
            <p:cNvSpPr txBox="1"/>
            <p:nvPr/>
          </p:nvSpPr>
          <p:spPr>
            <a:xfrm>
              <a:off x="76366" y="5669346"/>
              <a:ext cx="1188553" cy="523220"/>
            </a:xfrm>
            <a:prstGeom prst="rect">
              <a:avLst/>
            </a:prstGeom>
            <a:noFill/>
          </p:spPr>
          <p:txBody>
            <a:bodyPr wrap="square" rtlCol="0">
              <a:spAutoFit/>
            </a:bodyPr>
            <a:lstStyle/>
            <a:p>
              <a:pPr algn="ctr"/>
              <a:r>
                <a:rPr lang="en-US" sz="1400" dirty="0"/>
                <a:t>Total number of overlaps</a:t>
              </a:r>
            </a:p>
          </p:txBody>
        </p:sp>
        <p:grpSp>
          <p:nvGrpSpPr>
            <p:cNvPr id="100" name="Group 99">
              <a:extLst>
                <a:ext uri="{FF2B5EF4-FFF2-40B4-BE49-F238E27FC236}">
                  <a16:creationId xmlns:a16="http://schemas.microsoft.com/office/drawing/2014/main" id="{594BF726-FB4C-41DD-BAE0-6EC89C7650F4}"/>
                </a:ext>
              </a:extLst>
            </p:cNvPr>
            <p:cNvGrpSpPr/>
            <p:nvPr/>
          </p:nvGrpSpPr>
          <p:grpSpPr>
            <a:xfrm>
              <a:off x="1130281" y="-54442"/>
              <a:ext cx="10343538" cy="6740456"/>
              <a:chOff x="1130281" y="-54442"/>
              <a:chExt cx="10343538" cy="6740456"/>
            </a:xfrm>
          </p:grpSpPr>
          <p:grpSp>
            <p:nvGrpSpPr>
              <p:cNvPr id="85" name="Group 84">
                <a:extLst>
                  <a:ext uri="{FF2B5EF4-FFF2-40B4-BE49-F238E27FC236}">
                    <a16:creationId xmlns:a16="http://schemas.microsoft.com/office/drawing/2014/main" id="{7E7A1D21-5D76-4F68-AF18-E0EBE09F725F}"/>
                  </a:ext>
                </a:extLst>
              </p:cNvPr>
              <p:cNvGrpSpPr/>
              <p:nvPr/>
            </p:nvGrpSpPr>
            <p:grpSpPr>
              <a:xfrm>
                <a:off x="3584231" y="-54442"/>
                <a:ext cx="5023537" cy="2128931"/>
                <a:chOff x="3584231" y="99976"/>
                <a:chExt cx="5023537" cy="2128931"/>
              </a:xfrm>
            </p:grpSpPr>
            <p:grpSp>
              <p:nvGrpSpPr>
                <p:cNvPr id="7" name="Group 6">
                  <a:extLst>
                    <a:ext uri="{FF2B5EF4-FFF2-40B4-BE49-F238E27FC236}">
                      <a16:creationId xmlns:a16="http://schemas.microsoft.com/office/drawing/2014/main" id="{A6EE0718-4EEB-4EB1-8615-80DC9483C9C3}"/>
                    </a:ext>
                  </a:extLst>
                </p:cNvPr>
                <p:cNvGrpSpPr/>
                <p:nvPr/>
              </p:nvGrpSpPr>
              <p:grpSpPr>
                <a:xfrm rot="19193867">
                  <a:off x="4663918" y="99976"/>
                  <a:ext cx="2924254" cy="1516664"/>
                  <a:chOff x="2677701" y="3798084"/>
                  <a:chExt cx="2580359" cy="1328143"/>
                </a:xfrm>
              </p:grpSpPr>
              <p:sp>
                <p:nvSpPr>
                  <p:cNvPr id="30" name="Isosceles Triangle 29">
                    <a:extLst>
                      <a:ext uri="{FF2B5EF4-FFF2-40B4-BE49-F238E27FC236}">
                        <a16:creationId xmlns:a16="http://schemas.microsoft.com/office/drawing/2014/main" id="{650CDC34-2483-414C-ADB2-079DE9483768}"/>
                      </a:ext>
                    </a:extLst>
                  </p:cNvPr>
                  <p:cNvSpPr/>
                  <p:nvPr/>
                </p:nvSpPr>
                <p:spPr>
                  <a:xfrm rot="2406133">
                    <a:off x="3299661" y="4219071"/>
                    <a:ext cx="1958399"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BE8C50F2-738E-4CF3-AE60-D4A0BC9D126E}"/>
                      </a:ext>
                    </a:extLst>
                  </p:cNvPr>
                  <p:cNvSpPr/>
                  <p:nvPr/>
                </p:nvSpPr>
                <p:spPr>
                  <a:xfrm rot="2384622">
                    <a:off x="2677701" y="3798084"/>
                    <a:ext cx="772075"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A50610EC-E241-40E9-8995-BCB770B15D10}"/>
                    </a:ext>
                  </a:extLst>
                </p:cNvPr>
                <p:cNvCxnSpPr>
                  <a:cxnSpLocks/>
                </p:cNvCxnSpPr>
                <p:nvPr/>
              </p:nvCxnSpPr>
              <p:spPr>
                <a:xfrm flipV="1">
                  <a:off x="4037457" y="1333252"/>
                  <a:ext cx="4262471" cy="1296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9" name="Flowchart: Connector 8">
                  <a:extLst>
                    <a:ext uri="{FF2B5EF4-FFF2-40B4-BE49-F238E27FC236}">
                      <a16:creationId xmlns:a16="http://schemas.microsoft.com/office/drawing/2014/main" id="{3249C7C5-501B-4A2C-9BF2-3098518863E0}"/>
                    </a:ext>
                  </a:extLst>
                </p:cNvPr>
                <p:cNvSpPr/>
                <p:nvPr/>
              </p:nvSpPr>
              <p:spPr>
                <a:xfrm>
                  <a:off x="5370915" y="1272673"/>
                  <a:ext cx="128244" cy="121154"/>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7E332C9C-E788-4A21-9F33-29B28D22CDF7}"/>
                    </a:ext>
                  </a:extLst>
                </p:cNvPr>
                <p:cNvSpPr/>
                <p:nvPr/>
              </p:nvSpPr>
              <p:spPr>
                <a:xfrm>
                  <a:off x="7596031" y="1272673"/>
                  <a:ext cx="128244" cy="121154"/>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C861C067-B454-468C-9E06-528C5E44CE4C}"/>
                    </a:ext>
                  </a:extLst>
                </p:cNvPr>
                <p:cNvSpPr/>
                <p:nvPr/>
              </p:nvSpPr>
              <p:spPr>
                <a:xfrm>
                  <a:off x="4499510" y="1279154"/>
                  <a:ext cx="128244" cy="121154"/>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714867D-A381-426B-A747-FDFDEC8BC708}"/>
                    </a:ext>
                  </a:extLst>
                </p:cNvPr>
                <p:cNvCxnSpPr>
                  <a:cxnSpLocks/>
                </p:cNvCxnSpPr>
                <p:nvPr/>
              </p:nvCxnSpPr>
              <p:spPr>
                <a:xfrm>
                  <a:off x="4362817"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08C5BAB-2AE8-4925-976D-7677B0662AD5}"/>
                    </a:ext>
                  </a:extLst>
                </p:cNvPr>
                <p:cNvCxnSpPr>
                  <a:cxnSpLocks/>
                </p:cNvCxnSpPr>
                <p:nvPr/>
              </p:nvCxnSpPr>
              <p:spPr>
                <a:xfrm flipH="1">
                  <a:off x="6541393" y="1078984"/>
                  <a:ext cx="1"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3E7DF51-EFC9-427F-A0D7-35FE4AF8E7DF}"/>
                    </a:ext>
                  </a:extLst>
                </p:cNvPr>
                <p:cNvCxnSpPr>
                  <a:cxnSpLocks/>
                </p:cNvCxnSpPr>
                <p:nvPr/>
              </p:nvCxnSpPr>
              <p:spPr>
                <a:xfrm>
                  <a:off x="6977109"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E417D91-3540-486E-BA65-ADD56ACFF7EE}"/>
                    </a:ext>
                  </a:extLst>
                </p:cNvPr>
                <p:cNvCxnSpPr>
                  <a:cxnSpLocks/>
                </p:cNvCxnSpPr>
                <p:nvPr/>
              </p:nvCxnSpPr>
              <p:spPr>
                <a:xfrm>
                  <a:off x="7412824"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5566FFA-BDE7-45AD-8DEC-D129CC6B7C8C}"/>
                    </a:ext>
                  </a:extLst>
                </p:cNvPr>
                <p:cNvCxnSpPr>
                  <a:cxnSpLocks/>
                </p:cNvCxnSpPr>
                <p:nvPr/>
              </p:nvCxnSpPr>
              <p:spPr>
                <a:xfrm>
                  <a:off x="7848540" y="1078984"/>
                  <a:ext cx="0" cy="113696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A8B0B7D-2C31-4C08-A368-795A265B1794}"/>
                    </a:ext>
                  </a:extLst>
                </p:cNvPr>
                <p:cNvCxnSpPr>
                  <a:cxnSpLocks/>
                </p:cNvCxnSpPr>
                <p:nvPr/>
              </p:nvCxnSpPr>
              <p:spPr>
                <a:xfrm>
                  <a:off x="4798532"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B714F03-5F01-4CAA-BED4-C71DB82F4212}"/>
                    </a:ext>
                  </a:extLst>
                </p:cNvPr>
                <p:cNvCxnSpPr>
                  <a:cxnSpLocks/>
                </p:cNvCxnSpPr>
                <p:nvPr/>
              </p:nvCxnSpPr>
              <p:spPr>
                <a:xfrm>
                  <a:off x="5234247"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426FA0-47F8-4BB5-95A0-1957B7C6248B}"/>
                    </a:ext>
                  </a:extLst>
                </p:cNvPr>
                <p:cNvCxnSpPr>
                  <a:cxnSpLocks/>
                </p:cNvCxnSpPr>
                <p:nvPr/>
              </p:nvCxnSpPr>
              <p:spPr>
                <a:xfrm>
                  <a:off x="5669962"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E332AD-DF59-49F4-8A1B-AD1915B1C599}"/>
                    </a:ext>
                  </a:extLst>
                </p:cNvPr>
                <p:cNvCxnSpPr>
                  <a:cxnSpLocks/>
                </p:cNvCxnSpPr>
                <p:nvPr/>
              </p:nvCxnSpPr>
              <p:spPr>
                <a:xfrm flipH="1">
                  <a:off x="6105677" y="1078984"/>
                  <a:ext cx="1"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CAC07F9-F714-48EC-894E-EFFE6284A291}"/>
                    </a:ext>
                  </a:extLst>
                </p:cNvPr>
                <p:cNvCxnSpPr>
                  <a:cxnSpLocks/>
                </p:cNvCxnSpPr>
                <p:nvPr/>
              </p:nvCxnSpPr>
              <p:spPr>
                <a:xfrm flipH="1">
                  <a:off x="3584231" y="1346212"/>
                  <a:ext cx="626875"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2D34CD-5379-480E-8A28-5211FE81E280}"/>
                    </a:ext>
                  </a:extLst>
                </p:cNvPr>
                <p:cNvCxnSpPr>
                  <a:cxnSpLocks/>
                </p:cNvCxnSpPr>
                <p:nvPr/>
              </p:nvCxnSpPr>
              <p:spPr>
                <a:xfrm flipH="1">
                  <a:off x="8180812" y="1333251"/>
                  <a:ext cx="426956"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2D701BC-6312-49E2-9910-B3E510E2E808}"/>
                    </a:ext>
                  </a:extLst>
                </p:cNvPr>
                <p:cNvSpPr/>
                <p:nvPr/>
              </p:nvSpPr>
              <p:spPr>
                <a:xfrm>
                  <a:off x="5519839" y="1721498"/>
                  <a:ext cx="206977"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A573DD6-299D-4766-8C15-031EDFC9B474}"/>
                    </a:ext>
                  </a:extLst>
                </p:cNvPr>
                <p:cNvSpPr/>
                <p:nvPr/>
              </p:nvSpPr>
              <p:spPr>
                <a:xfrm flipV="1">
                  <a:off x="5905132" y="1822626"/>
                  <a:ext cx="240730"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8337D6E-0699-42F2-B581-09BF5AE0B405}"/>
                    </a:ext>
                  </a:extLst>
                </p:cNvPr>
                <p:cNvSpPr/>
                <p:nvPr/>
              </p:nvSpPr>
              <p:spPr>
                <a:xfrm flipV="1">
                  <a:off x="5208327" y="1645922"/>
                  <a:ext cx="196724"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299B040-454C-40BE-95F7-8F19AB212ACF}"/>
                    </a:ext>
                  </a:extLst>
                </p:cNvPr>
                <p:cNvSpPr/>
                <p:nvPr/>
              </p:nvSpPr>
              <p:spPr>
                <a:xfrm flipV="1">
                  <a:off x="6741940" y="1648093"/>
                  <a:ext cx="387929"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69BC8ADF-6EB2-47E4-A540-BEBD5736F4E5}"/>
                    </a:ext>
                  </a:extLst>
                </p:cNvPr>
                <p:cNvSpPr/>
                <p:nvPr/>
              </p:nvSpPr>
              <p:spPr>
                <a:xfrm>
                  <a:off x="7426319" y="1648091"/>
                  <a:ext cx="216424"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C8BCC34-2FB8-4449-A888-3F6A2961BE16}"/>
                    </a:ext>
                  </a:extLst>
                </p:cNvPr>
                <p:cNvSpPr/>
                <p:nvPr/>
              </p:nvSpPr>
              <p:spPr>
                <a:xfrm>
                  <a:off x="7683319" y="1716516"/>
                  <a:ext cx="164141"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1DA5F813-9B91-4697-A35D-E2BAA55C9AAF}"/>
                    </a:ext>
                  </a:extLst>
                </p:cNvPr>
                <p:cNvCxnSpPr>
                  <a:cxnSpLocks/>
                </p:cNvCxnSpPr>
                <p:nvPr/>
              </p:nvCxnSpPr>
              <p:spPr>
                <a:xfrm flipV="1">
                  <a:off x="4037457" y="2215947"/>
                  <a:ext cx="4262471" cy="1296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FD1D2935-D86A-4298-93E2-F457505D1680}"/>
                    </a:ext>
                  </a:extLst>
                </p:cNvPr>
                <p:cNvSpPr/>
                <p:nvPr/>
              </p:nvSpPr>
              <p:spPr>
                <a:xfrm>
                  <a:off x="5623328" y="1078984"/>
                  <a:ext cx="1367278" cy="1118993"/>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5" name="Connector: Elbow 44">
                <a:extLst>
                  <a:ext uri="{FF2B5EF4-FFF2-40B4-BE49-F238E27FC236}">
                    <a16:creationId xmlns:a16="http://schemas.microsoft.com/office/drawing/2014/main" id="{D59CBE1D-5E4E-4C23-A63D-4FDAE756A84D}"/>
                  </a:ext>
                </a:extLst>
              </p:cNvPr>
              <p:cNvCxnSpPr>
                <a:cxnSpLocks/>
              </p:cNvCxnSpPr>
              <p:nvPr/>
            </p:nvCxnSpPr>
            <p:spPr>
              <a:xfrm>
                <a:off x="6302052" y="2409567"/>
                <a:ext cx="3931920" cy="548640"/>
              </a:xfrm>
              <a:prstGeom prst="bentConnector3">
                <a:avLst>
                  <a:gd name="adj1" fmla="val 99947"/>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9C38CE8-7F74-4277-B525-0CC44D4FDCFD}"/>
                  </a:ext>
                </a:extLst>
              </p:cNvPr>
              <p:cNvCxnSpPr>
                <a:cxnSpLocks/>
              </p:cNvCxnSpPr>
              <p:nvPr/>
            </p:nvCxnSpPr>
            <p:spPr>
              <a:xfrm rot="5400000">
                <a:off x="3970330" y="622222"/>
                <a:ext cx="731520" cy="3931920"/>
              </a:xfrm>
              <a:prstGeom prst="bentConnector3">
                <a:avLst>
                  <a:gd name="adj1" fmla="val 24724"/>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8483937-2B96-4918-9466-87814960E36B}"/>
                  </a:ext>
                </a:extLst>
              </p:cNvPr>
              <p:cNvCxnSpPr>
                <a:stCxn id="6" idx="2"/>
              </p:cNvCxnSpPr>
              <p:nvPr/>
            </p:nvCxnSpPr>
            <p:spPr>
              <a:xfrm flipH="1">
                <a:off x="6302050" y="2043559"/>
                <a:ext cx="0" cy="9144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55CEB292-7421-42A5-BD80-08EB2DE8ED28}"/>
                  </a:ext>
                </a:extLst>
              </p:cNvPr>
              <p:cNvPicPr>
                <a:picLocks noChangeAspect="1"/>
              </p:cNvPicPr>
              <p:nvPr/>
            </p:nvPicPr>
            <p:blipFill>
              <a:blip r:embed="rId2"/>
              <a:stretch>
                <a:fillRect/>
              </a:stretch>
            </p:blipFill>
            <p:spPr>
              <a:xfrm>
                <a:off x="5062201" y="3288769"/>
                <a:ext cx="2479698" cy="2040585"/>
              </a:xfrm>
              <a:prstGeom prst="rect">
                <a:avLst/>
              </a:prstGeom>
            </p:spPr>
          </p:pic>
          <p:pic>
            <p:nvPicPr>
              <p:cNvPr id="70" name="Picture 69">
                <a:extLst>
                  <a:ext uri="{FF2B5EF4-FFF2-40B4-BE49-F238E27FC236}">
                    <a16:creationId xmlns:a16="http://schemas.microsoft.com/office/drawing/2014/main" id="{21D6A418-455F-416F-A770-3E950D8625AA}"/>
                  </a:ext>
                </a:extLst>
              </p:cNvPr>
              <p:cNvPicPr>
                <a:picLocks noChangeAspect="1"/>
              </p:cNvPicPr>
              <p:nvPr/>
            </p:nvPicPr>
            <p:blipFill>
              <a:blip r:embed="rId2"/>
              <a:stretch>
                <a:fillRect/>
              </a:stretch>
            </p:blipFill>
            <p:spPr>
              <a:xfrm>
                <a:off x="8994121" y="3288768"/>
                <a:ext cx="2479698" cy="2040585"/>
              </a:xfrm>
              <a:prstGeom prst="rect">
                <a:avLst/>
              </a:prstGeom>
            </p:spPr>
          </p:pic>
          <p:pic>
            <p:nvPicPr>
              <p:cNvPr id="71" name="Picture 70">
                <a:extLst>
                  <a:ext uri="{FF2B5EF4-FFF2-40B4-BE49-F238E27FC236}">
                    <a16:creationId xmlns:a16="http://schemas.microsoft.com/office/drawing/2014/main" id="{3B709853-42A2-48D4-BB17-F3F86D9956B0}"/>
                  </a:ext>
                </a:extLst>
              </p:cNvPr>
              <p:cNvPicPr>
                <a:picLocks noChangeAspect="1"/>
              </p:cNvPicPr>
              <p:nvPr/>
            </p:nvPicPr>
            <p:blipFill>
              <a:blip r:embed="rId2"/>
              <a:stretch>
                <a:fillRect/>
              </a:stretch>
            </p:blipFill>
            <p:spPr>
              <a:xfrm>
                <a:off x="1130281" y="3331696"/>
                <a:ext cx="2479698" cy="2040585"/>
              </a:xfrm>
              <a:prstGeom prst="rect">
                <a:avLst/>
              </a:prstGeom>
            </p:spPr>
          </p:pic>
          <p:sp>
            <p:nvSpPr>
              <p:cNvPr id="76" name="TextBox 75">
                <a:extLst>
                  <a:ext uri="{FF2B5EF4-FFF2-40B4-BE49-F238E27FC236}">
                    <a16:creationId xmlns:a16="http://schemas.microsoft.com/office/drawing/2014/main" id="{AC1BBA9C-056D-4265-A28B-CC8F4E9DA3DA}"/>
                  </a:ext>
                </a:extLst>
              </p:cNvPr>
              <p:cNvSpPr txBox="1"/>
              <p:nvPr/>
            </p:nvSpPr>
            <p:spPr>
              <a:xfrm>
                <a:off x="1504690" y="2889831"/>
                <a:ext cx="1937335" cy="400110"/>
              </a:xfrm>
              <a:prstGeom prst="rect">
                <a:avLst/>
              </a:prstGeom>
              <a:noFill/>
            </p:spPr>
            <p:txBody>
              <a:bodyPr wrap="square" rtlCol="0">
                <a:spAutoFit/>
              </a:bodyPr>
              <a:lstStyle/>
              <a:p>
                <a:pPr algn="ctr"/>
                <a:r>
                  <a:rPr lang="en-US" sz="2000" dirty="0"/>
                  <a:t>Overlap Counts</a:t>
                </a:r>
              </a:p>
            </p:txBody>
          </p:sp>
          <p:sp>
            <p:nvSpPr>
              <p:cNvPr id="77" name="TextBox 76">
                <a:extLst>
                  <a:ext uri="{FF2B5EF4-FFF2-40B4-BE49-F238E27FC236}">
                    <a16:creationId xmlns:a16="http://schemas.microsoft.com/office/drawing/2014/main" id="{197521BF-5379-4235-A24F-D51630F299D2}"/>
                  </a:ext>
                </a:extLst>
              </p:cNvPr>
              <p:cNvSpPr txBox="1"/>
              <p:nvPr/>
            </p:nvSpPr>
            <p:spPr>
              <a:xfrm>
                <a:off x="5439902" y="2893799"/>
                <a:ext cx="1937327" cy="400110"/>
              </a:xfrm>
              <a:prstGeom prst="rect">
                <a:avLst/>
              </a:prstGeom>
              <a:noFill/>
            </p:spPr>
            <p:txBody>
              <a:bodyPr wrap="square" rtlCol="0">
                <a:spAutoFit/>
              </a:bodyPr>
              <a:lstStyle/>
              <a:p>
                <a:pPr algn="ctr"/>
                <a:r>
                  <a:rPr lang="en-US" sz="2000" dirty="0"/>
                  <a:t>Overlap Percent</a:t>
                </a:r>
              </a:p>
            </p:txBody>
          </p:sp>
          <p:sp>
            <p:nvSpPr>
              <p:cNvPr id="78" name="TextBox 77">
                <a:extLst>
                  <a:ext uri="{FF2B5EF4-FFF2-40B4-BE49-F238E27FC236}">
                    <a16:creationId xmlns:a16="http://schemas.microsoft.com/office/drawing/2014/main" id="{5255C26C-4CA7-4A87-A39B-CA2C2F0AB21D}"/>
                  </a:ext>
                </a:extLst>
              </p:cNvPr>
              <p:cNvSpPr txBox="1"/>
              <p:nvPr/>
            </p:nvSpPr>
            <p:spPr>
              <a:xfrm>
                <a:off x="9368532" y="2893175"/>
                <a:ext cx="1730876" cy="400110"/>
              </a:xfrm>
              <a:prstGeom prst="rect">
                <a:avLst/>
              </a:prstGeom>
              <a:noFill/>
            </p:spPr>
            <p:txBody>
              <a:bodyPr wrap="square" rtlCol="0">
                <a:spAutoFit/>
              </a:bodyPr>
              <a:lstStyle/>
              <a:p>
                <a:pPr algn="ctr"/>
                <a:r>
                  <a:rPr lang="en-US" sz="2000" dirty="0"/>
                  <a:t>Distance</a:t>
                </a:r>
                <a:endParaRPr lang="en-US" dirty="0"/>
              </a:p>
            </p:txBody>
          </p:sp>
          <p:sp>
            <p:nvSpPr>
              <p:cNvPr id="79" name="Right Brace 78">
                <a:extLst>
                  <a:ext uri="{FF2B5EF4-FFF2-40B4-BE49-F238E27FC236}">
                    <a16:creationId xmlns:a16="http://schemas.microsoft.com/office/drawing/2014/main" id="{949D383E-423F-4D82-ADC8-B7B33A620CDA}"/>
                  </a:ext>
                </a:extLst>
              </p:cNvPr>
              <p:cNvSpPr/>
              <p:nvPr/>
            </p:nvSpPr>
            <p:spPr>
              <a:xfrm rot="5400000">
                <a:off x="1543780" y="5203418"/>
                <a:ext cx="164174" cy="721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7E36D344-1A08-4CDD-A8F0-D87527712ACB}"/>
                  </a:ext>
                </a:extLst>
              </p:cNvPr>
              <p:cNvSpPr txBox="1"/>
              <p:nvPr/>
            </p:nvSpPr>
            <p:spPr>
              <a:xfrm>
                <a:off x="1264920" y="4114622"/>
                <a:ext cx="319318" cy="307777"/>
              </a:xfrm>
              <a:prstGeom prst="rect">
                <a:avLst/>
              </a:prstGeom>
              <a:noFill/>
            </p:spPr>
            <p:txBody>
              <a:bodyPr wrap="square" rtlCol="0">
                <a:spAutoFit/>
              </a:bodyPr>
              <a:lstStyle/>
              <a:p>
                <a:r>
                  <a:rPr lang="en-US" sz="1400" dirty="0"/>
                  <a:t>1</a:t>
                </a:r>
              </a:p>
            </p:txBody>
          </p:sp>
          <p:sp>
            <p:nvSpPr>
              <p:cNvPr id="81" name="TextBox 80">
                <a:extLst>
                  <a:ext uri="{FF2B5EF4-FFF2-40B4-BE49-F238E27FC236}">
                    <a16:creationId xmlns:a16="http://schemas.microsoft.com/office/drawing/2014/main" id="{0E5EF937-9315-4AA0-B83E-F4F993BEA52A}"/>
                  </a:ext>
                </a:extLst>
              </p:cNvPr>
              <p:cNvSpPr txBox="1"/>
              <p:nvPr/>
            </p:nvSpPr>
            <p:spPr>
              <a:xfrm>
                <a:off x="1718877" y="4351988"/>
                <a:ext cx="319318" cy="307777"/>
              </a:xfrm>
              <a:prstGeom prst="rect">
                <a:avLst/>
              </a:prstGeom>
              <a:noFill/>
            </p:spPr>
            <p:txBody>
              <a:bodyPr wrap="square" rtlCol="0">
                <a:spAutoFit/>
              </a:bodyPr>
              <a:lstStyle/>
              <a:p>
                <a:r>
                  <a:rPr lang="en-US" sz="1400" dirty="0"/>
                  <a:t>2</a:t>
                </a:r>
              </a:p>
            </p:txBody>
          </p:sp>
          <p:sp>
            <p:nvSpPr>
              <p:cNvPr id="83" name="Right Brace 82">
                <a:extLst>
                  <a:ext uri="{FF2B5EF4-FFF2-40B4-BE49-F238E27FC236}">
                    <a16:creationId xmlns:a16="http://schemas.microsoft.com/office/drawing/2014/main" id="{DB03597B-094B-4822-A5A3-EC4EDEE20006}"/>
                  </a:ext>
                </a:extLst>
              </p:cNvPr>
              <p:cNvSpPr/>
              <p:nvPr/>
            </p:nvSpPr>
            <p:spPr>
              <a:xfrm rot="5400000">
                <a:off x="7095081" y="5272566"/>
                <a:ext cx="164176" cy="400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Right Brace 83">
                <a:extLst>
                  <a:ext uri="{FF2B5EF4-FFF2-40B4-BE49-F238E27FC236}">
                    <a16:creationId xmlns:a16="http://schemas.microsoft.com/office/drawing/2014/main" id="{00ECFBBE-2C8A-4F0C-9752-37BA476F5588}"/>
                  </a:ext>
                </a:extLst>
              </p:cNvPr>
              <p:cNvSpPr/>
              <p:nvPr/>
            </p:nvSpPr>
            <p:spPr>
              <a:xfrm rot="5400000">
                <a:off x="6983284" y="5799140"/>
                <a:ext cx="164174" cy="721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TextBox 88">
                <a:extLst>
                  <a:ext uri="{FF2B5EF4-FFF2-40B4-BE49-F238E27FC236}">
                    <a16:creationId xmlns:a16="http://schemas.microsoft.com/office/drawing/2014/main" id="{01FB3C87-7E05-46AF-A844-3F102561B56A}"/>
                  </a:ext>
                </a:extLst>
              </p:cNvPr>
              <p:cNvSpPr txBox="1"/>
              <p:nvPr/>
            </p:nvSpPr>
            <p:spPr>
              <a:xfrm>
                <a:off x="1467056" y="5727078"/>
                <a:ext cx="400120" cy="400110"/>
              </a:xfrm>
              <a:prstGeom prst="rect">
                <a:avLst/>
              </a:prstGeom>
              <a:noFill/>
            </p:spPr>
            <p:txBody>
              <a:bodyPr wrap="square" rtlCol="0">
                <a:spAutoFit/>
              </a:bodyPr>
              <a:lstStyle/>
              <a:p>
                <a:r>
                  <a:rPr lang="en-US" sz="2000" dirty="0"/>
                  <a:t>2</a:t>
                </a:r>
              </a:p>
            </p:txBody>
          </p:sp>
          <p:sp>
            <p:nvSpPr>
              <p:cNvPr id="91" name="TextBox 90">
                <a:extLst>
                  <a:ext uri="{FF2B5EF4-FFF2-40B4-BE49-F238E27FC236}">
                    <a16:creationId xmlns:a16="http://schemas.microsoft.com/office/drawing/2014/main" id="{61886B9B-B0DF-412C-977E-F6B0DFB28EB7}"/>
                  </a:ext>
                </a:extLst>
              </p:cNvPr>
              <p:cNvSpPr txBox="1"/>
              <p:nvPr/>
            </p:nvSpPr>
            <p:spPr>
              <a:xfrm>
                <a:off x="6620655" y="5554780"/>
                <a:ext cx="1188553" cy="523220"/>
              </a:xfrm>
              <a:prstGeom prst="rect">
                <a:avLst/>
              </a:prstGeom>
              <a:noFill/>
            </p:spPr>
            <p:txBody>
              <a:bodyPr wrap="square" rtlCol="0">
                <a:spAutoFit/>
              </a:bodyPr>
              <a:lstStyle/>
              <a:p>
                <a:pPr algn="ctr"/>
                <a:r>
                  <a:rPr lang="en-US" sz="1400" dirty="0"/>
                  <a:t>Feature width</a:t>
                </a:r>
              </a:p>
            </p:txBody>
          </p:sp>
          <p:sp>
            <p:nvSpPr>
              <p:cNvPr id="92" name="TextBox 91">
                <a:extLst>
                  <a:ext uri="{FF2B5EF4-FFF2-40B4-BE49-F238E27FC236}">
                    <a16:creationId xmlns:a16="http://schemas.microsoft.com/office/drawing/2014/main" id="{706251A1-D822-419B-B35B-E0AE16B077DE}"/>
                  </a:ext>
                </a:extLst>
              </p:cNvPr>
              <p:cNvSpPr txBox="1"/>
              <p:nvPr/>
            </p:nvSpPr>
            <p:spPr>
              <a:xfrm>
                <a:off x="6523290" y="6303426"/>
                <a:ext cx="1188553" cy="307777"/>
              </a:xfrm>
              <a:prstGeom prst="rect">
                <a:avLst/>
              </a:prstGeom>
              <a:noFill/>
            </p:spPr>
            <p:txBody>
              <a:bodyPr wrap="square" rtlCol="0">
                <a:spAutoFit/>
              </a:bodyPr>
              <a:lstStyle/>
              <a:p>
                <a:pPr algn="ctr"/>
                <a:r>
                  <a:rPr lang="en-US" sz="1400" dirty="0"/>
                  <a:t>Bin width</a:t>
                </a:r>
              </a:p>
            </p:txBody>
          </p:sp>
          <p:cxnSp>
            <p:nvCxnSpPr>
              <p:cNvPr id="93" name="Straight Connector 92">
                <a:extLst>
                  <a:ext uri="{FF2B5EF4-FFF2-40B4-BE49-F238E27FC236}">
                    <a16:creationId xmlns:a16="http://schemas.microsoft.com/office/drawing/2014/main" id="{620B474E-C9E3-49D1-80B2-876939209485}"/>
                  </a:ext>
                </a:extLst>
              </p:cNvPr>
              <p:cNvCxnSpPr>
                <a:cxnSpLocks/>
              </p:cNvCxnSpPr>
              <p:nvPr/>
            </p:nvCxnSpPr>
            <p:spPr>
              <a:xfrm>
                <a:off x="9745115" y="5467425"/>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2A12E7C-9D62-4D98-868A-B625825F944F}"/>
                  </a:ext>
                </a:extLst>
              </p:cNvPr>
              <p:cNvCxnSpPr>
                <a:cxnSpLocks/>
              </p:cNvCxnSpPr>
              <p:nvPr/>
            </p:nvCxnSpPr>
            <p:spPr>
              <a:xfrm>
                <a:off x="10232794" y="5467425"/>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5" name="Right Brace 94">
                <a:extLst>
                  <a:ext uri="{FF2B5EF4-FFF2-40B4-BE49-F238E27FC236}">
                    <a16:creationId xmlns:a16="http://schemas.microsoft.com/office/drawing/2014/main" id="{B87953E7-E5FD-4FAE-BA30-65150B65E3B5}"/>
                  </a:ext>
                </a:extLst>
              </p:cNvPr>
              <p:cNvSpPr/>
              <p:nvPr/>
            </p:nvSpPr>
            <p:spPr>
              <a:xfrm rot="5400000">
                <a:off x="9870774" y="5765170"/>
                <a:ext cx="236360" cy="4876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9" name="TextBox 98">
                <a:extLst>
                  <a:ext uri="{FF2B5EF4-FFF2-40B4-BE49-F238E27FC236}">
                    <a16:creationId xmlns:a16="http://schemas.microsoft.com/office/drawing/2014/main" id="{6DAAD74B-0C87-495E-9204-8896825FAE24}"/>
                  </a:ext>
                </a:extLst>
              </p:cNvPr>
              <p:cNvSpPr txBox="1"/>
              <p:nvPr/>
            </p:nvSpPr>
            <p:spPr>
              <a:xfrm>
                <a:off x="9302400" y="6162794"/>
                <a:ext cx="1373107" cy="523220"/>
              </a:xfrm>
              <a:prstGeom prst="rect">
                <a:avLst/>
              </a:prstGeom>
              <a:noFill/>
            </p:spPr>
            <p:txBody>
              <a:bodyPr wrap="square" rtlCol="0">
                <a:spAutoFit/>
              </a:bodyPr>
              <a:lstStyle/>
              <a:p>
                <a:pPr algn="ctr"/>
                <a:r>
                  <a:rPr lang="en-US" sz="1400" dirty="0"/>
                  <a:t>Distance in base pairs </a:t>
                </a:r>
              </a:p>
            </p:txBody>
          </p:sp>
        </p:grpSp>
      </p:grpSp>
    </p:spTree>
    <p:extLst>
      <p:ext uri="{BB962C8B-B14F-4D97-AF65-F5344CB8AC3E}">
        <p14:creationId xmlns:p14="http://schemas.microsoft.com/office/powerpoint/2010/main" val="346833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A24DBC-83F1-410D-8437-3D478E877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601" y="713997"/>
            <a:ext cx="7360798" cy="5430006"/>
          </a:xfrm>
          <a:prstGeom prst="rect">
            <a:avLst/>
          </a:prstGeom>
        </p:spPr>
      </p:pic>
    </p:spTree>
    <p:extLst>
      <p:ext uri="{BB962C8B-B14F-4D97-AF65-F5344CB8AC3E}">
        <p14:creationId xmlns:p14="http://schemas.microsoft.com/office/powerpoint/2010/main" val="1518826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EA8DCDB7-26BC-4EA0-86F1-5BFDA03A8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172618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7A0AB1-BB34-42F6-874F-940B479CC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117" y="230117"/>
            <a:ext cx="6397765" cy="6397765"/>
          </a:xfrm>
          <a:prstGeom prst="rect">
            <a:avLst/>
          </a:prstGeom>
        </p:spPr>
      </p:pic>
    </p:spTree>
    <p:extLst>
      <p:ext uri="{BB962C8B-B14F-4D97-AF65-F5344CB8AC3E}">
        <p14:creationId xmlns:p14="http://schemas.microsoft.com/office/powerpoint/2010/main" val="7453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029404-8282-4518-9192-2CCEA930D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117" y="230117"/>
            <a:ext cx="6397765" cy="6397765"/>
          </a:xfrm>
          <a:prstGeom prst="rect">
            <a:avLst/>
          </a:prstGeom>
        </p:spPr>
      </p:pic>
    </p:spTree>
    <p:extLst>
      <p:ext uri="{BB962C8B-B14F-4D97-AF65-F5344CB8AC3E}">
        <p14:creationId xmlns:p14="http://schemas.microsoft.com/office/powerpoint/2010/main" val="2454714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611D8E-FCE6-4198-94FE-F649016D6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117" y="230117"/>
            <a:ext cx="6397765" cy="6397765"/>
          </a:xfrm>
          <a:prstGeom prst="rect">
            <a:avLst/>
          </a:prstGeom>
        </p:spPr>
      </p:pic>
    </p:spTree>
    <p:extLst>
      <p:ext uri="{BB962C8B-B14F-4D97-AF65-F5344CB8AC3E}">
        <p14:creationId xmlns:p14="http://schemas.microsoft.com/office/powerpoint/2010/main" val="2126503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675</Words>
  <Application>Microsoft Office PowerPoint</Application>
  <PresentationFormat>Widescreen</PresentationFormat>
  <Paragraphs>81</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 Stilianoudakis</dc:creator>
  <cp:lastModifiedBy>Spiro Stilianoudakis</cp:lastModifiedBy>
  <cp:revision>9</cp:revision>
  <dcterms:created xsi:type="dcterms:W3CDTF">2018-11-14T00:45:21Z</dcterms:created>
  <dcterms:modified xsi:type="dcterms:W3CDTF">2018-11-15T16:36:38Z</dcterms:modified>
</cp:coreProperties>
</file>